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4"/>
  </p:notesMasterIdLst>
  <p:sldIdLst>
    <p:sldId id="256" r:id="rId2"/>
    <p:sldId id="258" r:id="rId3"/>
    <p:sldId id="268" r:id="rId4"/>
    <p:sldId id="277" r:id="rId5"/>
    <p:sldId id="264" r:id="rId6"/>
    <p:sldId id="270" r:id="rId7"/>
    <p:sldId id="271" r:id="rId8"/>
    <p:sldId id="272" r:id="rId9"/>
    <p:sldId id="266" r:id="rId10"/>
    <p:sldId id="267" r:id="rId11"/>
    <p:sldId id="261" r:id="rId12"/>
    <p:sldId id="278" r:id="rId13"/>
    <p:sldId id="273" r:id="rId14"/>
    <p:sldId id="279" r:id="rId15"/>
    <p:sldId id="280" r:id="rId16"/>
    <p:sldId id="281" r:id="rId17"/>
    <p:sldId id="282" r:id="rId18"/>
    <p:sldId id="283" r:id="rId19"/>
    <p:sldId id="284" r:id="rId20"/>
    <p:sldId id="285" r:id="rId21"/>
    <p:sldId id="311" r:id="rId22"/>
    <p:sldId id="286" r:id="rId23"/>
    <p:sldId id="287" r:id="rId24"/>
    <p:sldId id="288" r:id="rId25"/>
    <p:sldId id="289" r:id="rId26"/>
    <p:sldId id="290" r:id="rId27"/>
    <p:sldId id="291" r:id="rId28"/>
    <p:sldId id="292" r:id="rId29"/>
    <p:sldId id="293" r:id="rId30"/>
    <p:sldId id="294" r:id="rId31"/>
    <p:sldId id="295" r:id="rId32"/>
    <p:sldId id="296" r:id="rId33"/>
    <p:sldId id="297" r:id="rId34"/>
    <p:sldId id="298" r:id="rId35"/>
    <p:sldId id="299" r:id="rId36"/>
    <p:sldId id="317" r:id="rId37"/>
    <p:sldId id="301" r:id="rId38"/>
    <p:sldId id="302" r:id="rId39"/>
    <p:sldId id="303" r:id="rId40"/>
    <p:sldId id="304" r:id="rId41"/>
    <p:sldId id="305" r:id="rId42"/>
    <p:sldId id="306" r:id="rId43"/>
    <p:sldId id="307" r:id="rId44"/>
    <p:sldId id="318" r:id="rId45"/>
    <p:sldId id="308" r:id="rId46"/>
    <p:sldId id="309" r:id="rId47"/>
    <p:sldId id="310" r:id="rId48"/>
    <p:sldId id="274" r:id="rId49"/>
    <p:sldId id="275" r:id="rId50"/>
    <p:sldId id="276" r:id="rId51"/>
    <p:sldId id="260" r:id="rId52"/>
    <p:sldId id="263" r:id="rId53"/>
  </p:sldIdLst>
  <p:sldSz cx="14401800" cy="2808288"/>
  <p:notesSz cx="6858000" cy="9144000"/>
  <p:defaultTextStyle>
    <a:defPPr>
      <a:defRPr lang="zh-CN"/>
    </a:defPPr>
    <a:lvl1pPr marL="0" algn="l" defTabSz="1101397" rtl="0" eaLnBrk="1" latinLnBrk="0" hangingPunct="1">
      <a:defRPr sz="2100" kern="1200">
        <a:solidFill>
          <a:schemeClr val="tx1"/>
        </a:solidFill>
        <a:latin typeface="+mn-lt"/>
        <a:ea typeface="+mn-ea"/>
        <a:cs typeface="+mn-cs"/>
      </a:defRPr>
    </a:lvl1pPr>
    <a:lvl2pPr marL="550700" algn="l" defTabSz="1101397" rtl="0" eaLnBrk="1" latinLnBrk="0" hangingPunct="1">
      <a:defRPr sz="2100" kern="1200">
        <a:solidFill>
          <a:schemeClr val="tx1"/>
        </a:solidFill>
        <a:latin typeface="+mn-lt"/>
        <a:ea typeface="+mn-ea"/>
        <a:cs typeface="+mn-cs"/>
      </a:defRPr>
    </a:lvl2pPr>
    <a:lvl3pPr marL="1101397" algn="l" defTabSz="1101397" rtl="0" eaLnBrk="1" latinLnBrk="0" hangingPunct="1">
      <a:defRPr sz="2100" kern="1200">
        <a:solidFill>
          <a:schemeClr val="tx1"/>
        </a:solidFill>
        <a:latin typeface="+mn-lt"/>
        <a:ea typeface="+mn-ea"/>
        <a:cs typeface="+mn-cs"/>
      </a:defRPr>
    </a:lvl3pPr>
    <a:lvl4pPr marL="1652097" algn="l" defTabSz="1101397" rtl="0" eaLnBrk="1" latinLnBrk="0" hangingPunct="1">
      <a:defRPr sz="2100" kern="1200">
        <a:solidFill>
          <a:schemeClr val="tx1"/>
        </a:solidFill>
        <a:latin typeface="+mn-lt"/>
        <a:ea typeface="+mn-ea"/>
        <a:cs typeface="+mn-cs"/>
      </a:defRPr>
    </a:lvl4pPr>
    <a:lvl5pPr marL="2202795" algn="l" defTabSz="1101397" rtl="0" eaLnBrk="1" latinLnBrk="0" hangingPunct="1">
      <a:defRPr sz="2100" kern="1200">
        <a:solidFill>
          <a:schemeClr val="tx1"/>
        </a:solidFill>
        <a:latin typeface="+mn-lt"/>
        <a:ea typeface="+mn-ea"/>
        <a:cs typeface="+mn-cs"/>
      </a:defRPr>
    </a:lvl5pPr>
    <a:lvl6pPr marL="2753495" algn="l" defTabSz="1101397" rtl="0" eaLnBrk="1" latinLnBrk="0" hangingPunct="1">
      <a:defRPr sz="2100" kern="1200">
        <a:solidFill>
          <a:schemeClr val="tx1"/>
        </a:solidFill>
        <a:latin typeface="+mn-lt"/>
        <a:ea typeface="+mn-ea"/>
        <a:cs typeface="+mn-cs"/>
      </a:defRPr>
    </a:lvl6pPr>
    <a:lvl7pPr marL="3304194" algn="l" defTabSz="1101397" rtl="0" eaLnBrk="1" latinLnBrk="0" hangingPunct="1">
      <a:defRPr sz="2100" kern="1200">
        <a:solidFill>
          <a:schemeClr val="tx1"/>
        </a:solidFill>
        <a:latin typeface="+mn-lt"/>
        <a:ea typeface="+mn-ea"/>
        <a:cs typeface="+mn-cs"/>
      </a:defRPr>
    </a:lvl7pPr>
    <a:lvl8pPr marL="3854892" algn="l" defTabSz="1101397" rtl="0" eaLnBrk="1" latinLnBrk="0" hangingPunct="1">
      <a:defRPr sz="2100" kern="1200">
        <a:solidFill>
          <a:schemeClr val="tx1"/>
        </a:solidFill>
        <a:latin typeface="+mn-lt"/>
        <a:ea typeface="+mn-ea"/>
        <a:cs typeface="+mn-cs"/>
      </a:defRPr>
    </a:lvl8pPr>
    <a:lvl9pPr marL="4405592" algn="l" defTabSz="1101397" rtl="0" eaLnBrk="1" latinLnBrk="0" hangingPunct="1">
      <a:defRPr sz="21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7E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1" d="100"/>
          <a:sy n="81" d="100"/>
        </p:scale>
        <p:origin x="-86" y="-1104"/>
      </p:cViewPr>
      <p:guideLst>
        <p:guide orient="horz" pos="885"/>
        <p:guide pos="453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ACCDE5-66F3-ED4D-9EE8-89776B6E65DD}" type="doc">
      <dgm:prSet loTypeId="urn:microsoft.com/office/officeart/2005/8/layout/hProcess4" loCatId="" qsTypeId="urn:microsoft.com/office/officeart/2005/8/quickstyle/simple4" qsCatId="simple" csTypeId="urn:microsoft.com/office/officeart/2005/8/colors/colorful3" csCatId="colorful" phldr="1"/>
      <dgm:spPr/>
      <dgm:t>
        <a:bodyPr/>
        <a:lstStyle/>
        <a:p>
          <a:endParaRPr lang="zh-CN" altLang="en-US"/>
        </a:p>
      </dgm:t>
    </dgm:pt>
    <dgm:pt modelId="{DA05E021-D86A-4542-B146-AD68AFC6D62A}">
      <dgm:prSet phldrT="[文本]"/>
      <dgm:spPr/>
      <dgm:t>
        <a:bodyPr/>
        <a:lstStyle/>
        <a:p>
          <a:r>
            <a:rPr lang="zh-CN" altLang="en-US" smtClean="0">
              <a:latin typeface="微软雅黑"/>
              <a:ea typeface="微软雅黑"/>
              <a:cs typeface="微软雅黑"/>
            </a:rPr>
            <a:t>数据侦查</a:t>
          </a:r>
          <a:endParaRPr lang="zh-CN" altLang="en-US" dirty="0">
            <a:latin typeface="微软雅黑"/>
            <a:ea typeface="微软雅黑"/>
            <a:cs typeface="微软雅黑"/>
          </a:endParaRPr>
        </a:p>
      </dgm:t>
    </dgm:pt>
    <dgm:pt modelId="{82B4FD63-4820-FD43-A347-A6AE26880C9B}" type="parTrans" cxnId="{D080599D-683D-0B48-9BC6-6FFC6CDE8AFC}">
      <dgm:prSet/>
      <dgm:spPr/>
      <dgm:t>
        <a:bodyPr/>
        <a:lstStyle/>
        <a:p>
          <a:endParaRPr lang="zh-CN" altLang="en-US">
            <a:latin typeface="微软雅黑"/>
            <a:ea typeface="微软雅黑"/>
            <a:cs typeface="微软雅黑"/>
          </a:endParaRPr>
        </a:p>
      </dgm:t>
    </dgm:pt>
    <dgm:pt modelId="{28CBDE6E-502D-EC43-A873-193AA662C5A7}" type="sibTrans" cxnId="{D080599D-683D-0B48-9BC6-6FFC6CDE8AFC}">
      <dgm:prSet/>
      <dgm:spPr/>
      <dgm:t>
        <a:bodyPr/>
        <a:lstStyle/>
        <a:p>
          <a:endParaRPr lang="zh-CN" altLang="en-US">
            <a:latin typeface="微软雅黑"/>
            <a:ea typeface="微软雅黑"/>
            <a:cs typeface="微软雅黑"/>
          </a:endParaRPr>
        </a:p>
      </dgm:t>
    </dgm:pt>
    <dgm:pt modelId="{6EF94BFD-2B5B-B944-9A9B-3C6B44689AC4}">
      <dgm:prSet phldrT="[文本]"/>
      <dgm:spPr/>
      <dgm:t>
        <a:bodyPr/>
        <a:lstStyle/>
        <a:p>
          <a:r>
            <a:rPr lang="zh-CN" altLang="en-US" dirty="0" smtClean="0">
              <a:latin typeface="微软雅黑"/>
              <a:ea typeface="微软雅黑"/>
              <a:cs typeface="微软雅黑"/>
            </a:rPr>
            <a:t>反通讯诈骗、网络诈骗、金融诈骗</a:t>
          </a:r>
          <a:endParaRPr lang="zh-CN" altLang="en-US" dirty="0">
            <a:latin typeface="微软雅黑"/>
            <a:ea typeface="微软雅黑"/>
            <a:cs typeface="微软雅黑"/>
          </a:endParaRPr>
        </a:p>
      </dgm:t>
    </dgm:pt>
    <dgm:pt modelId="{03698677-8F60-C94B-A6EF-92AD2307B197}" type="parTrans" cxnId="{04D05564-A359-CB41-8870-196D2A210D81}">
      <dgm:prSet/>
      <dgm:spPr/>
      <dgm:t>
        <a:bodyPr/>
        <a:lstStyle/>
        <a:p>
          <a:endParaRPr lang="zh-CN" altLang="en-US">
            <a:latin typeface="微软雅黑"/>
            <a:ea typeface="微软雅黑"/>
            <a:cs typeface="微软雅黑"/>
          </a:endParaRPr>
        </a:p>
      </dgm:t>
    </dgm:pt>
    <dgm:pt modelId="{95CC829F-9349-5545-90F1-2F62E6BBD783}" type="sibTrans" cxnId="{04D05564-A359-CB41-8870-196D2A210D81}">
      <dgm:prSet/>
      <dgm:spPr/>
      <dgm:t>
        <a:bodyPr/>
        <a:lstStyle/>
        <a:p>
          <a:endParaRPr lang="zh-CN" altLang="en-US">
            <a:latin typeface="微软雅黑"/>
            <a:ea typeface="微软雅黑"/>
            <a:cs typeface="微软雅黑"/>
          </a:endParaRPr>
        </a:p>
      </dgm:t>
    </dgm:pt>
    <dgm:pt modelId="{431ADFB8-CD95-9F4A-B32E-BDE554A68F92}">
      <dgm:prSet phldrT="[文本]"/>
      <dgm:spPr/>
      <dgm:t>
        <a:bodyPr/>
        <a:lstStyle/>
        <a:p>
          <a:r>
            <a:rPr lang="zh-CN" altLang="en-US" smtClean="0">
              <a:latin typeface="微软雅黑"/>
              <a:ea typeface="微软雅黑"/>
              <a:cs typeface="微软雅黑"/>
            </a:rPr>
            <a:t>数图侦查</a:t>
          </a:r>
          <a:endParaRPr lang="zh-CN" altLang="en-US" dirty="0">
            <a:latin typeface="微软雅黑"/>
            <a:ea typeface="微软雅黑"/>
            <a:cs typeface="微软雅黑"/>
          </a:endParaRPr>
        </a:p>
      </dgm:t>
    </dgm:pt>
    <dgm:pt modelId="{387EFD31-AB93-B647-8A47-707E1D74E587}" type="parTrans" cxnId="{68991980-C40E-7E4D-AEB7-D9179FB45BED}">
      <dgm:prSet/>
      <dgm:spPr/>
      <dgm:t>
        <a:bodyPr/>
        <a:lstStyle/>
        <a:p>
          <a:endParaRPr lang="zh-CN" altLang="en-US">
            <a:latin typeface="微软雅黑"/>
            <a:ea typeface="微软雅黑"/>
            <a:cs typeface="微软雅黑"/>
          </a:endParaRPr>
        </a:p>
      </dgm:t>
    </dgm:pt>
    <dgm:pt modelId="{6C8F4969-DF50-DD4B-91CA-E684794ADC08}" type="sibTrans" cxnId="{68991980-C40E-7E4D-AEB7-D9179FB45BED}">
      <dgm:prSet/>
      <dgm:spPr/>
      <dgm:t>
        <a:bodyPr/>
        <a:lstStyle/>
        <a:p>
          <a:endParaRPr lang="zh-CN" altLang="en-US">
            <a:latin typeface="微软雅黑"/>
            <a:ea typeface="微软雅黑"/>
            <a:cs typeface="微软雅黑"/>
          </a:endParaRPr>
        </a:p>
      </dgm:t>
    </dgm:pt>
    <dgm:pt modelId="{0F46A90D-DA2A-AF4F-9F6C-192204CF96A0}">
      <dgm:prSet phldrT="[文本]"/>
      <dgm:spPr/>
      <dgm:t>
        <a:bodyPr/>
        <a:lstStyle/>
        <a:p>
          <a:r>
            <a:rPr lang="zh-CN" altLang="en-US" smtClean="0">
              <a:latin typeface="微软雅黑"/>
              <a:ea typeface="微软雅黑"/>
              <a:cs typeface="微软雅黑"/>
            </a:rPr>
            <a:t>大数据打假、打击食药犯罪</a:t>
          </a:r>
          <a:endParaRPr lang="zh-CN" altLang="en-US" dirty="0">
            <a:latin typeface="微软雅黑"/>
            <a:ea typeface="微软雅黑"/>
            <a:cs typeface="微软雅黑"/>
          </a:endParaRPr>
        </a:p>
      </dgm:t>
    </dgm:pt>
    <dgm:pt modelId="{E8729161-ECB7-1743-8F1E-017E2FCEB681}" type="parTrans" cxnId="{07B25F82-4AFB-8840-A1A5-6A6D6DED4D9E}">
      <dgm:prSet/>
      <dgm:spPr/>
      <dgm:t>
        <a:bodyPr/>
        <a:lstStyle/>
        <a:p>
          <a:endParaRPr lang="zh-CN" altLang="en-US">
            <a:latin typeface="微软雅黑"/>
            <a:ea typeface="微软雅黑"/>
            <a:cs typeface="微软雅黑"/>
          </a:endParaRPr>
        </a:p>
      </dgm:t>
    </dgm:pt>
    <dgm:pt modelId="{99A785E6-64EF-2544-A6F4-D4EB1D3DA5C0}" type="sibTrans" cxnId="{07B25F82-4AFB-8840-A1A5-6A6D6DED4D9E}">
      <dgm:prSet/>
      <dgm:spPr/>
      <dgm:t>
        <a:bodyPr/>
        <a:lstStyle/>
        <a:p>
          <a:endParaRPr lang="zh-CN" altLang="en-US">
            <a:latin typeface="微软雅黑"/>
            <a:ea typeface="微软雅黑"/>
            <a:cs typeface="微软雅黑"/>
          </a:endParaRPr>
        </a:p>
      </dgm:t>
    </dgm:pt>
    <dgm:pt modelId="{84FBED10-7167-684F-BBBF-05378C41CF15}">
      <dgm:prSet phldrT="[文本]"/>
      <dgm:spPr/>
      <dgm:t>
        <a:bodyPr/>
        <a:lstStyle/>
        <a:p>
          <a:r>
            <a:rPr lang="zh-CN" altLang="en-US" smtClean="0">
              <a:latin typeface="微软雅黑"/>
              <a:ea typeface="微软雅黑"/>
              <a:cs typeface="微软雅黑"/>
            </a:rPr>
            <a:t>多维侦查</a:t>
          </a:r>
          <a:endParaRPr lang="zh-CN" altLang="en-US" dirty="0">
            <a:latin typeface="微软雅黑"/>
            <a:ea typeface="微软雅黑"/>
            <a:cs typeface="微软雅黑"/>
          </a:endParaRPr>
        </a:p>
      </dgm:t>
    </dgm:pt>
    <dgm:pt modelId="{829D8DF3-8C65-A347-88D0-2564AFF99064}" type="parTrans" cxnId="{4BDC1696-12A5-734A-928A-E622F0C4A77D}">
      <dgm:prSet/>
      <dgm:spPr/>
      <dgm:t>
        <a:bodyPr/>
        <a:lstStyle/>
        <a:p>
          <a:endParaRPr lang="zh-CN" altLang="en-US">
            <a:latin typeface="微软雅黑"/>
            <a:ea typeface="微软雅黑"/>
            <a:cs typeface="微软雅黑"/>
          </a:endParaRPr>
        </a:p>
      </dgm:t>
    </dgm:pt>
    <dgm:pt modelId="{9C478F47-7AE8-574C-B44D-DB3EC3706D13}" type="sibTrans" cxnId="{4BDC1696-12A5-734A-928A-E622F0C4A77D}">
      <dgm:prSet/>
      <dgm:spPr/>
      <dgm:t>
        <a:bodyPr/>
        <a:lstStyle/>
        <a:p>
          <a:endParaRPr lang="zh-CN" altLang="en-US">
            <a:latin typeface="微软雅黑"/>
            <a:ea typeface="微软雅黑"/>
            <a:cs typeface="微软雅黑"/>
          </a:endParaRPr>
        </a:p>
      </dgm:t>
    </dgm:pt>
    <dgm:pt modelId="{AAD0B161-F3FD-124A-B636-3642C85367DD}">
      <dgm:prSet phldrT="[文本]"/>
      <dgm:spPr/>
      <dgm:t>
        <a:bodyPr/>
        <a:lstStyle/>
        <a:p>
          <a:r>
            <a:rPr lang="zh-CN" altLang="en-US" smtClean="0">
              <a:latin typeface="微软雅黑"/>
              <a:ea typeface="微软雅黑"/>
              <a:cs typeface="微软雅黑"/>
            </a:rPr>
            <a:t>监控涉恐涉暴涉枪涉毒等重特大安全案件</a:t>
          </a:r>
          <a:endParaRPr lang="zh-CN" altLang="en-US" dirty="0">
            <a:latin typeface="微软雅黑"/>
            <a:ea typeface="微软雅黑"/>
            <a:cs typeface="微软雅黑"/>
          </a:endParaRPr>
        </a:p>
      </dgm:t>
    </dgm:pt>
    <dgm:pt modelId="{3A9CC784-5661-9B49-A927-61343D922022}" type="parTrans" cxnId="{5391C649-293A-8440-85EC-65874DCB862F}">
      <dgm:prSet/>
      <dgm:spPr/>
      <dgm:t>
        <a:bodyPr/>
        <a:lstStyle/>
        <a:p>
          <a:endParaRPr lang="zh-CN" altLang="en-US">
            <a:latin typeface="微软雅黑"/>
            <a:ea typeface="微软雅黑"/>
            <a:cs typeface="微软雅黑"/>
          </a:endParaRPr>
        </a:p>
      </dgm:t>
    </dgm:pt>
    <dgm:pt modelId="{8BDECA1F-A9BB-E54D-9C7D-ADD8F19F0E2C}" type="sibTrans" cxnId="{5391C649-293A-8440-85EC-65874DCB862F}">
      <dgm:prSet/>
      <dgm:spPr/>
      <dgm:t>
        <a:bodyPr/>
        <a:lstStyle/>
        <a:p>
          <a:endParaRPr lang="zh-CN" altLang="en-US">
            <a:latin typeface="微软雅黑"/>
            <a:ea typeface="微软雅黑"/>
            <a:cs typeface="微软雅黑"/>
          </a:endParaRPr>
        </a:p>
      </dgm:t>
    </dgm:pt>
    <dgm:pt modelId="{231499B9-9E79-BF4A-B242-8F6EA3BF705F}" type="pres">
      <dgm:prSet presAssocID="{C2ACCDE5-66F3-ED4D-9EE8-89776B6E65DD}" presName="Name0" presStyleCnt="0">
        <dgm:presLayoutVars>
          <dgm:dir/>
          <dgm:animLvl val="lvl"/>
          <dgm:resizeHandles val="exact"/>
        </dgm:presLayoutVars>
      </dgm:prSet>
      <dgm:spPr/>
      <dgm:t>
        <a:bodyPr/>
        <a:lstStyle/>
        <a:p>
          <a:endParaRPr lang="zh-CN" altLang="en-US"/>
        </a:p>
      </dgm:t>
    </dgm:pt>
    <dgm:pt modelId="{5EEC4977-B043-E541-9296-99850DFE7E5F}" type="pres">
      <dgm:prSet presAssocID="{C2ACCDE5-66F3-ED4D-9EE8-89776B6E65DD}" presName="tSp" presStyleCnt="0"/>
      <dgm:spPr/>
      <dgm:t>
        <a:bodyPr/>
        <a:lstStyle/>
        <a:p>
          <a:endParaRPr lang="zh-CN" altLang="en-US"/>
        </a:p>
      </dgm:t>
    </dgm:pt>
    <dgm:pt modelId="{9F50B7F7-9FF9-0949-B618-5C514CFEB3E1}" type="pres">
      <dgm:prSet presAssocID="{C2ACCDE5-66F3-ED4D-9EE8-89776B6E65DD}" presName="bSp" presStyleCnt="0"/>
      <dgm:spPr/>
      <dgm:t>
        <a:bodyPr/>
        <a:lstStyle/>
        <a:p>
          <a:endParaRPr lang="zh-CN" altLang="en-US"/>
        </a:p>
      </dgm:t>
    </dgm:pt>
    <dgm:pt modelId="{42C5F557-4AFA-304A-ACCA-076361C0B9E0}" type="pres">
      <dgm:prSet presAssocID="{C2ACCDE5-66F3-ED4D-9EE8-89776B6E65DD}" presName="process" presStyleCnt="0"/>
      <dgm:spPr/>
      <dgm:t>
        <a:bodyPr/>
        <a:lstStyle/>
        <a:p>
          <a:endParaRPr lang="zh-CN" altLang="en-US"/>
        </a:p>
      </dgm:t>
    </dgm:pt>
    <dgm:pt modelId="{B7587C3D-9DCD-264C-82D8-73A8A5F8A78F}" type="pres">
      <dgm:prSet presAssocID="{DA05E021-D86A-4542-B146-AD68AFC6D62A}" presName="composite1" presStyleCnt="0"/>
      <dgm:spPr/>
      <dgm:t>
        <a:bodyPr/>
        <a:lstStyle/>
        <a:p>
          <a:endParaRPr lang="zh-CN" altLang="en-US"/>
        </a:p>
      </dgm:t>
    </dgm:pt>
    <dgm:pt modelId="{6945F3F2-2DD2-F143-856D-CCA4892C428A}" type="pres">
      <dgm:prSet presAssocID="{DA05E021-D86A-4542-B146-AD68AFC6D62A}" presName="dummyNode1" presStyleLbl="node1" presStyleIdx="0" presStyleCnt="3"/>
      <dgm:spPr/>
      <dgm:t>
        <a:bodyPr/>
        <a:lstStyle/>
        <a:p>
          <a:endParaRPr lang="zh-CN" altLang="en-US"/>
        </a:p>
      </dgm:t>
    </dgm:pt>
    <dgm:pt modelId="{45500651-27DF-2B44-A60E-FEB9D29E5117}" type="pres">
      <dgm:prSet presAssocID="{DA05E021-D86A-4542-B146-AD68AFC6D62A}" presName="childNode1" presStyleLbl="bgAcc1" presStyleIdx="0" presStyleCnt="3">
        <dgm:presLayoutVars>
          <dgm:bulletEnabled val="1"/>
        </dgm:presLayoutVars>
      </dgm:prSet>
      <dgm:spPr/>
      <dgm:t>
        <a:bodyPr/>
        <a:lstStyle/>
        <a:p>
          <a:endParaRPr lang="zh-CN" altLang="en-US"/>
        </a:p>
      </dgm:t>
    </dgm:pt>
    <dgm:pt modelId="{B95A89C7-4ABB-FD4D-BD34-37479B804D15}" type="pres">
      <dgm:prSet presAssocID="{DA05E021-D86A-4542-B146-AD68AFC6D62A}" presName="childNode1tx" presStyleLbl="bgAcc1" presStyleIdx="0" presStyleCnt="3">
        <dgm:presLayoutVars>
          <dgm:bulletEnabled val="1"/>
        </dgm:presLayoutVars>
      </dgm:prSet>
      <dgm:spPr/>
      <dgm:t>
        <a:bodyPr/>
        <a:lstStyle/>
        <a:p>
          <a:endParaRPr lang="zh-CN" altLang="en-US"/>
        </a:p>
      </dgm:t>
    </dgm:pt>
    <dgm:pt modelId="{766F55BB-7159-944D-9AD8-A9C2EF5EAA88}" type="pres">
      <dgm:prSet presAssocID="{DA05E021-D86A-4542-B146-AD68AFC6D62A}" presName="parentNode1" presStyleLbl="node1" presStyleIdx="0" presStyleCnt="3">
        <dgm:presLayoutVars>
          <dgm:chMax val="1"/>
          <dgm:bulletEnabled val="1"/>
        </dgm:presLayoutVars>
      </dgm:prSet>
      <dgm:spPr/>
      <dgm:t>
        <a:bodyPr/>
        <a:lstStyle/>
        <a:p>
          <a:endParaRPr lang="zh-CN" altLang="en-US"/>
        </a:p>
      </dgm:t>
    </dgm:pt>
    <dgm:pt modelId="{0B86CFDF-6053-5F43-BE45-932E1CD43811}" type="pres">
      <dgm:prSet presAssocID="{DA05E021-D86A-4542-B146-AD68AFC6D62A}" presName="connSite1" presStyleCnt="0"/>
      <dgm:spPr/>
      <dgm:t>
        <a:bodyPr/>
        <a:lstStyle/>
        <a:p>
          <a:endParaRPr lang="zh-CN" altLang="en-US"/>
        </a:p>
      </dgm:t>
    </dgm:pt>
    <dgm:pt modelId="{F120EE89-EF1F-4943-B2A1-29A3E835C4ED}" type="pres">
      <dgm:prSet presAssocID="{28CBDE6E-502D-EC43-A873-193AA662C5A7}" presName="Name9" presStyleLbl="sibTrans2D1" presStyleIdx="0" presStyleCnt="2"/>
      <dgm:spPr/>
      <dgm:t>
        <a:bodyPr/>
        <a:lstStyle/>
        <a:p>
          <a:endParaRPr lang="zh-CN" altLang="en-US"/>
        </a:p>
      </dgm:t>
    </dgm:pt>
    <dgm:pt modelId="{3E595E61-E0E0-BA47-9EE7-3A9D99B2D32F}" type="pres">
      <dgm:prSet presAssocID="{431ADFB8-CD95-9F4A-B32E-BDE554A68F92}" presName="composite2" presStyleCnt="0"/>
      <dgm:spPr/>
      <dgm:t>
        <a:bodyPr/>
        <a:lstStyle/>
        <a:p>
          <a:endParaRPr lang="zh-CN" altLang="en-US"/>
        </a:p>
      </dgm:t>
    </dgm:pt>
    <dgm:pt modelId="{7B5CF748-FFBE-E540-B286-714BE2139705}" type="pres">
      <dgm:prSet presAssocID="{431ADFB8-CD95-9F4A-B32E-BDE554A68F92}" presName="dummyNode2" presStyleLbl="node1" presStyleIdx="0" presStyleCnt="3"/>
      <dgm:spPr/>
      <dgm:t>
        <a:bodyPr/>
        <a:lstStyle/>
        <a:p>
          <a:endParaRPr lang="zh-CN" altLang="en-US"/>
        </a:p>
      </dgm:t>
    </dgm:pt>
    <dgm:pt modelId="{04FCABB2-518C-874F-9567-5B98D8A1B92C}" type="pres">
      <dgm:prSet presAssocID="{431ADFB8-CD95-9F4A-B32E-BDE554A68F92}" presName="childNode2" presStyleLbl="bgAcc1" presStyleIdx="1" presStyleCnt="3">
        <dgm:presLayoutVars>
          <dgm:bulletEnabled val="1"/>
        </dgm:presLayoutVars>
      </dgm:prSet>
      <dgm:spPr/>
      <dgm:t>
        <a:bodyPr/>
        <a:lstStyle/>
        <a:p>
          <a:endParaRPr lang="zh-CN" altLang="en-US"/>
        </a:p>
      </dgm:t>
    </dgm:pt>
    <dgm:pt modelId="{54B6BC07-E391-0949-B97B-AA9D3E40C574}" type="pres">
      <dgm:prSet presAssocID="{431ADFB8-CD95-9F4A-B32E-BDE554A68F92}" presName="childNode2tx" presStyleLbl="bgAcc1" presStyleIdx="1" presStyleCnt="3">
        <dgm:presLayoutVars>
          <dgm:bulletEnabled val="1"/>
        </dgm:presLayoutVars>
      </dgm:prSet>
      <dgm:spPr/>
      <dgm:t>
        <a:bodyPr/>
        <a:lstStyle/>
        <a:p>
          <a:endParaRPr lang="zh-CN" altLang="en-US"/>
        </a:p>
      </dgm:t>
    </dgm:pt>
    <dgm:pt modelId="{75E3B57C-4DB6-8241-8EF0-7E9AC0CBC8E5}" type="pres">
      <dgm:prSet presAssocID="{431ADFB8-CD95-9F4A-B32E-BDE554A68F92}" presName="parentNode2" presStyleLbl="node1" presStyleIdx="1" presStyleCnt="3">
        <dgm:presLayoutVars>
          <dgm:chMax val="0"/>
          <dgm:bulletEnabled val="1"/>
        </dgm:presLayoutVars>
      </dgm:prSet>
      <dgm:spPr/>
      <dgm:t>
        <a:bodyPr/>
        <a:lstStyle/>
        <a:p>
          <a:endParaRPr lang="zh-CN" altLang="en-US"/>
        </a:p>
      </dgm:t>
    </dgm:pt>
    <dgm:pt modelId="{B5FB1542-199B-304E-A1A4-F5E9EDDCD573}" type="pres">
      <dgm:prSet presAssocID="{431ADFB8-CD95-9F4A-B32E-BDE554A68F92}" presName="connSite2" presStyleCnt="0"/>
      <dgm:spPr/>
      <dgm:t>
        <a:bodyPr/>
        <a:lstStyle/>
        <a:p>
          <a:endParaRPr lang="zh-CN" altLang="en-US"/>
        </a:p>
      </dgm:t>
    </dgm:pt>
    <dgm:pt modelId="{C5411E1E-58B7-144E-8F09-94A4F7F4AFA4}" type="pres">
      <dgm:prSet presAssocID="{6C8F4969-DF50-DD4B-91CA-E684794ADC08}" presName="Name18" presStyleLbl="sibTrans2D1" presStyleIdx="1" presStyleCnt="2"/>
      <dgm:spPr/>
      <dgm:t>
        <a:bodyPr/>
        <a:lstStyle/>
        <a:p>
          <a:endParaRPr lang="zh-CN" altLang="en-US"/>
        </a:p>
      </dgm:t>
    </dgm:pt>
    <dgm:pt modelId="{F0FCAA85-EBAB-0348-92BE-81168D9C24A7}" type="pres">
      <dgm:prSet presAssocID="{84FBED10-7167-684F-BBBF-05378C41CF15}" presName="composite1" presStyleCnt="0"/>
      <dgm:spPr/>
      <dgm:t>
        <a:bodyPr/>
        <a:lstStyle/>
        <a:p>
          <a:endParaRPr lang="zh-CN" altLang="en-US"/>
        </a:p>
      </dgm:t>
    </dgm:pt>
    <dgm:pt modelId="{DC038FEB-0BBC-9745-83ED-02CFC80E0EAE}" type="pres">
      <dgm:prSet presAssocID="{84FBED10-7167-684F-BBBF-05378C41CF15}" presName="dummyNode1" presStyleLbl="node1" presStyleIdx="1" presStyleCnt="3"/>
      <dgm:spPr/>
      <dgm:t>
        <a:bodyPr/>
        <a:lstStyle/>
        <a:p>
          <a:endParaRPr lang="zh-CN" altLang="en-US"/>
        </a:p>
      </dgm:t>
    </dgm:pt>
    <dgm:pt modelId="{0F0B0CF8-409D-564B-8E59-8DFA0F7DDD0B}" type="pres">
      <dgm:prSet presAssocID="{84FBED10-7167-684F-BBBF-05378C41CF15}" presName="childNode1" presStyleLbl="bgAcc1" presStyleIdx="2" presStyleCnt="3">
        <dgm:presLayoutVars>
          <dgm:bulletEnabled val="1"/>
        </dgm:presLayoutVars>
      </dgm:prSet>
      <dgm:spPr/>
      <dgm:t>
        <a:bodyPr/>
        <a:lstStyle/>
        <a:p>
          <a:endParaRPr lang="zh-CN" altLang="en-US"/>
        </a:p>
      </dgm:t>
    </dgm:pt>
    <dgm:pt modelId="{8FD778AE-EE86-0845-B9AC-EDF463718850}" type="pres">
      <dgm:prSet presAssocID="{84FBED10-7167-684F-BBBF-05378C41CF15}" presName="childNode1tx" presStyleLbl="bgAcc1" presStyleIdx="2" presStyleCnt="3">
        <dgm:presLayoutVars>
          <dgm:bulletEnabled val="1"/>
        </dgm:presLayoutVars>
      </dgm:prSet>
      <dgm:spPr/>
      <dgm:t>
        <a:bodyPr/>
        <a:lstStyle/>
        <a:p>
          <a:endParaRPr lang="zh-CN" altLang="en-US"/>
        </a:p>
      </dgm:t>
    </dgm:pt>
    <dgm:pt modelId="{04919882-4109-3546-B22E-5C5519E96B61}" type="pres">
      <dgm:prSet presAssocID="{84FBED10-7167-684F-BBBF-05378C41CF15}" presName="parentNode1" presStyleLbl="node1" presStyleIdx="2" presStyleCnt="3">
        <dgm:presLayoutVars>
          <dgm:chMax val="1"/>
          <dgm:bulletEnabled val="1"/>
        </dgm:presLayoutVars>
      </dgm:prSet>
      <dgm:spPr/>
      <dgm:t>
        <a:bodyPr/>
        <a:lstStyle/>
        <a:p>
          <a:endParaRPr lang="zh-CN" altLang="en-US"/>
        </a:p>
      </dgm:t>
    </dgm:pt>
    <dgm:pt modelId="{5032E90C-2828-CD49-908E-1405749FB31D}" type="pres">
      <dgm:prSet presAssocID="{84FBED10-7167-684F-BBBF-05378C41CF15}" presName="connSite1" presStyleCnt="0"/>
      <dgm:spPr/>
      <dgm:t>
        <a:bodyPr/>
        <a:lstStyle/>
        <a:p>
          <a:endParaRPr lang="zh-CN" altLang="en-US"/>
        </a:p>
      </dgm:t>
    </dgm:pt>
  </dgm:ptLst>
  <dgm:cxnLst>
    <dgm:cxn modelId="{07B25F82-4AFB-8840-A1A5-6A6D6DED4D9E}" srcId="{431ADFB8-CD95-9F4A-B32E-BDE554A68F92}" destId="{0F46A90D-DA2A-AF4F-9F6C-192204CF96A0}" srcOrd="0" destOrd="0" parTransId="{E8729161-ECB7-1743-8F1E-017E2FCEB681}" sibTransId="{99A785E6-64EF-2544-A6F4-D4EB1D3DA5C0}"/>
    <dgm:cxn modelId="{90B585C7-0094-9649-B171-6014F40D7FE2}" type="presOf" srcId="{DA05E021-D86A-4542-B146-AD68AFC6D62A}" destId="{766F55BB-7159-944D-9AD8-A9C2EF5EAA88}" srcOrd="0" destOrd="0" presId="urn:microsoft.com/office/officeart/2005/8/layout/hProcess4"/>
    <dgm:cxn modelId="{D65E858F-2E7B-A744-B2CF-858CC5664501}" type="presOf" srcId="{84FBED10-7167-684F-BBBF-05378C41CF15}" destId="{04919882-4109-3546-B22E-5C5519E96B61}" srcOrd="0" destOrd="0" presId="urn:microsoft.com/office/officeart/2005/8/layout/hProcess4"/>
    <dgm:cxn modelId="{04D05564-A359-CB41-8870-196D2A210D81}" srcId="{DA05E021-D86A-4542-B146-AD68AFC6D62A}" destId="{6EF94BFD-2B5B-B944-9A9B-3C6B44689AC4}" srcOrd="0" destOrd="0" parTransId="{03698677-8F60-C94B-A6EF-92AD2307B197}" sibTransId="{95CC829F-9349-5545-90F1-2F62E6BBD783}"/>
    <dgm:cxn modelId="{888C0A94-78B9-8142-8F4B-4B007F8EFEAB}" type="presOf" srcId="{431ADFB8-CD95-9F4A-B32E-BDE554A68F92}" destId="{75E3B57C-4DB6-8241-8EF0-7E9AC0CBC8E5}" srcOrd="0" destOrd="0" presId="urn:microsoft.com/office/officeart/2005/8/layout/hProcess4"/>
    <dgm:cxn modelId="{D080599D-683D-0B48-9BC6-6FFC6CDE8AFC}" srcId="{C2ACCDE5-66F3-ED4D-9EE8-89776B6E65DD}" destId="{DA05E021-D86A-4542-B146-AD68AFC6D62A}" srcOrd="0" destOrd="0" parTransId="{82B4FD63-4820-FD43-A347-A6AE26880C9B}" sibTransId="{28CBDE6E-502D-EC43-A873-193AA662C5A7}"/>
    <dgm:cxn modelId="{68991980-C40E-7E4D-AEB7-D9179FB45BED}" srcId="{C2ACCDE5-66F3-ED4D-9EE8-89776B6E65DD}" destId="{431ADFB8-CD95-9F4A-B32E-BDE554A68F92}" srcOrd="1" destOrd="0" parTransId="{387EFD31-AB93-B647-8A47-707E1D74E587}" sibTransId="{6C8F4969-DF50-DD4B-91CA-E684794ADC08}"/>
    <dgm:cxn modelId="{D0768CA4-F6BA-A943-9D86-BF740F45AFE0}" type="presOf" srcId="{6EF94BFD-2B5B-B944-9A9B-3C6B44689AC4}" destId="{B95A89C7-4ABB-FD4D-BD34-37479B804D15}" srcOrd="1" destOrd="0" presId="urn:microsoft.com/office/officeart/2005/8/layout/hProcess4"/>
    <dgm:cxn modelId="{5391C649-293A-8440-85EC-65874DCB862F}" srcId="{84FBED10-7167-684F-BBBF-05378C41CF15}" destId="{AAD0B161-F3FD-124A-B636-3642C85367DD}" srcOrd="0" destOrd="0" parTransId="{3A9CC784-5661-9B49-A927-61343D922022}" sibTransId="{8BDECA1F-A9BB-E54D-9C7D-ADD8F19F0E2C}"/>
    <dgm:cxn modelId="{4BDC1696-12A5-734A-928A-E622F0C4A77D}" srcId="{C2ACCDE5-66F3-ED4D-9EE8-89776B6E65DD}" destId="{84FBED10-7167-684F-BBBF-05378C41CF15}" srcOrd="2" destOrd="0" parTransId="{829D8DF3-8C65-A347-88D0-2564AFF99064}" sibTransId="{9C478F47-7AE8-574C-B44D-DB3EC3706D13}"/>
    <dgm:cxn modelId="{651BB93B-9851-3C48-8A52-4FF0C1F2493F}" type="presOf" srcId="{28CBDE6E-502D-EC43-A873-193AA662C5A7}" destId="{F120EE89-EF1F-4943-B2A1-29A3E835C4ED}" srcOrd="0" destOrd="0" presId="urn:microsoft.com/office/officeart/2005/8/layout/hProcess4"/>
    <dgm:cxn modelId="{CFB807D3-6914-D64A-BE88-483DAD69212A}" type="presOf" srcId="{0F46A90D-DA2A-AF4F-9F6C-192204CF96A0}" destId="{04FCABB2-518C-874F-9567-5B98D8A1B92C}" srcOrd="0" destOrd="0" presId="urn:microsoft.com/office/officeart/2005/8/layout/hProcess4"/>
    <dgm:cxn modelId="{D06AD920-412F-0742-9C15-CE51E55EC783}" type="presOf" srcId="{6C8F4969-DF50-DD4B-91CA-E684794ADC08}" destId="{C5411E1E-58B7-144E-8F09-94A4F7F4AFA4}" srcOrd="0" destOrd="0" presId="urn:microsoft.com/office/officeart/2005/8/layout/hProcess4"/>
    <dgm:cxn modelId="{86A7DDAC-9969-7F46-9E5A-A9A938C9C39A}" type="presOf" srcId="{C2ACCDE5-66F3-ED4D-9EE8-89776B6E65DD}" destId="{231499B9-9E79-BF4A-B242-8F6EA3BF705F}" srcOrd="0" destOrd="0" presId="urn:microsoft.com/office/officeart/2005/8/layout/hProcess4"/>
    <dgm:cxn modelId="{84188261-BE37-4A42-9D17-D54BA1CEBEE1}" type="presOf" srcId="{6EF94BFD-2B5B-B944-9A9B-3C6B44689AC4}" destId="{45500651-27DF-2B44-A60E-FEB9D29E5117}" srcOrd="0" destOrd="0" presId="urn:microsoft.com/office/officeart/2005/8/layout/hProcess4"/>
    <dgm:cxn modelId="{3FEA567E-0786-8D4F-847E-5C795C32975F}" type="presOf" srcId="{AAD0B161-F3FD-124A-B636-3642C85367DD}" destId="{0F0B0CF8-409D-564B-8E59-8DFA0F7DDD0B}" srcOrd="0" destOrd="0" presId="urn:microsoft.com/office/officeart/2005/8/layout/hProcess4"/>
    <dgm:cxn modelId="{36149E9B-4BAF-874F-A9B9-0E728749C39A}" type="presOf" srcId="{AAD0B161-F3FD-124A-B636-3642C85367DD}" destId="{8FD778AE-EE86-0845-B9AC-EDF463718850}" srcOrd="1" destOrd="0" presId="urn:microsoft.com/office/officeart/2005/8/layout/hProcess4"/>
    <dgm:cxn modelId="{F333824F-B8D8-284D-9945-AFF81DC50BEB}" type="presOf" srcId="{0F46A90D-DA2A-AF4F-9F6C-192204CF96A0}" destId="{54B6BC07-E391-0949-B97B-AA9D3E40C574}" srcOrd="1" destOrd="0" presId="urn:microsoft.com/office/officeart/2005/8/layout/hProcess4"/>
    <dgm:cxn modelId="{ADDCAEEB-8E9C-4047-AA95-0D2928E59BF9}" type="presParOf" srcId="{231499B9-9E79-BF4A-B242-8F6EA3BF705F}" destId="{5EEC4977-B043-E541-9296-99850DFE7E5F}" srcOrd="0" destOrd="0" presId="urn:microsoft.com/office/officeart/2005/8/layout/hProcess4"/>
    <dgm:cxn modelId="{8F7879E7-7B83-FD48-8B06-626E3F19631D}" type="presParOf" srcId="{231499B9-9E79-BF4A-B242-8F6EA3BF705F}" destId="{9F50B7F7-9FF9-0949-B618-5C514CFEB3E1}" srcOrd="1" destOrd="0" presId="urn:microsoft.com/office/officeart/2005/8/layout/hProcess4"/>
    <dgm:cxn modelId="{8D32C0CA-1D90-F04A-BE7B-C8FF318E1443}" type="presParOf" srcId="{231499B9-9E79-BF4A-B242-8F6EA3BF705F}" destId="{42C5F557-4AFA-304A-ACCA-076361C0B9E0}" srcOrd="2" destOrd="0" presId="urn:microsoft.com/office/officeart/2005/8/layout/hProcess4"/>
    <dgm:cxn modelId="{BD766F4E-0AB6-F446-ADA0-42D5B4025964}" type="presParOf" srcId="{42C5F557-4AFA-304A-ACCA-076361C0B9E0}" destId="{B7587C3D-9DCD-264C-82D8-73A8A5F8A78F}" srcOrd="0" destOrd="0" presId="urn:microsoft.com/office/officeart/2005/8/layout/hProcess4"/>
    <dgm:cxn modelId="{272E625D-FFE6-5048-BE39-AD4DA32AC8C3}" type="presParOf" srcId="{B7587C3D-9DCD-264C-82D8-73A8A5F8A78F}" destId="{6945F3F2-2DD2-F143-856D-CCA4892C428A}" srcOrd="0" destOrd="0" presId="urn:microsoft.com/office/officeart/2005/8/layout/hProcess4"/>
    <dgm:cxn modelId="{ABD745CC-E82A-AD47-A8F9-08B8157F0C55}" type="presParOf" srcId="{B7587C3D-9DCD-264C-82D8-73A8A5F8A78F}" destId="{45500651-27DF-2B44-A60E-FEB9D29E5117}" srcOrd="1" destOrd="0" presId="urn:microsoft.com/office/officeart/2005/8/layout/hProcess4"/>
    <dgm:cxn modelId="{FEDC6A04-D1A9-904F-801E-DFC4BB4D54B1}" type="presParOf" srcId="{B7587C3D-9DCD-264C-82D8-73A8A5F8A78F}" destId="{B95A89C7-4ABB-FD4D-BD34-37479B804D15}" srcOrd="2" destOrd="0" presId="urn:microsoft.com/office/officeart/2005/8/layout/hProcess4"/>
    <dgm:cxn modelId="{D614B1DD-DCB5-8247-946F-8C74221C7F75}" type="presParOf" srcId="{B7587C3D-9DCD-264C-82D8-73A8A5F8A78F}" destId="{766F55BB-7159-944D-9AD8-A9C2EF5EAA88}" srcOrd="3" destOrd="0" presId="urn:microsoft.com/office/officeart/2005/8/layout/hProcess4"/>
    <dgm:cxn modelId="{A681CADB-F8D7-F149-8CB1-2FB848A22EA1}" type="presParOf" srcId="{B7587C3D-9DCD-264C-82D8-73A8A5F8A78F}" destId="{0B86CFDF-6053-5F43-BE45-932E1CD43811}" srcOrd="4" destOrd="0" presId="urn:microsoft.com/office/officeart/2005/8/layout/hProcess4"/>
    <dgm:cxn modelId="{5C4CD517-C3C5-C847-93B3-0033DBFAC181}" type="presParOf" srcId="{42C5F557-4AFA-304A-ACCA-076361C0B9E0}" destId="{F120EE89-EF1F-4943-B2A1-29A3E835C4ED}" srcOrd="1" destOrd="0" presId="urn:microsoft.com/office/officeart/2005/8/layout/hProcess4"/>
    <dgm:cxn modelId="{77760D7B-C1F0-CF43-9A15-9D94FD0A72F4}" type="presParOf" srcId="{42C5F557-4AFA-304A-ACCA-076361C0B9E0}" destId="{3E595E61-E0E0-BA47-9EE7-3A9D99B2D32F}" srcOrd="2" destOrd="0" presId="urn:microsoft.com/office/officeart/2005/8/layout/hProcess4"/>
    <dgm:cxn modelId="{8A769D42-AA8F-6345-BF1E-DAC80236DC05}" type="presParOf" srcId="{3E595E61-E0E0-BA47-9EE7-3A9D99B2D32F}" destId="{7B5CF748-FFBE-E540-B286-714BE2139705}" srcOrd="0" destOrd="0" presId="urn:microsoft.com/office/officeart/2005/8/layout/hProcess4"/>
    <dgm:cxn modelId="{5FAE36E4-D889-B74F-B1FA-736343BFB70C}" type="presParOf" srcId="{3E595E61-E0E0-BA47-9EE7-3A9D99B2D32F}" destId="{04FCABB2-518C-874F-9567-5B98D8A1B92C}" srcOrd="1" destOrd="0" presId="urn:microsoft.com/office/officeart/2005/8/layout/hProcess4"/>
    <dgm:cxn modelId="{C3EC5354-3A63-4244-BC8F-EA950D32D976}" type="presParOf" srcId="{3E595E61-E0E0-BA47-9EE7-3A9D99B2D32F}" destId="{54B6BC07-E391-0949-B97B-AA9D3E40C574}" srcOrd="2" destOrd="0" presId="urn:microsoft.com/office/officeart/2005/8/layout/hProcess4"/>
    <dgm:cxn modelId="{2237C331-70BE-B045-B5CC-630A19468229}" type="presParOf" srcId="{3E595E61-E0E0-BA47-9EE7-3A9D99B2D32F}" destId="{75E3B57C-4DB6-8241-8EF0-7E9AC0CBC8E5}" srcOrd="3" destOrd="0" presId="urn:microsoft.com/office/officeart/2005/8/layout/hProcess4"/>
    <dgm:cxn modelId="{0FEB3652-2A6D-9A47-A3C2-85163A6A7C90}" type="presParOf" srcId="{3E595E61-E0E0-BA47-9EE7-3A9D99B2D32F}" destId="{B5FB1542-199B-304E-A1A4-F5E9EDDCD573}" srcOrd="4" destOrd="0" presId="urn:microsoft.com/office/officeart/2005/8/layout/hProcess4"/>
    <dgm:cxn modelId="{7F4F0A27-1A1D-264A-A254-2949E9FA3C16}" type="presParOf" srcId="{42C5F557-4AFA-304A-ACCA-076361C0B9E0}" destId="{C5411E1E-58B7-144E-8F09-94A4F7F4AFA4}" srcOrd="3" destOrd="0" presId="urn:microsoft.com/office/officeart/2005/8/layout/hProcess4"/>
    <dgm:cxn modelId="{38342812-AF77-0A4C-A80C-A4EFC62C494D}" type="presParOf" srcId="{42C5F557-4AFA-304A-ACCA-076361C0B9E0}" destId="{F0FCAA85-EBAB-0348-92BE-81168D9C24A7}" srcOrd="4" destOrd="0" presId="urn:microsoft.com/office/officeart/2005/8/layout/hProcess4"/>
    <dgm:cxn modelId="{51E0B9A1-CD7A-7847-92E4-DDB47B17545A}" type="presParOf" srcId="{F0FCAA85-EBAB-0348-92BE-81168D9C24A7}" destId="{DC038FEB-0BBC-9745-83ED-02CFC80E0EAE}" srcOrd="0" destOrd="0" presId="urn:microsoft.com/office/officeart/2005/8/layout/hProcess4"/>
    <dgm:cxn modelId="{5A012244-FBCF-A14C-903B-B753208BC429}" type="presParOf" srcId="{F0FCAA85-EBAB-0348-92BE-81168D9C24A7}" destId="{0F0B0CF8-409D-564B-8E59-8DFA0F7DDD0B}" srcOrd="1" destOrd="0" presId="urn:microsoft.com/office/officeart/2005/8/layout/hProcess4"/>
    <dgm:cxn modelId="{7D957463-E10F-B546-96EF-D5328861CEF5}" type="presParOf" srcId="{F0FCAA85-EBAB-0348-92BE-81168D9C24A7}" destId="{8FD778AE-EE86-0845-B9AC-EDF463718850}" srcOrd="2" destOrd="0" presId="urn:microsoft.com/office/officeart/2005/8/layout/hProcess4"/>
    <dgm:cxn modelId="{28BD6B10-9612-AC40-8144-1D03876F2791}" type="presParOf" srcId="{F0FCAA85-EBAB-0348-92BE-81168D9C24A7}" destId="{04919882-4109-3546-B22E-5C5519E96B61}" srcOrd="3" destOrd="0" presId="urn:microsoft.com/office/officeart/2005/8/layout/hProcess4"/>
    <dgm:cxn modelId="{C98E2F24-CAB2-D24D-AAB3-5C85F655E741}" type="presParOf" srcId="{F0FCAA85-EBAB-0348-92BE-81168D9C24A7}" destId="{5032E90C-2828-CD49-908E-1405749FB31D}"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500651-27DF-2B44-A60E-FEB9D29E5117}">
      <dsp:nvSpPr>
        <dsp:cNvPr id="0" name=""/>
        <dsp:cNvSpPr/>
      </dsp:nvSpPr>
      <dsp:spPr>
        <a:xfrm>
          <a:off x="4319672" y="423027"/>
          <a:ext cx="985553" cy="812875"/>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145" tIns="17145" rIns="17145" bIns="17145" numCol="1" spcCol="1270" anchor="t" anchorCtr="0">
          <a:noAutofit/>
        </a:bodyPr>
        <a:lstStyle/>
        <a:p>
          <a:pPr marL="57150" lvl="1" indent="-57150" algn="l" defTabSz="400050">
            <a:lnSpc>
              <a:spcPct val="90000"/>
            </a:lnSpc>
            <a:spcBef>
              <a:spcPct val="0"/>
            </a:spcBef>
            <a:spcAft>
              <a:spcPct val="15000"/>
            </a:spcAft>
            <a:buChar char="••"/>
          </a:pPr>
          <a:r>
            <a:rPr lang="zh-CN" altLang="en-US" sz="900" kern="1200" dirty="0" smtClean="0">
              <a:latin typeface="微软雅黑"/>
              <a:ea typeface="微软雅黑"/>
              <a:cs typeface="微软雅黑"/>
            </a:rPr>
            <a:t>反通讯诈骗、网络诈骗、金融诈骗</a:t>
          </a:r>
          <a:endParaRPr lang="zh-CN" altLang="en-US" sz="900" kern="1200" dirty="0">
            <a:latin typeface="微软雅黑"/>
            <a:ea typeface="微软雅黑"/>
            <a:cs typeface="微软雅黑"/>
          </a:endParaRPr>
        </a:p>
      </dsp:txBody>
      <dsp:txXfrm>
        <a:off x="4338379" y="441734"/>
        <a:ext cx="948139" cy="601274"/>
      </dsp:txXfrm>
    </dsp:sp>
    <dsp:sp modelId="{F120EE89-EF1F-4943-B2A1-29A3E835C4ED}">
      <dsp:nvSpPr>
        <dsp:cNvPr id="0" name=""/>
        <dsp:cNvSpPr/>
      </dsp:nvSpPr>
      <dsp:spPr>
        <a:xfrm>
          <a:off x="4722515" y="74258"/>
          <a:ext cx="1888123" cy="1888123"/>
        </a:xfrm>
        <a:prstGeom prst="leftCircularArrow">
          <a:avLst>
            <a:gd name="adj1" fmla="val 7368"/>
            <a:gd name="adj2" fmla="val 1008333"/>
            <a:gd name="adj3" fmla="val 2783844"/>
            <a:gd name="adj4" fmla="val 9024489"/>
            <a:gd name="adj5" fmla="val 8596"/>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66F55BB-7159-944D-9AD8-A9C2EF5EAA88}">
      <dsp:nvSpPr>
        <dsp:cNvPr id="0" name=""/>
        <dsp:cNvSpPr/>
      </dsp:nvSpPr>
      <dsp:spPr>
        <a:xfrm>
          <a:off x="4538684" y="1061715"/>
          <a:ext cx="876047" cy="348375"/>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17780" rIns="26670" bIns="17780" numCol="1" spcCol="1270" anchor="ctr" anchorCtr="0">
          <a:noAutofit/>
        </a:bodyPr>
        <a:lstStyle/>
        <a:p>
          <a:pPr lvl="0" algn="ctr" defTabSz="622300">
            <a:lnSpc>
              <a:spcPct val="90000"/>
            </a:lnSpc>
            <a:spcBef>
              <a:spcPct val="0"/>
            </a:spcBef>
            <a:spcAft>
              <a:spcPct val="35000"/>
            </a:spcAft>
          </a:pPr>
          <a:r>
            <a:rPr lang="zh-CN" altLang="en-US" sz="1400" kern="1200" smtClean="0">
              <a:latin typeface="微软雅黑"/>
              <a:ea typeface="微软雅黑"/>
              <a:cs typeface="微软雅黑"/>
            </a:rPr>
            <a:t>数据侦查</a:t>
          </a:r>
          <a:endParaRPr lang="zh-CN" altLang="en-US" sz="1400" kern="1200" dirty="0">
            <a:latin typeface="微软雅黑"/>
            <a:ea typeface="微软雅黑"/>
            <a:cs typeface="微软雅黑"/>
          </a:endParaRPr>
        </a:p>
      </dsp:txBody>
      <dsp:txXfrm>
        <a:off x="4548888" y="1071919"/>
        <a:ext cx="855639" cy="327967"/>
      </dsp:txXfrm>
    </dsp:sp>
    <dsp:sp modelId="{04FCABB2-518C-874F-9567-5B98D8A1B92C}">
      <dsp:nvSpPr>
        <dsp:cNvPr id="0" name=""/>
        <dsp:cNvSpPr/>
      </dsp:nvSpPr>
      <dsp:spPr>
        <a:xfrm>
          <a:off x="6077206" y="423027"/>
          <a:ext cx="985553" cy="812875"/>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5625132"/>
              <a:satOff val="-8440"/>
              <a:lumOff val="-1373"/>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145" tIns="17145" rIns="17145" bIns="17145" numCol="1" spcCol="1270" anchor="t" anchorCtr="0">
          <a:noAutofit/>
        </a:bodyPr>
        <a:lstStyle/>
        <a:p>
          <a:pPr marL="57150" lvl="1" indent="-57150" algn="l" defTabSz="400050">
            <a:lnSpc>
              <a:spcPct val="90000"/>
            </a:lnSpc>
            <a:spcBef>
              <a:spcPct val="0"/>
            </a:spcBef>
            <a:spcAft>
              <a:spcPct val="15000"/>
            </a:spcAft>
            <a:buChar char="••"/>
          </a:pPr>
          <a:r>
            <a:rPr lang="zh-CN" altLang="en-US" sz="900" kern="1200" smtClean="0">
              <a:latin typeface="微软雅黑"/>
              <a:ea typeface="微软雅黑"/>
              <a:cs typeface="微软雅黑"/>
            </a:rPr>
            <a:t>大数据打假、打击食药犯罪</a:t>
          </a:r>
          <a:endParaRPr lang="zh-CN" altLang="en-US" sz="900" kern="1200" dirty="0">
            <a:latin typeface="微软雅黑"/>
            <a:ea typeface="微软雅黑"/>
            <a:cs typeface="微软雅黑"/>
          </a:endParaRPr>
        </a:p>
      </dsp:txBody>
      <dsp:txXfrm>
        <a:off x="6095913" y="615921"/>
        <a:ext cx="948139" cy="601274"/>
      </dsp:txXfrm>
    </dsp:sp>
    <dsp:sp modelId="{C5411E1E-58B7-144E-8F09-94A4F7F4AFA4}">
      <dsp:nvSpPr>
        <dsp:cNvPr id="0" name=""/>
        <dsp:cNvSpPr/>
      </dsp:nvSpPr>
      <dsp:spPr>
        <a:xfrm>
          <a:off x="6471835" y="-335324"/>
          <a:ext cx="2014055" cy="2014055"/>
        </a:xfrm>
        <a:prstGeom prst="circularArrow">
          <a:avLst>
            <a:gd name="adj1" fmla="val 6907"/>
            <a:gd name="adj2" fmla="val 933711"/>
            <a:gd name="adj3" fmla="val 18890778"/>
            <a:gd name="adj4" fmla="val 12575511"/>
            <a:gd name="adj5" fmla="val 8059"/>
          </a:avLst>
        </a:prstGeom>
        <a:gradFill rotWithShape="0">
          <a:gsLst>
            <a:gs pos="0">
              <a:schemeClr val="accent3">
                <a:hueOff val="11250264"/>
                <a:satOff val="-16880"/>
                <a:lumOff val="-2745"/>
                <a:alphaOff val="0"/>
                <a:shade val="51000"/>
                <a:satMod val="130000"/>
              </a:schemeClr>
            </a:gs>
            <a:gs pos="80000">
              <a:schemeClr val="accent3">
                <a:hueOff val="11250264"/>
                <a:satOff val="-16880"/>
                <a:lumOff val="-2745"/>
                <a:alphaOff val="0"/>
                <a:shade val="93000"/>
                <a:satMod val="130000"/>
              </a:schemeClr>
            </a:gs>
            <a:gs pos="100000">
              <a:schemeClr val="accent3">
                <a:hueOff val="11250264"/>
                <a:satOff val="-16880"/>
                <a:lumOff val="-274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5E3B57C-4DB6-8241-8EF0-7E9AC0CBC8E5}">
      <dsp:nvSpPr>
        <dsp:cNvPr id="0" name=""/>
        <dsp:cNvSpPr/>
      </dsp:nvSpPr>
      <dsp:spPr>
        <a:xfrm>
          <a:off x="6296218" y="248839"/>
          <a:ext cx="876047" cy="348375"/>
        </a:xfrm>
        <a:prstGeom prst="roundRect">
          <a:avLst>
            <a:gd name="adj" fmla="val 10000"/>
          </a:avLst>
        </a:prstGeom>
        <a:gradFill rotWithShape="0">
          <a:gsLst>
            <a:gs pos="0">
              <a:schemeClr val="accent3">
                <a:hueOff val="5625132"/>
                <a:satOff val="-8440"/>
                <a:lumOff val="-1373"/>
                <a:alphaOff val="0"/>
                <a:shade val="51000"/>
                <a:satMod val="130000"/>
              </a:schemeClr>
            </a:gs>
            <a:gs pos="80000">
              <a:schemeClr val="accent3">
                <a:hueOff val="5625132"/>
                <a:satOff val="-8440"/>
                <a:lumOff val="-1373"/>
                <a:alphaOff val="0"/>
                <a:shade val="93000"/>
                <a:satMod val="130000"/>
              </a:schemeClr>
            </a:gs>
            <a:gs pos="100000">
              <a:schemeClr val="accent3">
                <a:hueOff val="5625132"/>
                <a:satOff val="-8440"/>
                <a:lumOff val="-1373"/>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17780" rIns="26670" bIns="17780" numCol="1" spcCol="1270" anchor="ctr" anchorCtr="0">
          <a:noAutofit/>
        </a:bodyPr>
        <a:lstStyle/>
        <a:p>
          <a:pPr lvl="0" algn="ctr" defTabSz="622300">
            <a:lnSpc>
              <a:spcPct val="90000"/>
            </a:lnSpc>
            <a:spcBef>
              <a:spcPct val="0"/>
            </a:spcBef>
            <a:spcAft>
              <a:spcPct val="35000"/>
            </a:spcAft>
          </a:pPr>
          <a:r>
            <a:rPr lang="zh-CN" altLang="en-US" sz="1400" kern="1200" smtClean="0">
              <a:latin typeface="微软雅黑"/>
              <a:ea typeface="微软雅黑"/>
              <a:cs typeface="微软雅黑"/>
            </a:rPr>
            <a:t>数图侦查</a:t>
          </a:r>
          <a:endParaRPr lang="zh-CN" altLang="en-US" sz="1400" kern="1200" dirty="0">
            <a:latin typeface="微软雅黑"/>
            <a:ea typeface="微软雅黑"/>
            <a:cs typeface="微软雅黑"/>
          </a:endParaRPr>
        </a:p>
      </dsp:txBody>
      <dsp:txXfrm>
        <a:off x="6306422" y="259043"/>
        <a:ext cx="855639" cy="327967"/>
      </dsp:txXfrm>
    </dsp:sp>
    <dsp:sp modelId="{0F0B0CF8-409D-564B-8E59-8DFA0F7DDD0B}">
      <dsp:nvSpPr>
        <dsp:cNvPr id="0" name=""/>
        <dsp:cNvSpPr/>
      </dsp:nvSpPr>
      <dsp:spPr>
        <a:xfrm>
          <a:off x="7834739" y="423027"/>
          <a:ext cx="985553" cy="812875"/>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11250264"/>
              <a:satOff val="-16880"/>
              <a:lumOff val="-274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145" tIns="17145" rIns="17145" bIns="17145" numCol="1" spcCol="1270" anchor="t" anchorCtr="0">
          <a:noAutofit/>
        </a:bodyPr>
        <a:lstStyle/>
        <a:p>
          <a:pPr marL="57150" lvl="1" indent="-57150" algn="l" defTabSz="400050">
            <a:lnSpc>
              <a:spcPct val="90000"/>
            </a:lnSpc>
            <a:spcBef>
              <a:spcPct val="0"/>
            </a:spcBef>
            <a:spcAft>
              <a:spcPct val="15000"/>
            </a:spcAft>
            <a:buChar char="••"/>
          </a:pPr>
          <a:r>
            <a:rPr lang="zh-CN" altLang="en-US" sz="900" kern="1200" smtClean="0">
              <a:latin typeface="微软雅黑"/>
              <a:ea typeface="微软雅黑"/>
              <a:cs typeface="微软雅黑"/>
            </a:rPr>
            <a:t>监控涉恐涉暴涉枪涉毒等重特大安全案件</a:t>
          </a:r>
          <a:endParaRPr lang="zh-CN" altLang="en-US" sz="900" kern="1200" dirty="0">
            <a:latin typeface="微软雅黑"/>
            <a:ea typeface="微软雅黑"/>
            <a:cs typeface="微软雅黑"/>
          </a:endParaRPr>
        </a:p>
      </dsp:txBody>
      <dsp:txXfrm>
        <a:off x="7853446" y="441734"/>
        <a:ext cx="948139" cy="601274"/>
      </dsp:txXfrm>
    </dsp:sp>
    <dsp:sp modelId="{04919882-4109-3546-B22E-5C5519E96B61}">
      <dsp:nvSpPr>
        <dsp:cNvPr id="0" name=""/>
        <dsp:cNvSpPr/>
      </dsp:nvSpPr>
      <dsp:spPr>
        <a:xfrm>
          <a:off x="8053751" y="1061715"/>
          <a:ext cx="876047" cy="348375"/>
        </a:xfrm>
        <a:prstGeom prst="roundRect">
          <a:avLst>
            <a:gd name="adj" fmla="val 10000"/>
          </a:avLst>
        </a:prstGeom>
        <a:gradFill rotWithShape="0">
          <a:gsLst>
            <a:gs pos="0">
              <a:schemeClr val="accent3">
                <a:hueOff val="11250264"/>
                <a:satOff val="-16880"/>
                <a:lumOff val="-2745"/>
                <a:alphaOff val="0"/>
                <a:shade val="51000"/>
                <a:satMod val="130000"/>
              </a:schemeClr>
            </a:gs>
            <a:gs pos="80000">
              <a:schemeClr val="accent3">
                <a:hueOff val="11250264"/>
                <a:satOff val="-16880"/>
                <a:lumOff val="-2745"/>
                <a:alphaOff val="0"/>
                <a:shade val="93000"/>
                <a:satMod val="130000"/>
              </a:schemeClr>
            </a:gs>
            <a:gs pos="100000">
              <a:schemeClr val="accent3">
                <a:hueOff val="11250264"/>
                <a:satOff val="-16880"/>
                <a:lumOff val="-274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17780" rIns="26670" bIns="17780" numCol="1" spcCol="1270" anchor="ctr" anchorCtr="0">
          <a:noAutofit/>
        </a:bodyPr>
        <a:lstStyle/>
        <a:p>
          <a:pPr lvl="0" algn="ctr" defTabSz="622300">
            <a:lnSpc>
              <a:spcPct val="90000"/>
            </a:lnSpc>
            <a:spcBef>
              <a:spcPct val="0"/>
            </a:spcBef>
            <a:spcAft>
              <a:spcPct val="35000"/>
            </a:spcAft>
          </a:pPr>
          <a:r>
            <a:rPr lang="zh-CN" altLang="en-US" sz="1400" kern="1200" smtClean="0">
              <a:latin typeface="微软雅黑"/>
              <a:ea typeface="微软雅黑"/>
              <a:cs typeface="微软雅黑"/>
            </a:rPr>
            <a:t>多维侦查</a:t>
          </a:r>
          <a:endParaRPr lang="zh-CN" altLang="en-US" sz="1400" kern="1200" dirty="0">
            <a:latin typeface="微软雅黑"/>
            <a:ea typeface="微软雅黑"/>
            <a:cs typeface="微软雅黑"/>
          </a:endParaRPr>
        </a:p>
      </dsp:txBody>
      <dsp:txXfrm>
        <a:off x="8063955" y="1071919"/>
        <a:ext cx="855639" cy="327967"/>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jpg>
</file>

<file path=ppt/media/image14.jpg>
</file>

<file path=ppt/media/image15.png>
</file>

<file path=ppt/media/image16.png>
</file>

<file path=ppt/media/image17.jpeg>
</file>

<file path=ppt/media/image18.jpeg>
</file>

<file path=ppt/media/image19.jpeg>
</file>

<file path=ppt/media/image2.png>
</file>

<file path=ppt/media/image20.png>
</file>

<file path=ppt/media/image21.pn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png>
</file>

<file path=ppt/media/image32.png>
</file>

<file path=ppt/media/image33.jpeg>
</file>

<file path=ppt/media/image34.jpeg>
</file>

<file path=ppt/media/image35.jpeg>
</file>

<file path=ppt/media/image36.pn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g>
</file>

<file path=ppt/media/image51.jpeg>
</file>

<file path=ppt/media/image52.jpg>
</file>

<file path=ppt/media/image53.jpeg>
</file>

<file path=ppt/media/image54.jpeg>
</file>

<file path=ppt/media/image55.jpeg>
</file>

<file path=ppt/media/image56.jpeg>
</file>

<file path=ppt/media/image57.jpeg>
</file>

<file path=ppt/media/image58.jpg>
</file>

<file path=ppt/media/image59.jp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jpeg>
</file>

<file path=ppt/media/image76.jpeg>
</file>

<file path=ppt/media/image77.jpeg>
</file>

<file path=ppt/media/image78.jpeg>
</file>

<file path=ppt/media/image79.jpg>
</file>

<file path=ppt/media/image8.jpg>
</file>

<file path=ppt/media/image80.png>
</file>

<file path=ppt/media/image81.jpeg>
</file>

<file path=ppt/media/image82.jpeg>
</file>

<file path=ppt/media/image83.jpg>
</file>

<file path=ppt/media/image84.jpg>
</file>

<file path=ppt/media/image85.jpg>
</file>

<file path=ppt/media/image86.jpg>
</file>

<file path=ppt/media/image87.jpeg>
</file>

<file path=ppt/media/image88.jpeg>
</file>

<file path=ppt/media/image89.jpeg>
</file>

<file path=ppt/media/image9.jpeg>
</file>

<file path=ppt/media/image90.jpe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71D1CD1-F904-2840-B44B-AF9E0E6493EA}" type="datetimeFigureOut">
              <a:rPr kumimoji="1" lang="zh-CN" altLang="en-US" smtClean="0"/>
              <a:t>2017/7/25</a:t>
            </a:fld>
            <a:endParaRPr kumimoji="1" lang="zh-CN" altLang="en-US"/>
          </a:p>
        </p:txBody>
      </p:sp>
      <p:sp>
        <p:nvSpPr>
          <p:cNvPr id="4" name="幻灯片图像占位符 3"/>
          <p:cNvSpPr>
            <a:spLocks noGrp="1" noRot="1" noChangeAspect="1"/>
          </p:cNvSpPr>
          <p:nvPr>
            <p:ph type="sldImg" idx="2"/>
          </p:nvPr>
        </p:nvSpPr>
        <p:spPr>
          <a:xfrm>
            <a:off x="-5362575" y="685800"/>
            <a:ext cx="1758315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FB68B32-F165-9B4B-BCB8-396900C8E620}" type="slidenum">
              <a:rPr kumimoji="1" lang="zh-CN" altLang="en-US" smtClean="0"/>
              <a:t>‹#›</a:t>
            </a:fld>
            <a:endParaRPr kumimoji="1" lang="zh-CN" altLang="en-US"/>
          </a:p>
        </p:txBody>
      </p:sp>
    </p:spTree>
    <p:extLst>
      <p:ext uri="{BB962C8B-B14F-4D97-AF65-F5344CB8AC3E}">
        <p14:creationId xmlns:p14="http://schemas.microsoft.com/office/powerpoint/2010/main" val="200734098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4FB68B32-F165-9B4B-BCB8-396900C8E620}" type="slidenum">
              <a:rPr kumimoji="1" lang="zh-CN" altLang="en-US" smtClean="0"/>
              <a:t>10</a:t>
            </a:fld>
            <a:endParaRPr kumimoji="1" lang="zh-CN" altLang="en-US"/>
          </a:p>
        </p:txBody>
      </p:sp>
    </p:spTree>
    <p:extLst>
      <p:ext uri="{BB962C8B-B14F-4D97-AF65-F5344CB8AC3E}">
        <p14:creationId xmlns:p14="http://schemas.microsoft.com/office/powerpoint/2010/main" val="251736916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208"/>
            <a:ext cx="14401800" cy="2803872"/>
          </a:xfrm>
          <a:prstGeom prst="rect">
            <a:avLst/>
          </a:prstGeom>
        </p:spPr>
      </p:pic>
      <p:sp>
        <p:nvSpPr>
          <p:cNvPr id="2" name="标题 1"/>
          <p:cNvSpPr>
            <a:spLocks noGrp="1"/>
          </p:cNvSpPr>
          <p:nvPr>
            <p:ph type="ctrTitle"/>
          </p:nvPr>
        </p:nvSpPr>
        <p:spPr>
          <a:xfrm>
            <a:off x="1080135" y="872389"/>
            <a:ext cx="12241530" cy="601962"/>
          </a:xfrm>
        </p:spPr>
        <p:txBody>
          <a:bodyPr>
            <a:noAutofit/>
          </a:bodyPr>
          <a:lstStyle>
            <a:lvl1pPr algn="ctr">
              <a:defRPr sz="4200">
                <a:latin typeface="方正兰亭粗黑简体" pitchFamily="2" charset="-122"/>
                <a:ea typeface="方正兰亭粗黑简体" pitchFamily="2" charset="-122"/>
              </a:defRPr>
            </a:lvl1p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2160270" y="1591364"/>
            <a:ext cx="10081260" cy="561353"/>
          </a:xfrm>
        </p:spPr>
        <p:txBody>
          <a:bodyPr>
            <a:noAutofit/>
          </a:bodyPr>
          <a:lstStyle>
            <a:lvl1pPr marL="0" indent="0" algn="ctr">
              <a:buNone/>
              <a:defRPr sz="2800">
                <a:solidFill>
                  <a:schemeClr val="tx1">
                    <a:tint val="75000"/>
                  </a:schemeClr>
                </a:solidFill>
                <a:latin typeface="方正正粗黑简体" pitchFamily="2" charset="-122"/>
                <a:ea typeface="方正正粗黑简体" pitchFamily="2" charset="-122"/>
              </a:defRPr>
            </a:lvl1pPr>
            <a:lvl2pPr marL="550700" indent="0" algn="ctr">
              <a:buNone/>
              <a:defRPr>
                <a:solidFill>
                  <a:schemeClr val="tx1">
                    <a:tint val="75000"/>
                  </a:schemeClr>
                </a:solidFill>
              </a:defRPr>
            </a:lvl2pPr>
            <a:lvl3pPr marL="1101397" indent="0" algn="ctr">
              <a:buNone/>
              <a:defRPr>
                <a:solidFill>
                  <a:schemeClr val="tx1">
                    <a:tint val="75000"/>
                  </a:schemeClr>
                </a:solidFill>
              </a:defRPr>
            </a:lvl3pPr>
            <a:lvl4pPr marL="1652097" indent="0" algn="ctr">
              <a:buNone/>
              <a:defRPr>
                <a:solidFill>
                  <a:schemeClr val="tx1">
                    <a:tint val="75000"/>
                  </a:schemeClr>
                </a:solidFill>
              </a:defRPr>
            </a:lvl4pPr>
            <a:lvl5pPr marL="2202795" indent="0" algn="ctr">
              <a:buNone/>
              <a:defRPr>
                <a:solidFill>
                  <a:schemeClr val="tx1">
                    <a:tint val="75000"/>
                  </a:schemeClr>
                </a:solidFill>
              </a:defRPr>
            </a:lvl5pPr>
            <a:lvl6pPr marL="2753495" indent="0" algn="ctr">
              <a:buNone/>
              <a:defRPr>
                <a:solidFill>
                  <a:schemeClr val="tx1">
                    <a:tint val="75000"/>
                  </a:schemeClr>
                </a:solidFill>
              </a:defRPr>
            </a:lvl6pPr>
            <a:lvl7pPr marL="3304194" indent="0" algn="ctr">
              <a:buNone/>
              <a:defRPr>
                <a:solidFill>
                  <a:schemeClr val="tx1">
                    <a:tint val="75000"/>
                  </a:schemeClr>
                </a:solidFill>
              </a:defRPr>
            </a:lvl7pPr>
            <a:lvl8pPr marL="3854892" indent="0" algn="ctr">
              <a:buNone/>
              <a:defRPr>
                <a:solidFill>
                  <a:schemeClr val="tx1">
                    <a:tint val="75000"/>
                  </a:schemeClr>
                </a:solidFill>
              </a:defRPr>
            </a:lvl8pPr>
            <a:lvl9pPr marL="4405592" indent="0" algn="ctr">
              <a:buNone/>
              <a:defRPr>
                <a:solidFill>
                  <a:schemeClr val="tx1">
                    <a:tint val="75000"/>
                  </a:schemeClr>
                </a:solidFill>
              </a:defRPr>
            </a:lvl9pPr>
          </a:lstStyle>
          <a:p>
            <a:r>
              <a:rPr lang="zh-CN" altLang="en-US" dirty="0" smtClean="0"/>
              <a:t>单击此处编辑母版副标题样式</a:t>
            </a:r>
            <a:endParaRPr lang="zh-CN" altLang="en-US" dirty="0"/>
          </a:p>
        </p:txBody>
      </p:sp>
      <p:pic>
        <p:nvPicPr>
          <p:cNvPr id="7" name="pasted-image.pdf" descr="pasted-image.pdf"/>
          <p:cNvPicPr>
            <a:picLocks noChangeAspect="1"/>
          </p:cNvPicPr>
          <p:nvPr userDrawn="1"/>
        </p:nvPicPr>
        <p:blipFill>
          <a:blip r:embed="rId3">
            <a:extLst/>
          </a:blip>
          <a:stretch>
            <a:fillRect/>
          </a:stretch>
        </p:blipFill>
        <p:spPr>
          <a:xfrm>
            <a:off x="12169451" y="190039"/>
            <a:ext cx="2016225" cy="278001"/>
          </a:xfrm>
          <a:prstGeom prst="rect">
            <a:avLst/>
          </a:prstGeom>
          <a:ln w="3175">
            <a:miter lim="400000"/>
          </a:ln>
        </p:spPr>
      </p:pic>
    </p:spTree>
    <p:extLst>
      <p:ext uri="{BB962C8B-B14F-4D97-AF65-F5344CB8AC3E}">
        <p14:creationId xmlns:p14="http://schemas.microsoft.com/office/powerpoint/2010/main" val="1983885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720091" y="2602868"/>
            <a:ext cx="3360419" cy="149516"/>
          </a:xfrm>
          <a:prstGeom prst="rect">
            <a:avLst/>
          </a:prstGeom>
        </p:spPr>
        <p:txBody>
          <a:bodyPr lIns="110140" tIns="55070" rIns="110140" bIns="55070"/>
          <a:lstStyle/>
          <a:p>
            <a:fld id="{911B374F-A602-4D8C-BE64-22DCF92BE5CB}" type="datetimeFigureOut">
              <a:rPr lang="zh-CN" altLang="en-US" smtClean="0"/>
              <a:t>2017/7/25</a:t>
            </a:fld>
            <a:endParaRPr lang="zh-CN" altLang="en-US"/>
          </a:p>
        </p:txBody>
      </p:sp>
      <p:sp>
        <p:nvSpPr>
          <p:cNvPr id="5" name="页脚占位符 4"/>
          <p:cNvSpPr>
            <a:spLocks noGrp="1"/>
          </p:cNvSpPr>
          <p:nvPr>
            <p:ph type="ftr" sz="quarter" idx="11"/>
          </p:nvPr>
        </p:nvSpPr>
        <p:spPr>
          <a:xfrm>
            <a:off x="4920616" y="2602868"/>
            <a:ext cx="4560571" cy="149516"/>
          </a:xfrm>
          <a:prstGeom prst="rect">
            <a:avLst/>
          </a:prstGeom>
        </p:spPr>
        <p:txBody>
          <a:bodyPr lIns="110140" tIns="55070" rIns="110140" bIns="55070"/>
          <a:lstStyle/>
          <a:p>
            <a:endParaRPr lang="zh-CN" altLang="en-US"/>
          </a:p>
        </p:txBody>
      </p:sp>
      <p:sp>
        <p:nvSpPr>
          <p:cNvPr id="6" name="灯片编号占位符 5"/>
          <p:cNvSpPr>
            <a:spLocks noGrp="1"/>
          </p:cNvSpPr>
          <p:nvPr>
            <p:ph type="sldNum" sz="quarter" idx="12"/>
          </p:nvPr>
        </p:nvSpPr>
        <p:spPr>
          <a:xfrm>
            <a:off x="10321292" y="2602868"/>
            <a:ext cx="3360419" cy="149516"/>
          </a:xfrm>
          <a:prstGeom prst="rect">
            <a:avLst/>
          </a:prstGeom>
        </p:spPr>
        <p:txBody>
          <a:bodyPr lIns="110140" tIns="55070" rIns="110140" bIns="55070"/>
          <a:lstStyle/>
          <a:p>
            <a:fld id="{8180E6E8-D331-40CB-B6DA-209B1A6B93AB}" type="slidenum">
              <a:rPr lang="zh-CN" altLang="en-US" smtClean="0"/>
              <a:t>‹#›</a:t>
            </a:fld>
            <a:endParaRPr lang="zh-CN" altLang="en-US"/>
          </a:p>
        </p:txBody>
      </p:sp>
    </p:spTree>
    <p:extLst>
      <p:ext uri="{BB962C8B-B14F-4D97-AF65-F5344CB8AC3E}">
        <p14:creationId xmlns:p14="http://schemas.microsoft.com/office/powerpoint/2010/main" val="1875477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0441305" y="84508"/>
            <a:ext cx="3240405" cy="179678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720091" y="84508"/>
            <a:ext cx="9481184" cy="1796784"/>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720091" y="2602868"/>
            <a:ext cx="3360419" cy="149516"/>
          </a:xfrm>
          <a:prstGeom prst="rect">
            <a:avLst/>
          </a:prstGeom>
        </p:spPr>
        <p:txBody>
          <a:bodyPr lIns="110140" tIns="55070" rIns="110140" bIns="55070"/>
          <a:lstStyle/>
          <a:p>
            <a:fld id="{911B374F-A602-4D8C-BE64-22DCF92BE5CB}" type="datetimeFigureOut">
              <a:rPr lang="zh-CN" altLang="en-US" smtClean="0"/>
              <a:t>2017/7/25</a:t>
            </a:fld>
            <a:endParaRPr lang="zh-CN" altLang="en-US"/>
          </a:p>
        </p:txBody>
      </p:sp>
      <p:sp>
        <p:nvSpPr>
          <p:cNvPr id="5" name="页脚占位符 4"/>
          <p:cNvSpPr>
            <a:spLocks noGrp="1"/>
          </p:cNvSpPr>
          <p:nvPr>
            <p:ph type="ftr" sz="quarter" idx="11"/>
          </p:nvPr>
        </p:nvSpPr>
        <p:spPr>
          <a:xfrm>
            <a:off x="4920616" y="2602868"/>
            <a:ext cx="4560571" cy="149516"/>
          </a:xfrm>
          <a:prstGeom prst="rect">
            <a:avLst/>
          </a:prstGeom>
        </p:spPr>
        <p:txBody>
          <a:bodyPr lIns="110140" tIns="55070" rIns="110140" bIns="55070"/>
          <a:lstStyle/>
          <a:p>
            <a:endParaRPr lang="zh-CN" altLang="en-US"/>
          </a:p>
        </p:txBody>
      </p:sp>
      <p:sp>
        <p:nvSpPr>
          <p:cNvPr id="6" name="灯片编号占位符 5"/>
          <p:cNvSpPr>
            <a:spLocks noGrp="1"/>
          </p:cNvSpPr>
          <p:nvPr>
            <p:ph type="sldNum" sz="quarter" idx="12"/>
          </p:nvPr>
        </p:nvSpPr>
        <p:spPr>
          <a:xfrm>
            <a:off x="10321292" y="2602868"/>
            <a:ext cx="3360419" cy="149516"/>
          </a:xfrm>
          <a:prstGeom prst="rect">
            <a:avLst/>
          </a:prstGeom>
        </p:spPr>
        <p:txBody>
          <a:bodyPr lIns="110140" tIns="55070" rIns="110140" bIns="55070"/>
          <a:lstStyle/>
          <a:p>
            <a:fld id="{8180E6E8-D331-40CB-B6DA-209B1A6B93AB}" type="slidenum">
              <a:rPr lang="zh-CN" altLang="en-US" smtClean="0"/>
              <a:t>‹#›</a:t>
            </a:fld>
            <a:endParaRPr lang="zh-CN" altLang="en-US"/>
          </a:p>
        </p:txBody>
      </p:sp>
    </p:spTree>
    <p:extLst>
      <p:ext uri="{BB962C8B-B14F-4D97-AF65-F5344CB8AC3E}">
        <p14:creationId xmlns:p14="http://schemas.microsoft.com/office/powerpoint/2010/main" val="1374068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Tree>
    <p:extLst>
      <p:ext uri="{BB962C8B-B14F-4D97-AF65-F5344CB8AC3E}">
        <p14:creationId xmlns:p14="http://schemas.microsoft.com/office/powerpoint/2010/main" val="23274505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137644" y="1804586"/>
            <a:ext cx="12241530" cy="557756"/>
          </a:xfrm>
        </p:spPr>
        <p:txBody>
          <a:bodyPr anchor="t"/>
          <a:lstStyle>
            <a:lvl1pPr algn="l">
              <a:defRPr sz="49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37644" y="1190272"/>
            <a:ext cx="12241530" cy="614312"/>
          </a:xfrm>
        </p:spPr>
        <p:txBody>
          <a:bodyPr anchor="b"/>
          <a:lstStyle>
            <a:lvl1pPr marL="0" indent="0">
              <a:buNone/>
              <a:defRPr sz="2400">
                <a:solidFill>
                  <a:schemeClr val="tx1">
                    <a:tint val="75000"/>
                  </a:schemeClr>
                </a:solidFill>
              </a:defRPr>
            </a:lvl1pPr>
            <a:lvl2pPr marL="550700" indent="0">
              <a:buNone/>
              <a:defRPr sz="2100">
                <a:solidFill>
                  <a:schemeClr val="tx1">
                    <a:tint val="75000"/>
                  </a:schemeClr>
                </a:solidFill>
              </a:defRPr>
            </a:lvl2pPr>
            <a:lvl3pPr marL="1101397" indent="0">
              <a:buNone/>
              <a:defRPr sz="1900">
                <a:solidFill>
                  <a:schemeClr val="tx1">
                    <a:tint val="75000"/>
                  </a:schemeClr>
                </a:solidFill>
              </a:defRPr>
            </a:lvl3pPr>
            <a:lvl4pPr marL="1652097" indent="0">
              <a:buNone/>
              <a:defRPr sz="1700">
                <a:solidFill>
                  <a:schemeClr val="tx1">
                    <a:tint val="75000"/>
                  </a:schemeClr>
                </a:solidFill>
              </a:defRPr>
            </a:lvl4pPr>
            <a:lvl5pPr marL="2202795" indent="0">
              <a:buNone/>
              <a:defRPr sz="1700">
                <a:solidFill>
                  <a:schemeClr val="tx1">
                    <a:tint val="75000"/>
                  </a:schemeClr>
                </a:solidFill>
              </a:defRPr>
            </a:lvl5pPr>
            <a:lvl6pPr marL="2753495" indent="0">
              <a:buNone/>
              <a:defRPr sz="1700">
                <a:solidFill>
                  <a:schemeClr val="tx1">
                    <a:tint val="75000"/>
                  </a:schemeClr>
                </a:solidFill>
              </a:defRPr>
            </a:lvl6pPr>
            <a:lvl7pPr marL="3304194" indent="0">
              <a:buNone/>
              <a:defRPr sz="1700">
                <a:solidFill>
                  <a:schemeClr val="tx1">
                    <a:tint val="75000"/>
                  </a:schemeClr>
                </a:solidFill>
              </a:defRPr>
            </a:lvl7pPr>
            <a:lvl8pPr marL="3854892" indent="0">
              <a:buNone/>
              <a:defRPr sz="1700">
                <a:solidFill>
                  <a:schemeClr val="tx1">
                    <a:tint val="75000"/>
                  </a:schemeClr>
                </a:solidFill>
              </a:defRPr>
            </a:lvl8pPr>
            <a:lvl9pPr marL="4405592" indent="0">
              <a:buNone/>
              <a:defRPr sz="17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a:xfrm>
            <a:off x="720091" y="2602868"/>
            <a:ext cx="3360419" cy="149516"/>
          </a:xfrm>
          <a:prstGeom prst="rect">
            <a:avLst/>
          </a:prstGeom>
        </p:spPr>
        <p:txBody>
          <a:bodyPr lIns="110140" tIns="55070" rIns="110140" bIns="55070"/>
          <a:lstStyle/>
          <a:p>
            <a:fld id="{911B374F-A602-4D8C-BE64-22DCF92BE5CB}" type="datetimeFigureOut">
              <a:rPr lang="zh-CN" altLang="en-US" smtClean="0"/>
              <a:t>2017/7/25</a:t>
            </a:fld>
            <a:endParaRPr lang="zh-CN" altLang="en-US"/>
          </a:p>
        </p:txBody>
      </p:sp>
      <p:sp>
        <p:nvSpPr>
          <p:cNvPr id="5" name="页脚占位符 4"/>
          <p:cNvSpPr>
            <a:spLocks noGrp="1"/>
          </p:cNvSpPr>
          <p:nvPr>
            <p:ph type="ftr" sz="quarter" idx="11"/>
          </p:nvPr>
        </p:nvSpPr>
        <p:spPr>
          <a:xfrm>
            <a:off x="4920616" y="2602868"/>
            <a:ext cx="4560571" cy="149516"/>
          </a:xfrm>
          <a:prstGeom prst="rect">
            <a:avLst/>
          </a:prstGeom>
        </p:spPr>
        <p:txBody>
          <a:bodyPr lIns="110140" tIns="55070" rIns="110140" bIns="55070"/>
          <a:lstStyle/>
          <a:p>
            <a:endParaRPr lang="zh-CN" altLang="en-US"/>
          </a:p>
        </p:txBody>
      </p:sp>
      <p:sp>
        <p:nvSpPr>
          <p:cNvPr id="6" name="灯片编号占位符 5"/>
          <p:cNvSpPr>
            <a:spLocks noGrp="1"/>
          </p:cNvSpPr>
          <p:nvPr>
            <p:ph type="sldNum" sz="quarter" idx="12"/>
          </p:nvPr>
        </p:nvSpPr>
        <p:spPr>
          <a:xfrm>
            <a:off x="10321292" y="2602868"/>
            <a:ext cx="3360419" cy="149516"/>
          </a:xfrm>
          <a:prstGeom prst="rect">
            <a:avLst/>
          </a:prstGeom>
        </p:spPr>
        <p:txBody>
          <a:bodyPr lIns="110140" tIns="55070" rIns="110140" bIns="55070"/>
          <a:lstStyle/>
          <a:p>
            <a:fld id="{8180E6E8-D331-40CB-B6DA-209B1A6B93AB}" type="slidenum">
              <a:rPr lang="zh-CN" altLang="en-US" smtClean="0"/>
              <a:t>‹#›</a:t>
            </a:fld>
            <a:endParaRPr lang="zh-CN" altLang="en-US"/>
          </a:p>
        </p:txBody>
      </p:sp>
    </p:spTree>
    <p:extLst>
      <p:ext uri="{BB962C8B-B14F-4D97-AF65-F5344CB8AC3E}">
        <p14:creationId xmlns:p14="http://schemas.microsoft.com/office/powerpoint/2010/main" val="3484589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720091" y="491452"/>
            <a:ext cx="6360796" cy="1389843"/>
          </a:xfrm>
        </p:spPr>
        <p:txBody>
          <a:bodyPr/>
          <a:lstStyle>
            <a:lvl1pPr>
              <a:defRPr sz="3300"/>
            </a:lvl1pPr>
            <a:lvl2pPr>
              <a:defRPr sz="30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7320915" y="491452"/>
            <a:ext cx="6360796" cy="1389843"/>
          </a:xfrm>
        </p:spPr>
        <p:txBody>
          <a:bodyPr/>
          <a:lstStyle>
            <a:lvl1pPr>
              <a:defRPr sz="3300"/>
            </a:lvl1pPr>
            <a:lvl2pPr>
              <a:defRPr sz="30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a:xfrm>
            <a:off x="720091" y="2602868"/>
            <a:ext cx="3360419" cy="149516"/>
          </a:xfrm>
          <a:prstGeom prst="rect">
            <a:avLst/>
          </a:prstGeom>
        </p:spPr>
        <p:txBody>
          <a:bodyPr lIns="110140" tIns="55070" rIns="110140" bIns="55070"/>
          <a:lstStyle/>
          <a:p>
            <a:fld id="{911B374F-A602-4D8C-BE64-22DCF92BE5CB}" type="datetimeFigureOut">
              <a:rPr lang="zh-CN" altLang="en-US" smtClean="0"/>
              <a:t>2017/7/25</a:t>
            </a:fld>
            <a:endParaRPr lang="zh-CN" altLang="en-US"/>
          </a:p>
        </p:txBody>
      </p:sp>
      <p:sp>
        <p:nvSpPr>
          <p:cNvPr id="6" name="页脚占位符 5"/>
          <p:cNvSpPr>
            <a:spLocks noGrp="1"/>
          </p:cNvSpPr>
          <p:nvPr>
            <p:ph type="ftr" sz="quarter" idx="11"/>
          </p:nvPr>
        </p:nvSpPr>
        <p:spPr>
          <a:xfrm>
            <a:off x="4920616" y="2602868"/>
            <a:ext cx="4560571" cy="149516"/>
          </a:xfrm>
          <a:prstGeom prst="rect">
            <a:avLst/>
          </a:prstGeom>
        </p:spPr>
        <p:txBody>
          <a:bodyPr lIns="110140" tIns="55070" rIns="110140" bIns="55070"/>
          <a:lstStyle/>
          <a:p>
            <a:endParaRPr lang="zh-CN" altLang="en-US"/>
          </a:p>
        </p:txBody>
      </p:sp>
      <p:sp>
        <p:nvSpPr>
          <p:cNvPr id="7" name="灯片编号占位符 6"/>
          <p:cNvSpPr>
            <a:spLocks noGrp="1"/>
          </p:cNvSpPr>
          <p:nvPr>
            <p:ph type="sldNum" sz="quarter" idx="12"/>
          </p:nvPr>
        </p:nvSpPr>
        <p:spPr>
          <a:xfrm>
            <a:off x="10321292" y="2602868"/>
            <a:ext cx="3360419" cy="149516"/>
          </a:xfrm>
          <a:prstGeom prst="rect">
            <a:avLst/>
          </a:prstGeom>
        </p:spPr>
        <p:txBody>
          <a:bodyPr lIns="110140" tIns="55070" rIns="110140" bIns="55070"/>
          <a:lstStyle/>
          <a:p>
            <a:fld id="{8180E6E8-D331-40CB-B6DA-209B1A6B93AB}" type="slidenum">
              <a:rPr lang="zh-CN" altLang="en-US" smtClean="0"/>
              <a:t>‹#›</a:t>
            </a:fld>
            <a:endParaRPr lang="zh-CN" altLang="en-US"/>
          </a:p>
        </p:txBody>
      </p:sp>
    </p:spTree>
    <p:extLst>
      <p:ext uri="{BB962C8B-B14F-4D97-AF65-F5344CB8AC3E}">
        <p14:creationId xmlns:p14="http://schemas.microsoft.com/office/powerpoint/2010/main" val="1538974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720090" y="112462"/>
            <a:ext cx="12961620" cy="468049"/>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0091" y="628616"/>
            <a:ext cx="6363297" cy="261977"/>
          </a:xfrm>
        </p:spPr>
        <p:txBody>
          <a:bodyPr anchor="b"/>
          <a:lstStyle>
            <a:lvl1pPr marL="0" indent="0">
              <a:buNone/>
              <a:defRPr sz="3000" b="1"/>
            </a:lvl1pPr>
            <a:lvl2pPr marL="550700" indent="0">
              <a:buNone/>
              <a:defRPr sz="2400" b="1"/>
            </a:lvl2pPr>
            <a:lvl3pPr marL="1101397" indent="0">
              <a:buNone/>
              <a:defRPr sz="2100" b="1"/>
            </a:lvl3pPr>
            <a:lvl4pPr marL="1652097" indent="0">
              <a:buNone/>
              <a:defRPr sz="1900" b="1"/>
            </a:lvl4pPr>
            <a:lvl5pPr marL="2202795" indent="0">
              <a:buNone/>
              <a:defRPr sz="1900" b="1"/>
            </a:lvl5pPr>
            <a:lvl6pPr marL="2753495" indent="0">
              <a:buNone/>
              <a:defRPr sz="1900" b="1"/>
            </a:lvl6pPr>
            <a:lvl7pPr marL="3304194" indent="0">
              <a:buNone/>
              <a:defRPr sz="1900" b="1"/>
            </a:lvl7pPr>
            <a:lvl8pPr marL="3854892" indent="0">
              <a:buNone/>
              <a:defRPr sz="1900" b="1"/>
            </a:lvl8pPr>
            <a:lvl9pPr marL="4405592" indent="0">
              <a:buNone/>
              <a:defRPr sz="1900" b="1"/>
            </a:lvl9pPr>
          </a:lstStyle>
          <a:p>
            <a:pPr lvl="0"/>
            <a:r>
              <a:rPr lang="zh-CN" altLang="en-US" smtClean="0"/>
              <a:t>单击此处编辑母版文本样式</a:t>
            </a:r>
          </a:p>
        </p:txBody>
      </p:sp>
      <p:sp>
        <p:nvSpPr>
          <p:cNvPr id="4" name="内容占位符 3"/>
          <p:cNvSpPr>
            <a:spLocks noGrp="1"/>
          </p:cNvSpPr>
          <p:nvPr>
            <p:ph sz="half" idx="2"/>
          </p:nvPr>
        </p:nvSpPr>
        <p:spPr>
          <a:xfrm>
            <a:off x="720091" y="890592"/>
            <a:ext cx="6363297" cy="1618016"/>
          </a:xfrm>
        </p:spPr>
        <p:txBody>
          <a:bodyPr/>
          <a:lstStyle>
            <a:lvl1pPr>
              <a:defRPr sz="3000"/>
            </a:lvl1pPr>
            <a:lvl2pPr>
              <a:defRPr sz="2400"/>
            </a:lvl2pPr>
            <a:lvl3pPr>
              <a:defRPr sz="2100"/>
            </a:lvl3pPr>
            <a:lvl4pPr>
              <a:defRPr sz="1900"/>
            </a:lvl4pPr>
            <a:lvl5pPr>
              <a:defRPr sz="19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7315916" y="628616"/>
            <a:ext cx="6365796" cy="261977"/>
          </a:xfrm>
        </p:spPr>
        <p:txBody>
          <a:bodyPr anchor="b"/>
          <a:lstStyle>
            <a:lvl1pPr marL="0" indent="0">
              <a:buNone/>
              <a:defRPr sz="3000" b="1"/>
            </a:lvl1pPr>
            <a:lvl2pPr marL="550700" indent="0">
              <a:buNone/>
              <a:defRPr sz="2400" b="1"/>
            </a:lvl2pPr>
            <a:lvl3pPr marL="1101397" indent="0">
              <a:buNone/>
              <a:defRPr sz="2100" b="1"/>
            </a:lvl3pPr>
            <a:lvl4pPr marL="1652097" indent="0">
              <a:buNone/>
              <a:defRPr sz="1900" b="1"/>
            </a:lvl4pPr>
            <a:lvl5pPr marL="2202795" indent="0">
              <a:buNone/>
              <a:defRPr sz="1900" b="1"/>
            </a:lvl5pPr>
            <a:lvl6pPr marL="2753495" indent="0">
              <a:buNone/>
              <a:defRPr sz="1900" b="1"/>
            </a:lvl6pPr>
            <a:lvl7pPr marL="3304194" indent="0">
              <a:buNone/>
              <a:defRPr sz="1900" b="1"/>
            </a:lvl7pPr>
            <a:lvl8pPr marL="3854892" indent="0">
              <a:buNone/>
              <a:defRPr sz="1900" b="1"/>
            </a:lvl8pPr>
            <a:lvl9pPr marL="4405592" indent="0">
              <a:buNone/>
              <a:defRPr sz="1900" b="1"/>
            </a:lvl9pPr>
          </a:lstStyle>
          <a:p>
            <a:pPr lvl="0"/>
            <a:r>
              <a:rPr lang="zh-CN" altLang="en-US" smtClean="0"/>
              <a:t>单击此处编辑母版文本样式</a:t>
            </a:r>
          </a:p>
        </p:txBody>
      </p:sp>
      <p:sp>
        <p:nvSpPr>
          <p:cNvPr id="6" name="内容占位符 5"/>
          <p:cNvSpPr>
            <a:spLocks noGrp="1"/>
          </p:cNvSpPr>
          <p:nvPr>
            <p:ph sz="quarter" idx="4"/>
          </p:nvPr>
        </p:nvSpPr>
        <p:spPr>
          <a:xfrm>
            <a:off x="7315916" y="890592"/>
            <a:ext cx="6365796" cy="1618016"/>
          </a:xfrm>
        </p:spPr>
        <p:txBody>
          <a:bodyPr/>
          <a:lstStyle>
            <a:lvl1pPr>
              <a:defRPr sz="3000"/>
            </a:lvl1pPr>
            <a:lvl2pPr>
              <a:defRPr sz="2400"/>
            </a:lvl2pPr>
            <a:lvl3pPr>
              <a:defRPr sz="2100"/>
            </a:lvl3pPr>
            <a:lvl4pPr>
              <a:defRPr sz="1900"/>
            </a:lvl4pPr>
            <a:lvl5pPr>
              <a:defRPr sz="19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a:xfrm>
            <a:off x="720091" y="2602868"/>
            <a:ext cx="3360419" cy="149516"/>
          </a:xfrm>
          <a:prstGeom prst="rect">
            <a:avLst/>
          </a:prstGeom>
        </p:spPr>
        <p:txBody>
          <a:bodyPr lIns="110140" tIns="55070" rIns="110140" bIns="55070"/>
          <a:lstStyle/>
          <a:p>
            <a:fld id="{911B374F-A602-4D8C-BE64-22DCF92BE5CB}" type="datetimeFigureOut">
              <a:rPr lang="zh-CN" altLang="en-US" smtClean="0"/>
              <a:t>2017/7/25</a:t>
            </a:fld>
            <a:endParaRPr lang="zh-CN" altLang="en-US"/>
          </a:p>
        </p:txBody>
      </p:sp>
      <p:sp>
        <p:nvSpPr>
          <p:cNvPr id="8" name="页脚占位符 7"/>
          <p:cNvSpPr>
            <a:spLocks noGrp="1"/>
          </p:cNvSpPr>
          <p:nvPr>
            <p:ph type="ftr" sz="quarter" idx="11"/>
          </p:nvPr>
        </p:nvSpPr>
        <p:spPr>
          <a:xfrm>
            <a:off x="4920616" y="2602868"/>
            <a:ext cx="4560571" cy="149516"/>
          </a:xfrm>
          <a:prstGeom prst="rect">
            <a:avLst/>
          </a:prstGeom>
        </p:spPr>
        <p:txBody>
          <a:bodyPr lIns="110140" tIns="55070" rIns="110140" bIns="55070"/>
          <a:lstStyle/>
          <a:p>
            <a:endParaRPr lang="zh-CN" altLang="en-US"/>
          </a:p>
        </p:txBody>
      </p:sp>
      <p:sp>
        <p:nvSpPr>
          <p:cNvPr id="9" name="灯片编号占位符 8"/>
          <p:cNvSpPr>
            <a:spLocks noGrp="1"/>
          </p:cNvSpPr>
          <p:nvPr>
            <p:ph type="sldNum" sz="quarter" idx="12"/>
          </p:nvPr>
        </p:nvSpPr>
        <p:spPr>
          <a:xfrm>
            <a:off x="10321292" y="2602868"/>
            <a:ext cx="3360419" cy="149516"/>
          </a:xfrm>
          <a:prstGeom prst="rect">
            <a:avLst/>
          </a:prstGeom>
        </p:spPr>
        <p:txBody>
          <a:bodyPr lIns="110140" tIns="55070" rIns="110140" bIns="55070"/>
          <a:lstStyle/>
          <a:p>
            <a:fld id="{8180E6E8-D331-40CB-B6DA-209B1A6B93AB}" type="slidenum">
              <a:rPr lang="zh-CN" altLang="en-US" smtClean="0"/>
              <a:t>‹#›</a:t>
            </a:fld>
            <a:endParaRPr lang="zh-CN" altLang="en-US"/>
          </a:p>
        </p:txBody>
      </p:sp>
    </p:spTree>
    <p:extLst>
      <p:ext uri="{BB962C8B-B14F-4D97-AF65-F5344CB8AC3E}">
        <p14:creationId xmlns:p14="http://schemas.microsoft.com/office/powerpoint/2010/main" val="3738756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720091" y="2602868"/>
            <a:ext cx="3360419" cy="149516"/>
          </a:xfrm>
          <a:prstGeom prst="rect">
            <a:avLst/>
          </a:prstGeom>
        </p:spPr>
        <p:txBody>
          <a:bodyPr lIns="110140" tIns="55070" rIns="110140" bIns="55070"/>
          <a:lstStyle/>
          <a:p>
            <a:fld id="{911B374F-A602-4D8C-BE64-22DCF92BE5CB}" type="datetimeFigureOut">
              <a:rPr lang="zh-CN" altLang="en-US" smtClean="0"/>
              <a:t>2017/7/25</a:t>
            </a:fld>
            <a:endParaRPr lang="zh-CN" altLang="en-US"/>
          </a:p>
        </p:txBody>
      </p:sp>
      <p:sp>
        <p:nvSpPr>
          <p:cNvPr id="4" name="页脚占位符 3"/>
          <p:cNvSpPr>
            <a:spLocks noGrp="1"/>
          </p:cNvSpPr>
          <p:nvPr>
            <p:ph type="ftr" sz="quarter" idx="11"/>
          </p:nvPr>
        </p:nvSpPr>
        <p:spPr>
          <a:xfrm>
            <a:off x="4920616" y="2602868"/>
            <a:ext cx="4560571" cy="149516"/>
          </a:xfrm>
          <a:prstGeom prst="rect">
            <a:avLst/>
          </a:prstGeom>
        </p:spPr>
        <p:txBody>
          <a:bodyPr lIns="110140" tIns="55070" rIns="110140" bIns="55070"/>
          <a:lstStyle/>
          <a:p>
            <a:endParaRPr lang="zh-CN" altLang="en-US"/>
          </a:p>
        </p:txBody>
      </p:sp>
      <p:sp>
        <p:nvSpPr>
          <p:cNvPr id="5" name="灯片编号占位符 4"/>
          <p:cNvSpPr>
            <a:spLocks noGrp="1"/>
          </p:cNvSpPr>
          <p:nvPr>
            <p:ph type="sldNum" sz="quarter" idx="12"/>
          </p:nvPr>
        </p:nvSpPr>
        <p:spPr>
          <a:xfrm>
            <a:off x="10321292" y="2602868"/>
            <a:ext cx="3360419" cy="149516"/>
          </a:xfrm>
          <a:prstGeom prst="rect">
            <a:avLst/>
          </a:prstGeom>
        </p:spPr>
        <p:txBody>
          <a:bodyPr lIns="110140" tIns="55070" rIns="110140" bIns="55070"/>
          <a:lstStyle/>
          <a:p>
            <a:fld id="{8180E6E8-D331-40CB-B6DA-209B1A6B93AB}" type="slidenum">
              <a:rPr lang="zh-CN" altLang="en-US" smtClean="0"/>
              <a:t>‹#›</a:t>
            </a:fld>
            <a:endParaRPr lang="zh-CN" altLang="en-US"/>
          </a:p>
        </p:txBody>
      </p:sp>
    </p:spTree>
    <p:extLst>
      <p:ext uri="{BB962C8B-B14F-4D97-AF65-F5344CB8AC3E}">
        <p14:creationId xmlns:p14="http://schemas.microsoft.com/office/powerpoint/2010/main" val="1854745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720091" y="2602868"/>
            <a:ext cx="3360419" cy="149516"/>
          </a:xfrm>
          <a:prstGeom prst="rect">
            <a:avLst/>
          </a:prstGeom>
        </p:spPr>
        <p:txBody>
          <a:bodyPr lIns="110140" tIns="55070" rIns="110140" bIns="55070"/>
          <a:lstStyle/>
          <a:p>
            <a:fld id="{911B374F-A602-4D8C-BE64-22DCF92BE5CB}" type="datetimeFigureOut">
              <a:rPr lang="zh-CN" altLang="en-US" smtClean="0"/>
              <a:t>2017/7/25</a:t>
            </a:fld>
            <a:endParaRPr lang="zh-CN" altLang="en-US"/>
          </a:p>
        </p:txBody>
      </p:sp>
      <p:sp>
        <p:nvSpPr>
          <p:cNvPr id="3" name="页脚占位符 2"/>
          <p:cNvSpPr>
            <a:spLocks noGrp="1"/>
          </p:cNvSpPr>
          <p:nvPr>
            <p:ph type="ftr" sz="quarter" idx="11"/>
          </p:nvPr>
        </p:nvSpPr>
        <p:spPr>
          <a:xfrm>
            <a:off x="4920616" y="2602868"/>
            <a:ext cx="4560571" cy="149516"/>
          </a:xfrm>
          <a:prstGeom prst="rect">
            <a:avLst/>
          </a:prstGeom>
        </p:spPr>
        <p:txBody>
          <a:bodyPr lIns="110140" tIns="55070" rIns="110140" bIns="55070"/>
          <a:lstStyle/>
          <a:p>
            <a:endParaRPr lang="zh-CN" altLang="en-US"/>
          </a:p>
        </p:txBody>
      </p:sp>
      <p:sp>
        <p:nvSpPr>
          <p:cNvPr id="4" name="灯片编号占位符 3"/>
          <p:cNvSpPr>
            <a:spLocks noGrp="1"/>
          </p:cNvSpPr>
          <p:nvPr>
            <p:ph type="sldNum" sz="quarter" idx="12"/>
          </p:nvPr>
        </p:nvSpPr>
        <p:spPr>
          <a:xfrm>
            <a:off x="10321292" y="2602868"/>
            <a:ext cx="3360419" cy="149516"/>
          </a:xfrm>
          <a:prstGeom prst="rect">
            <a:avLst/>
          </a:prstGeom>
        </p:spPr>
        <p:txBody>
          <a:bodyPr lIns="110140" tIns="55070" rIns="110140" bIns="55070"/>
          <a:lstStyle/>
          <a:p>
            <a:fld id="{8180E6E8-D331-40CB-B6DA-209B1A6B93AB}" type="slidenum">
              <a:rPr lang="zh-CN" altLang="en-US" smtClean="0"/>
              <a:t>‹#›</a:t>
            </a:fld>
            <a:endParaRPr lang="zh-CN" altLang="en-US"/>
          </a:p>
        </p:txBody>
      </p:sp>
    </p:spTree>
    <p:extLst>
      <p:ext uri="{BB962C8B-B14F-4D97-AF65-F5344CB8AC3E}">
        <p14:creationId xmlns:p14="http://schemas.microsoft.com/office/powerpoint/2010/main" val="4225908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720092" y="111811"/>
            <a:ext cx="4738094" cy="475849"/>
          </a:xfrm>
        </p:spPr>
        <p:txBody>
          <a:bodyPr anchor="b"/>
          <a:lstStyle>
            <a:lvl1pPr algn="l">
              <a:defRPr sz="24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630703" y="111813"/>
            <a:ext cx="8051007" cy="2396795"/>
          </a:xfrm>
        </p:spPr>
        <p:txBody>
          <a:bodyPr/>
          <a:lstStyle>
            <a:lvl1pPr>
              <a:defRPr sz="3800"/>
            </a:lvl1pPr>
            <a:lvl2pPr>
              <a:defRPr sz="3300"/>
            </a:lvl2pPr>
            <a:lvl3pPr>
              <a:defRPr sz="3000"/>
            </a:lvl3pPr>
            <a:lvl4pPr>
              <a:defRPr sz="2400"/>
            </a:lvl4pPr>
            <a:lvl5pPr>
              <a:defRPr sz="2400"/>
            </a:lvl5pPr>
            <a:lvl6pPr>
              <a:defRPr sz="2400"/>
            </a:lvl6pPr>
            <a:lvl7pPr>
              <a:defRPr sz="2400"/>
            </a:lvl7pPr>
            <a:lvl8pPr>
              <a:defRPr sz="2400"/>
            </a:lvl8pPr>
            <a:lvl9pPr>
              <a:defRPr sz="24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720092" y="587661"/>
            <a:ext cx="4738094" cy="1920947"/>
          </a:xfrm>
        </p:spPr>
        <p:txBody>
          <a:bodyPr/>
          <a:lstStyle>
            <a:lvl1pPr marL="0" indent="0">
              <a:buNone/>
              <a:defRPr sz="1700"/>
            </a:lvl1pPr>
            <a:lvl2pPr marL="550700" indent="0">
              <a:buNone/>
              <a:defRPr sz="1400"/>
            </a:lvl2pPr>
            <a:lvl3pPr marL="1101397" indent="0">
              <a:buNone/>
              <a:defRPr sz="1200"/>
            </a:lvl3pPr>
            <a:lvl4pPr marL="1652097" indent="0">
              <a:buNone/>
              <a:defRPr sz="1000"/>
            </a:lvl4pPr>
            <a:lvl5pPr marL="2202795" indent="0">
              <a:buNone/>
              <a:defRPr sz="1000"/>
            </a:lvl5pPr>
            <a:lvl6pPr marL="2753495" indent="0">
              <a:buNone/>
              <a:defRPr sz="1000"/>
            </a:lvl6pPr>
            <a:lvl7pPr marL="3304194" indent="0">
              <a:buNone/>
              <a:defRPr sz="1000"/>
            </a:lvl7pPr>
            <a:lvl8pPr marL="3854892" indent="0">
              <a:buNone/>
              <a:defRPr sz="1000"/>
            </a:lvl8pPr>
            <a:lvl9pPr marL="4405592"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a:xfrm>
            <a:off x="720091" y="2602868"/>
            <a:ext cx="3360419" cy="149516"/>
          </a:xfrm>
          <a:prstGeom prst="rect">
            <a:avLst/>
          </a:prstGeom>
        </p:spPr>
        <p:txBody>
          <a:bodyPr lIns="110140" tIns="55070" rIns="110140" bIns="55070"/>
          <a:lstStyle/>
          <a:p>
            <a:fld id="{911B374F-A602-4D8C-BE64-22DCF92BE5CB}" type="datetimeFigureOut">
              <a:rPr lang="zh-CN" altLang="en-US" smtClean="0"/>
              <a:t>2017/7/25</a:t>
            </a:fld>
            <a:endParaRPr lang="zh-CN" altLang="en-US"/>
          </a:p>
        </p:txBody>
      </p:sp>
      <p:sp>
        <p:nvSpPr>
          <p:cNvPr id="6" name="页脚占位符 5"/>
          <p:cNvSpPr>
            <a:spLocks noGrp="1"/>
          </p:cNvSpPr>
          <p:nvPr>
            <p:ph type="ftr" sz="quarter" idx="11"/>
          </p:nvPr>
        </p:nvSpPr>
        <p:spPr>
          <a:xfrm>
            <a:off x="4920616" y="2602868"/>
            <a:ext cx="4560571" cy="149516"/>
          </a:xfrm>
          <a:prstGeom prst="rect">
            <a:avLst/>
          </a:prstGeom>
        </p:spPr>
        <p:txBody>
          <a:bodyPr lIns="110140" tIns="55070" rIns="110140" bIns="55070"/>
          <a:lstStyle/>
          <a:p>
            <a:endParaRPr lang="zh-CN" altLang="en-US"/>
          </a:p>
        </p:txBody>
      </p:sp>
      <p:sp>
        <p:nvSpPr>
          <p:cNvPr id="7" name="灯片编号占位符 6"/>
          <p:cNvSpPr>
            <a:spLocks noGrp="1"/>
          </p:cNvSpPr>
          <p:nvPr>
            <p:ph type="sldNum" sz="quarter" idx="12"/>
          </p:nvPr>
        </p:nvSpPr>
        <p:spPr>
          <a:xfrm>
            <a:off x="10321292" y="2602868"/>
            <a:ext cx="3360419" cy="149516"/>
          </a:xfrm>
          <a:prstGeom prst="rect">
            <a:avLst/>
          </a:prstGeom>
        </p:spPr>
        <p:txBody>
          <a:bodyPr lIns="110140" tIns="55070" rIns="110140" bIns="55070"/>
          <a:lstStyle/>
          <a:p>
            <a:fld id="{8180E6E8-D331-40CB-B6DA-209B1A6B93AB}" type="slidenum">
              <a:rPr lang="zh-CN" altLang="en-US" smtClean="0"/>
              <a:t>‹#›</a:t>
            </a:fld>
            <a:endParaRPr lang="zh-CN" altLang="en-US"/>
          </a:p>
        </p:txBody>
      </p:sp>
    </p:spTree>
    <p:extLst>
      <p:ext uri="{BB962C8B-B14F-4D97-AF65-F5344CB8AC3E}">
        <p14:creationId xmlns:p14="http://schemas.microsoft.com/office/powerpoint/2010/main" val="1873730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822853" y="1965801"/>
            <a:ext cx="8641080" cy="232075"/>
          </a:xfrm>
        </p:spPr>
        <p:txBody>
          <a:bodyPr anchor="b"/>
          <a:lstStyle>
            <a:lvl1pPr algn="l">
              <a:defRPr sz="24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822853" y="250927"/>
            <a:ext cx="8641080" cy="1684973"/>
          </a:xfrm>
        </p:spPr>
        <p:txBody>
          <a:bodyPr/>
          <a:lstStyle>
            <a:lvl1pPr marL="0" indent="0">
              <a:buNone/>
              <a:defRPr sz="3800"/>
            </a:lvl1pPr>
            <a:lvl2pPr marL="550700" indent="0">
              <a:buNone/>
              <a:defRPr sz="3300"/>
            </a:lvl2pPr>
            <a:lvl3pPr marL="1101397" indent="0">
              <a:buNone/>
              <a:defRPr sz="3000"/>
            </a:lvl3pPr>
            <a:lvl4pPr marL="1652097" indent="0">
              <a:buNone/>
              <a:defRPr sz="2400"/>
            </a:lvl4pPr>
            <a:lvl5pPr marL="2202795" indent="0">
              <a:buNone/>
              <a:defRPr sz="2400"/>
            </a:lvl5pPr>
            <a:lvl6pPr marL="2753495" indent="0">
              <a:buNone/>
              <a:defRPr sz="2400"/>
            </a:lvl6pPr>
            <a:lvl7pPr marL="3304194" indent="0">
              <a:buNone/>
              <a:defRPr sz="2400"/>
            </a:lvl7pPr>
            <a:lvl8pPr marL="3854892" indent="0">
              <a:buNone/>
              <a:defRPr sz="2400"/>
            </a:lvl8pPr>
            <a:lvl9pPr marL="4405592" indent="0">
              <a:buNone/>
              <a:defRPr sz="2400"/>
            </a:lvl9pPr>
          </a:lstStyle>
          <a:p>
            <a:endParaRPr lang="zh-CN" altLang="en-US"/>
          </a:p>
        </p:txBody>
      </p:sp>
      <p:sp>
        <p:nvSpPr>
          <p:cNvPr id="4" name="文本占位符 3"/>
          <p:cNvSpPr>
            <a:spLocks noGrp="1"/>
          </p:cNvSpPr>
          <p:nvPr>
            <p:ph type="body" sz="half" idx="2"/>
          </p:nvPr>
        </p:nvSpPr>
        <p:spPr>
          <a:xfrm>
            <a:off x="2822853" y="2197877"/>
            <a:ext cx="8641080" cy="329583"/>
          </a:xfrm>
        </p:spPr>
        <p:txBody>
          <a:bodyPr/>
          <a:lstStyle>
            <a:lvl1pPr marL="0" indent="0">
              <a:buNone/>
              <a:defRPr sz="1700"/>
            </a:lvl1pPr>
            <a:lvl2pPr marL="550700" indent="0">
              <a:buNone/>
              <a:defRPr sz="1400"/>
            </a:lvl2pPr>
            <a:lvl3pPr marL="1101397" indent="0">
              <a:buNone/>
              <a:defRPr sz="1200"/>
            </a:lvl3pPr>
            <a:lvl4pPr marL="1652097" indent="0">
              <a:buNone/>
              <a:defRPr sz="1000"/>
            </a:lvl4pPr>
            <a:lvl5pPr marL="2202795" indent="0">
              <a:buNone/>
              <a:defRPr sz="1000"/>
            </a:lvl5pPr>
            <a:lvl6pPr marL="2753495" indent="0">
              <a:buNone/>
              <a:defRPr sz="1000"/>
            </a:lvl6pPr>
            <a:lvl7pPr marL="3304194" indent="0">
              <a:buNone/>
              <a:defRPr sz="1000"/>
            </a:lvl7pPr>
            <a:lvl8pPr marL="3854892" indent="0">
              <a:buNone/>
              <a:defRPr sz="1000"/>
            </a:lvl8pPr>
            <a:lvl9pPr marL="4405592"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a:xfrm>
            <a:off x="720091" y="2602868"/>
            <a:ext cx="3360419" cy="149516"/>
          </a:xfrm>
          <a:prstGeom prst="rect">
            <a:avLst/>
          </a:prstGeom>
        </p:spPr>
        <p:txBody>
          <a:bodyPr lIns="110140" tIns="55070" rIns="110140" bIns="55070"/>
          <a:lstStyle/>
          <a:p>
            <a:fld id="{911B374F-A602-4D8C-BE64-22DCF92BE5CB}" type="datetimeFigureOut">
              <a:rPr lang="zh-CN" altLang="en-US" smtClean="0"/>
              <a:t>2017/7/25</a:t>
            </a:fld>
            <a:endParaRPr lang="zh-CN" altLang="en-US"/>
          </a:p>
        </p:txBody>
      </p:sp>
      <p:sp>
        <p:nvSpPr>
          <p:cNvPr id="6" name="页脚占位符 5"/>
          <p:cNvSpPr>
            <a:spLocks noGrp="1"/>
          </p:cNvSpPr>
          <p:nvPr>
            <p:ph type="ftr" sz="quarter" idx="11"/>
          </p:nvPr>
        </p:nvSpPr>
        <p:spPr>
          <a:xfrm>
            <a:off x="4920616" y="2602868"/>
            <a:ext cx="4560571" cy="149516"/>
          </a:xfrm>
          <a:prstGeom prst="rect">
            <a:avLst/>
          </a:prstGeom>
        </p:spPr>
        <p:txBody>
          <a:bodyPr lIns="110140" tIns="55070" rIns="110140" bIns="55070"/>
          <a:lstStyle/>
          <a:p>
            <a:endParaRPr lang="zh-CN" altLang="en-US"/>
          </a:p>
        </p:txBody>
      </p:sp>
      <p:sp>
        <p:nvSpPr>
          <p:cNvPr id="7" name="灯片编号占位符 6"/>
          <p:cNvSpPr>
            <a:spLocks noGrp="1"/>
          </p:cNvSpPr>
          <p:nvPr>
            <p:ph type="sldNum" sz="quarter" idx="12"/>
          </p:nvPr>
        </p:nvSpPr>
        <p:spPr>
          <a:xfrm>
            <a:off x="10321292" y="2602868"/>
            <a:ext cx="3360419" cy="149516"/>
          </a:xfrm>
          <a:prstGeom prst="rect">
            <a:avLst/>
          </a:prstGeom>
        </p:spPr>
        <p:txBody>
          <a:bodyPr lIns="110140" tIns="55070" rIns="110140" bIns="55070"/>
          <a:lstStyle/>
          <a:p>
            <a:fld id="{8180E6E8-D331-40CB-B6DA-209B1A6B93AB}" type="slidenum">
              <a:rPr lang="zh-CN" altLang="en-US" smtClean="0"/>
              <a:t>‹#›</a:t>
            </a:fld>
            <a:endParaRPr lang="zh-CN" altLang="en-US"/>
          </a:p>
        </p:txBody>
      </p:sp>
    </p:spTree>
    <p:extLst>
      <p:ext uri="{BB962C8B-B14F-4D97-AF65-F5344CB8AC3E}">
        <p14:creationId xmlns:p14="http://schemas.microsoft.com/office/powerpoint/2010/main" val="4225449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720090" y="112462"/>
            <a:ext cx="12961620" cy="468049"/>
          </a:xfrm>
          <a:prstGeom prst="rect">
            <a:avLst/>
          </a:prstGeom>
        </p:spPr>
        <p:txBody>
          <a:bodyPr vert="horz" lIns="110140" tIns="55070" rIns="110140" bIns="55070" rtlCol="0" anchor="ctr">
            <a:normAutofit/>
          </a:body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720090" y="655268"/>
            <a:ext cx="12961620" cy="1853340"/>
          </a:xfrm>
          <a:prstGeom prst="rect">
            <a:avLst/>
          </a:prstGeom>
        </p:spPr>
        <p:txBody>
          <a:bodyPr vert="horz" lIns="110140" tIns="55070" rIns="110140" bIns="55070" rtlCol="0">
            <a:noAutofit/>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pic>
        <p:nvPicPr>
          <p:cNvPr id="5" name="图片 4"/>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0" y="5610"/>
            <a:ext cx="14401800" cy="2797068"/>
          </a:xfrm>
          <a:prstGeom prst="rect">
            <a:avLst/>
          </a:prstGeom>
        </p:spPr>
      </p:pic>
      <p:pic>
        <p:nvPicPr>
          <p:cNvPr id="8" name="六字标题.png" descr="六字标题.png"/>
          <p:cNvPicPr>
            <a:picLocks noChangeAspect="1"/>
          </p:cNvPicPr>
          <p:nvPr userDrawn="1"/>
        </p:nvPicPr>
        <p:blipFill>
          <a:blip r:embed="rId14">
            <a:extLst/>
          </a:blip>
          <a:stretch>
            <a:fillRect/>
          </a:stretch>
        </p:blipFill>
        <p:spPr>
          <a:xfrm>
            <a:off x="282605" y="180007"/>
            <a:ext cx="1589703" cy="222895"/>
          </a:xfrm>
          <a:prstGeom prst="rect">
            <a:avLst/>
          </a:prstGeom>
          <a:ln w="3175">
            <a:miter lim="400000"/>
          </a:ln>
        </p:spPr>
      </p:pic>
      <p:pic>
        <p:nvPicPr>
          <p:cNvPr id="9" name="pasted-image.pdf" descr="pasted-image.pdf"/>
          <p:cNvPicPr>
            <a:picLocks noChangeAspect="1"/>
          </p:cNvPicPr>
          <p:nvPr userDrawn="1"/>
        </p:nvPicPr>
        <p:blipFill>
          <a:blip r:embed="rId15">
            <a:extLst/>
          </a:blip>
          <a:stretch>
            <a:fillRect/>
          </a:stretch>
        </p:blipFill>
        <p:spPr>
          <a:xfrm>
            <a:off x="12169451" y="190039"/>
            <a:ext cx="2016225" cy="278001"/>
          </a:xfrm>
          <a:prstGeom prst="rect">
            <a:avLst/>
          </a:prstGeom>
          <a:ln w="3175">
            <a:miter lim="400000"/>
          </a:ln>
        </p:spPr>
      </p:pic>
    </p:spTree>
    <p:extLst>
      <p:ext uri="{BB962C8B-B14F-4D97-AF65-F5344CB8AC3E}">
        <p14:creationId xmlns:p14="http://schemas.microsoft.com/office/powerpoint/2010/main" val="36459069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101397" rtl="0" eaLnBrk="1" latinLnBrk="0" hangingPunct="1">
        <a:spcBef>
          <a:spcPct val="0"/>
        </a:spcBef>
        <a:buNone/>
        <a:defRPr sz="3000" kern="1200">
          <a:solidFill>
            <a:schemeClr val="bg1"/>
          </a:solidFill>
          <a:latin typeface="方正正粗黑简体" pitchFamily="2" charset="-122"/>
          <a:ea typeface="方正正粗黑简体" pitchFamily="2" charset="-122"/>
          <a:cs typeface="+mj-cs"/>
        </a:defRPr>
      </a:lvl1pPr>
    </p:titleStyle>
    <p:bodyStyle>
      <a:lvl1pPr marL="413025" indent="-413025" algn="l" defTabSz="1101397" rtl="0" eaLnBrk="1" latinLnBrk="0" hangingPunct="1">
        <a:spcBef>
          <a:spcPct val="20000"/>
        </a:spcBef>
        <a:buFont typeface="Arial" pitchFamily="34" charset="0"/>
        <a:buChar char="•"/>
        <a:defRPr sz="2400" kern="1200">
          <a:solidFill>
            <a:schemeClr val="bg1"/>
          </a:solidFill>
          <a:latin typeface="方正正准黑简体" pitchFamily="2" charset="-122"/>
          <a:ea typeface="方正正准黑简体" pitchFamily="2" charset="-122"/>
          <a:cs typeface="+mn-cs"/>
        </a:defRPr>
      </a:lvl1pPr>
      <a:lvl2pPr marL="894885" indent="-344187" algn="l" defTabSz="1101397" rtl="0" eaLnBrk="1" latinLnBrk="0" hangingPunct="1">
        <a:spcBef>
          <a:spcPct val="20000"/>
        </a:spcBef>
        <a:buFont typeface="Arial" pitchFamily="34" charset="0"/>
        <a:buChar char="–"/>
        <a:defRPr sz="2100" kern="1200">
          <a:solidFill>
            <a:schemeClr val="bg1"/>
          </a:solidFill>
          <a:latin typeface="方正正准黑简体" pitchFamily="2" charset="-122"/>
          <a:ea typeface="方正正准黑简体" pitchFamily="2" charset="-122"/>
          <a:cs typeface="+mn-cs"/>
        </a:defRPr>
      </a:lvl2pPr>
      <a:lvl3pPr marL="1376747" indent="-275350" algn="l" defTabSz="1101397" rtl="0" eaLnBrk="1" latinLnBrk="0" hangingPunct="1">
        <a:spcBef>
          <a:spcPct val="20000"/>
        </a:spcBef>
        <a:buFont typeface="Arial" pitchFamily="34" charset="0"/>
        <a:buChar char="•"/>
        <a:defRPr sz="1900" kern="1200">
          <a:solidFill>
            <a:schemeClr val="bg1"/>
          </a:solidFill>
          <a:latin typeface="方正正准黑简体" pitchFamily="2" charset="-122"/>
          <a:ea typeface="方正正准黑简体" pitchFamily="2" charset="-122"/>
          <a:cs typeface="+mn-cs"/>
        </a:defRPr>
      </a:lvl3pPr>
      <a:lvl4pPr marL="1927447" indent="-275350" algn="l" defTabSz="1101397" rtl="0" eaLnBrk="1" latinLnBrk="0" hangingPunct="1">
        <a:spcBef>
          <a:spcPct val="20000"/>
        </a:spcBef>
        <a:buFont typeface="Arial" pitchFamily="34" charset="0"/>
        <a:buChar char="–"/>
        <a:defRPr sz="1700" kern="1200">
          <a:solidFill>
            <a:schemeClr val="bg1"/>
          </a:solidFill>
          <a:latin typeface="方正正准黑简体" pitchFamily="2" charset="-122"/>
          <a:ea typeface="方正正准黑简体" pitchFamily="2" charset="-122"/>
          <a:cs typeface="+mn-cs"/>
        </a:defRPr>
      </a:lvl4pPr>
      <a:lvl5pPr marL="2478145" indent="-275350" algn="l" defTabSz="1101397" rtl="0" eaLnBrk="1" latinLnBrk="0" hangingPunct="1">
        <a:spcBef>
          <a:spcPct val="20000"/>
        </a:spcBef>
        <a:buFont typeface="Arial" pitchFamily="34" charset="0"/>
        <a:buChar char="»"/>
        <a:defRPr sz="1700" kern="1200">
          <a:solidFill>
            <a:schemeClr val="bg1"/>
          </a:solidFill>
          <a:latin typeface="方正正准黑简体" pitchFamily="2" charset="-122"/>
          <a:ea typeface="方正正准黑简体" pitchFamily="2" charset="-122"/>
          <a:cs typeface="+mn-cs"/>
        </a:defRPr>
      </a:lvl5pPr>
      <a:lvl6pPr marL="3028844" indent="-275350" algn="l" defTabSz="1101397"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79542" indent="-275350" algn="l" defTabSz="1101397"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30242" indent="-275350" algn="l" defTabSz="1101397"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80941" indent="-275350" algn="l" defTabSz="1101397"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zh-CN"/>
      </a:defPPr>
      <a:lvl1pPr marL="0" algn="l" defTabSz="1101397" rtl="0" eaLnBrk="1" latinLnBrk="0" hangingPunct="1">
        <a:defRPr sz="2100" kern="1200">
          <a:solidFill>
            <a:schemeClr val="tx1"/>
          </a:solidFill>
          <a:latin typeface="+mn-lt"/>
          <a:ea typeface="+mn-ea"/>
          <a:cs typeface="+mn-cs"/>
        </a:defRPr>
      </a:lvl1pPr>
      <a:lvl2pPr marL="550700" algn="l" defTabSz="1101397" rtl="0" eaLnBrk="1" latinLnBrk="0" hangingPunct="1">
        <a:defRPr sz="2100" kern="1200">
          <a:solidFill>
            <a:schemeClr val="tx1"/>
          </a:solidFill>
          <a:latin typeface="+mn-lt"/>
          <a:ea typeface="+mn-ea"/>
          <a:cs typeface="+mn-cs"/>
        </a:defRPr>
      </a:lvl2pPr>
      <a:lvl3pPr marL="1101397" algn="l" defTabSz="1101397" rtl="0" eaLnBrk="1" latinLnBrk="0" hangingPunct="1">
        <a:defRPr sz="2100" kern="1200">
          <a:solidFill>
            <a:schemeClr val="tx1"/>
          </a:solidFill>
          <a:latin typeface="+mn-lt"/>
          <a:ea typeface="+mn-ea"/>
          <a:cs typeface="+mn-cs"/>
        </a:defRPr>
      </a:lvl3pPr>
      <a:lvl4pPr marL="1652097" algn="l" defTabSz="1101397" rtl="0" eaLnBrk="1" latinLnBrk="0" hangingPunct="1">
        <a:defRPr sz="2100" kern="1200">
          <a:solidFill>
            <a:schemeClr val="tx1"/>
          </a:solidFill>
          <a:latin typeface="+mn-lt"/>
          <a:ea typeface="+mn-ea"/>
          <a:cs typeface="+mn-cs"/>
        </a:defRPr>
      </a:lvl4pPr>
      <a:lvl5pPr marL="2202795" algn="l" defTabSz="1101397" rtl="0" eaLnBrk="1" latinLnBrk="0" hangingPunct="1">
        <a:defRPr sz="2100" kern="1200">
          <a:solidFill>
            <a:schemeClr val="tx1"/>
          </a:solidFill>
          <a:latin typeface="+mn-lt"/>
          <a:ea typeface="+mn-ea"/>
          <a:cs typeface="+mn-cs"/>
        </a:defRPr>
      </a:lvl5pPr>
      <a:lvl6pPr marL="2753495" algn="l" defTabSz="1101397" rtl="0" eaLnBrk="1" latinLnBrk="0" hangingPunct="1">
        <a:defRPr sz="2100" kern="1200">
          <a:solidFill>
            <a:schemeClr val="tx1"/>
          </a:solidFill>
          <a:latin typeface="+mn-lt"/>
          <a:ea typeface="+mn-ea"/>
          <a:cs typeface="+mn-cs"/>
        </a:defRPr>
      </a:lvl6pPr>
      <a:lvl7pPr marL="3304194" algn="l" defTabSz="1101397" rtl="0" eaLnBrk="1" latinLnBrk="0" hangingPunct="1">
        <a:defRPr sz="2100" kern="1200">
          <a:solidFill>
            <a:schemeClr val="tx1"/>
          </a:solidFill>
          <a:latin typeface="+mn-lt"/>
          <a:ea typeface="+mn-ea"/>
          <a:cs typeface="+mn-cs"/>
        </a:defRPr>
      </a:lvl7pPr>
      <a:lvl8pPr marL="3854892" algn="l" defTabSz="1101397" rtl="0" eaLnBrk="1" latinLnBrk="0" hangingPunct="1">
        <a:defRPr sz="2100" kern="1200">
          <a:solidFill>
            <a:schemeClr val="tx1"/>
          </a:solidFill>
          <a:latin typeface="+mn-lt"/>
          <a:ea typeface="+mn-ea"/>
          <a:cs typeface="+mn-cs"/>
        </a:defRPr>
      </a:lvl8pPr>
      <a:lvl9pPr marL="4405592" algn="l" defTabSz="1101397"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2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jpeg"/><Relationship Id="rId1" Type="http://schemas.openxmlformats.org/officeDocument/2006/relationships/slideLayout" Target="../slideLayouts/slideLayout2.xml"/><Relationship Id="rId4" Type="http://schemas.openxmlformats.org/officeDocument/2006/relationships/image" Target="../media/image43.jpeg"/></Relationships>
</file>

<file path=ppt/slides/_rels/slide2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image" Target="../media/image44.jpeg"/><Relationship Id="rId1" Type="http://schemas.openxmlformats.org/officeDocument/2006/relationships/slideLayout" Target="../slideLayouts/slideLayout2.xml"/><Relationship Id="rId6" Type="http://schemas.openxmlformats.org/officeDocument/2006/relationships/image" Target="../media/image48.jpeg"/><Relationship Id="rId5" Type="http://schemas.openxmlformats.org/officeDocument/2006/relationships/image" Target="../media/image47.jpeg"/><Relationship Id="rId4" Type="http://schemas.openxmlformats.org/officeDocument/2006/relationships/image" Target="../media/image46.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50.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2.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image" Target="../media/image53.jpeg"/><Relationship Id="rId1" Type="http://schemas.openxmlformats.org/officeDocument/2006/relationships/slideLayout" Target="../slideLayouts/slideLayout2.xml"/><Relationship Id="rId6" Type="http://schemas.openxmlformats.org/officeDocument/2006/relationships/image" Target="../media/image57.jpeg"/><Relationship Id="rId5" Type="http://schemas.openxmlformats.org/officeDocument/2006/relationships/image" Target="../media/image56.jpeg"/><Relationship Id="rId4" Type="http://schemas.openxmlformats.org/officeDocument/2006/relationships/image" Target="../media/image55.jpeg"/></Relationships>
</file>

<file path=ppt/slides/_rels/slide34.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image" Target="../media/image58.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4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70.png"/><Relationship Id="rId7" Type="http://schemas.openxmlformats.org/officeDocument/2006/relationships/image" Target="../media/image74.png"/><Relationship Id="rId2" Type="http://schemas.openxmlformats.org/officeDocument/2006/relationships/image" Target="../media/image69.png"/><Relationship Id="rId1" Type="http://schemas.openxmlformats.org/officeDocument/2006/relationships/slideLayout" Target="../slideLayouts/slideLayout2.xml"/><Relationship Id="rId6" Type="http://schemas.openxmlformats.org/officeDocument/2006/relationships/image" Target="../media/image73.png"/><Relationship Id="rId5" Type="http://schemas.openxmlformats.org/officeDocument/2006/relationships/image" Target="../media/image72.png"/><Relationship Id="rId4" Type="http://schemas.openxmlformats.org/officeDocument/2006/relationships/image" Target="../media/image71.png"/></Relationships>
</file>

<file path=ppt/slides/_rels/slide43.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image" Target="../media/image75.jpeg"/><Relationship Id="rId1" Type="http://schemas.openxmlformats.org/officeDocument/2006/relationships/slideLayout" Target="../slideLayouts/slideLayout2.xml"/><Relationship Id="rId5" Type="http://schemas.openxmlformats.org/officeDocument/2006/relationships/image" Target="../media/image78.jpeg"/><Relationship Id="rId4" Type="http://schemas.openxmlformats.org/officeDocument/2006/relationships/image" Target="../media/image77.jpe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82.jpeg"/><Relationship Id="rId2" Type="http://schemas.openxmlformats.org/officeDocument/2006/relationships/image" Target="../media/image8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84.jpg"/><Relationship Id="rId2" Type="http://schemas.openxmlformats.org/officeDocument/2006/relationships/image" Target="../media/image83.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86.jpg"/><Relationship Id="rId2" Type="http://schemas.openxmlformats.org/officeDocument/2006/relationships/image" Target="../media/image8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50.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image" Target="../media/image87.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90.jpeg"/><Relationship Id="rId2" Type="http://schemas.openxmlformats.org/officeDocument/2006/relationships/image" Target="../media/image89.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pPr algn="ctr"/>
            <a:r>
              <a:rPr lang="zh-CN" altLang="en-US" sz="3500" b="1" dirty="0">
                <a:latin typeface="微软雅黑"/>
                <a:ea typeface="微软雅黑"/>
                <a:cs typeface="微软雅黑"/>
              </a:rPr>
              <a:t>新安全：责任成就未来</a:t>
            </a:r>
          </a:p>
        </p:txBody>
      </p:sp>
      <p:sp>
        <p:nvSpPr>
          <p:cNvPr id="3" name="副标题 2"/>
          <p:cNvSpPr>
            <a:spLocks noGrp="1"/>
          </p:cNvSpPr>
          <p:nvPr>
            <p:ph type="subTitle" idx="1"/>
          </p:nvPr>
        </p:nvSpPr>
        <p:spPr/>
        <p:txBody>
          <a:bodyPr>
            <a:normAutofit fontScale="25000" lnSpcReduction="20000"/>
          </a:bodyPr>
          <a:lstStyle/>
          <a:p>
            <a:r>
              <a:rPr lang="en-US" altLang="zh-CN" sz="6300" dirty="0">
                <a:solidFill>
                  <a:schemeClr val="bg1"/>
                </a:solidFill>
                <a:latin typeface="Helvetica" pitchFamily="34" charset="0"/>
                <a:ea typeface="Arial Unicode MS" pitchFamily="34" charset="-122"/>
                <a:cs typeface="Arial Unicode MS" pitchFamily="34" charset="-122"/>
              </a:rPr>
              <a:t>ALIBABA SECURITY</a:t>
            </a:r>
          </a:p>
          <a:p>
            <a:r>
              <a:rPr lang="en-US" altLang="zh-CN" sz="6300" dirty="0">
                <a:solidFill>
                  <a:schemeClr val="bg1"/>
                </a:solidFill>
                <a:latin typeface="方正兰亭粗黑简体" pitchFamily="2" charset="-122"/>
                <a:ea typeface="方正兰亭粗黑简体" pitchFamily="2" charset="-122"/>
                <a:cs typeface="+mj-cs"/>
              </a:rPr>
              <a:t>2017</a:t>
            </a:r>
            <a:endParaRPr lang="zh-CN" altLang="en-US" sz="6300" dirty="0">
              <a:solidFill>
                <a:schemeClr val="bg1"/>
              </a:solidFill>
              <a:latin typeface="方正兰亭粗黑简体" pitchFamily="2" charset="-122"/>
              <a:ea typeface="方正兰亭粗黑简体" pitchFamily="2" charset="-122"/>
              <a:cs typeface="+mj-cs"/>
            </a:endParaRPr>
          </a:p>
        </p:txBody>
      </p:sp>
    </p:spTree>
    <p:extLst>
      <p:ext uri="{BB962C8B-B14F-4D97-AF65-F5344CB8AC3E}">
        <p14:creationId xmlns:p14="http://schemas.microsoft.com/office/powerpoint/2010/main" val="384669813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 46"/>
          <p:cNvGrpSpPr/>
          <p:nvPr/>
        </p:nvGrpSpPr>
        <p:grpSpPr>
          <a:xfrm>
            <a:off x="1728292" y="559550"/>
            <a:ext cx="10717043" cy="2140738"/>
            <a:chOff x="394589" y="1141882"/>
            <a:chExt cx="11342486" cy="5081496"/>
          </a:xfrm>
        </p:grpSpPr>
        <p:grpSp>
          <p:nvGrpSpPr>
            <p:cNvPr id="48" name="组合 102"/>
            <p:cNvGrpSpPr/>
            <p:nvPr/>
          </p:nvGrpSpPr>
          <p:grpSpPr>
            <a:xfrm>
              <a:off x="394589" y="1141883"/>
              <a:ext cx="11342486" cy="5081495"/>
              <a:chOff x="179512" y="576064"/>
              <a:chExt cx="8964488" cy="4567436"/>
            </a:xfrm>
          </p:grpSpPr>
          <p:cxnSp>
            <p:nvCxnSpPr>
              <p:cNvPr id="53" name="直接箭头连接符 103"/>
              <p:cNvCxnSpPr/>
              <p:nvPr/>
            </p:nvCxnSpPr>
            <p:spPr>
              <a:xfrm>
                <a:off x="179512" y="1131590"/>
                <a:ext cx="8964488" cy="0"/>
              </a:xfrm>
              <a:prstGeom prst="straightConnector1">
                <a:avLst/>
              </a:prstGeom>
              <a:ln w="69850" cmpd="thickThin">
                <a:solidFill>
                  <a:srgbClr val="FFFFFF"/>
                </a:solidFill>
                <a:tailEnd type="triangle"/>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a:off x="328193" y="576064"/>
                <a:ext cx="1368152" cy="699542"/>
              </a:xfrm>
              <a:prstGeom prst="ellipse">
                <a:avLst/>
              </a:prstGeom>
              <a:solidFill>
                <a:schemeClr val="accent1">
                  <a:lumMod val="50000"/>
                </a:schemeClr>
              </a:solidFill>
              <a:effectLst>
                <a:innerShdw blurRad="63500" dist="152400" dir="21540000">
                  <a:prstClr val="black">
                    <a:alpha val="50000"/>
                  </a:prstClr>
                </a:innerShdw>
              </a:effectLst>
            </p:spPr>
            <p:txBody>
              <a:bodyPr wrap="square" rtlCol="0" anchor="ctr">
                <a:noAutofit/>
              </a:bodyPr>
              <a:lstStyle/>
              <a:p>
                <a:pPr algn="ctr"/>
                <a:r>
                  <a:rPr lang="zh-CN" altLang="en-US" sz="1400" b="1" dirty="0">
                    <a:solidFill>
                      <a:srgbClr val="FF0000"/>
                    </a:solidFill>
                    <a:latin typeface="微软雅黑"/>
                    <a:ea typeface="微软雅黑"/>
                    <a:cs typeface="微软雅黑"/>
                  </a:rPr>
                  <a:t>软件开发</a:t>
                </a:r>
              </a:p>
            </p:txBody>
          </p:sp>
          <p:grpSp>
            <p:nvGrpSpPr>
              <p:cNvPr id="55" name="组合 108"/>
              <p:cNvGrpSpPr/>
              <p:nvPr/>
            </p:nvGrpSpPr>
            <p:grpSpPr>
              <a:xfrm>
                <a:off x="328193" y="1414420"/>
                <a:ext cx="1368152" cy="1800200"/>
                <a:chOff x="683568" y="1419622"/>
                <a:chExt cx="1368152" cy="1800200"/>
              </a:xfrm>
            </p:grpSpPr>
            <p:sp>
              <p:nvSpPr>
                <p:cNvPr id="91" name="圆角矩形 90"/>
                <p:cNvSpPr/>
                <p:nvPr/>
              </p:nvSpPr>
              <p:spPr>
                <a:xfrm>
                  <a:off x="683568" y="1419622"/>
                  <a:ext cx="1368152" cy="1800200"/>
                </a:xfrm>
                <a:prstGeom prst="roundRect">
                  <a:avLst/>
                </a:prstGeom>
                <a:solidFill>
                  <a:schemeClr val="bg1">
                    <a:lumMod val="65000"/>
                  </a:schemeClr>
                </a:solidFill>
              </p:spPr>
              <p:txBody>
                <a:bodyPr wrap="square" rtlCol="0" anchor="ctr">
                  <a:noAutofit/>
                </a:bodyPr>
                <a:lstStyle/>
                <a:p>
                  <a:pPr algn="ctr"/>
                  <a:endParaRPr lang="zh-CN" altLang="en-US" sz="300" dirty="0">
                    <a:solidFill>
                      <a:schemeClr val="bg1"/>
                    </a:solidFill>
                    <a:latin typeface="微软雅黑"/>
                    <a:ea typeface="微软雅黑"/>
                    <a:cs typeface="微软雅黑"/>
                  </a:endParaRPr>
                </a:p>
              </p:txBody>
            </p:sp>
            <p:sp>
              <p:nvSpPr>
                <p:cNvPr id="92" name="圆角矩形 91"/>
                <p:cNvSpPr/>
                <p:nvPr/>
              </p:nvSpPr>
              <p:spPr>
                <a:xfrm>
                  <a:off x="863588" y="1567919"/>
                  <a:ext cx="1008112" cy="380577"/>
                </a:xfrm>
                <a:prstGeom prst="roundRect">
                  <a:avLst/>
                </a:prstGeom>
                <a:solidFill>
                  <a:schemeClr val="bg2">
                    <a:lumMod val="1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木马程序</a:t>
                  </a:r>
                </a:p>
              </p:txBody>
            </p:sp>
            <p:sp>
              <p:nvSpPr>
                <p:cNvPr id="93" name="圆角矩形 92"/>
                <p:cNvSpPr/>
                <p:nvPr/>
              </p:nvSpPr>
              <p:spPr>
                <a:xfrm>
                  <a:off x="863588" y="2129003"/>
                  <a:ext cx="1008112" cy="380577"/>
                </a:xfrm>
                <a:prstGeom prst="roundRect">
                  <a:avLst/>
                </a:prstGeom>
                <a:solidFill>
                  <a:schemeClr val="bg2">
                    <a:lumMod val="1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钓鱼网站</a:t>
                  </a:r>
                </a:p>
              </p:txBody>
            </p:sp>
            <p:sp>
              <p:nvSpPr>
                <p:cNvPr id="94" name="圆角矩形 93"/>
                <p:cNvSpPr/>
                <p:nvPr/>
              </p:nvSpPr>
              <p:spPr>
                <a:xfrm>
                  <a:off x="863588" y="2690087"/>
                  <a:ext cx="1008112" cy="380577"/>
                </a:xfrm>
                <a:prstGeom prst="roundRect">
                  <a:avLst/>
                </a:prstGeom>
                <a:solidFill>
                  <a:schemeClr val="bg2">
                    <a:lumMod val="1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刷库软件</a:t>
                  </a:r>
                </a:p>
              </p:txBody>
            </p:sp>
          </p:grpSp>
          <p:grpSp>
            <p:nvGrpSpPr>
              <p:cNvPr id="56" name="组合 109"/>
              <p:cNvGrpSpPr/>
              <p:nvPr/>
            </p:nvGrpSpPr>
            <p:grpSpPr>
              <a:xfrm>
                <a:off x="311695" y="3343300"/>
                <a:ext cx="1368152" cy="1800200"/>
                <a:chOff x="683568" y="3283781"/>
                <a:chExt cx="1368152" cy="1800200"/>
              </a:xfrm>
            </p:grpSpPr>
            <p:sp>
              <p:nvSpPr>
                <p:cNvPr id="87" name="圆角矩形 86"/>
                <p:cNvSpPr/>
                <p:nvPr/>
              </p:nvSpPr>
              <p:spPr>
                <a:xfrm>
                  <a:off x="683568" y="3283781"/>
                  <a:ext cx="1368152" cy="1800200"/>
                </a:xfrm>
                <a:prstGeom prst="roundRect">
                  <a:avLst/>
                </a:prstGeom>
                <a:solidFill>
                  <a:schemeClr val="bg1">
                    <a:lumMod val="85000"/>
                  </a:schemeClr>
                </a:solidFill>
              </p:spPr>
              <p:txBody>
                <a:bodyPr wrap="square" rtlCol="0" anchor="ctr">
                  <a:noAutofit/>
                </a:bodyPr>
                <a:lstStyle/>
                <a:p>
                  <a:pPr algn="ctr"/>
                  <a:endParaRPr lang="zh-CN" altLang="en-US" sz="300" dirty="0">
                    <a:solidFill>
                      <a:schemeClr val="bg1"/>
                    </a:solidFill>
                    <a:latin typeface="微软雅黑"/>
                    <a:ea typeface="微软雅黑"/>
                    <a:cs typeface="微软雅黑"/>
                  </a:endParaRPr>
                </a:p>
              </p:txBody>
            </p:sp>
            <p:sp>
              <p:nvSpPr>
                <p:cNvPr id="88" name="圆角矩形 87"/>
                <p:cNvSpPr/>
                <p:nvPr/>
              </p:nvSpPr>
              <p:spPr>
                <a:xfrm>
                  <a:off x="860477" y="3507854"/>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批量注册</a:t>
                  </a:r>
                </a:p>
              </p:txBody>
            </p:sp>
            <p:sp>
              <p:nvSpPr>
                <p:cNvPr id="89" name="圆角矩形 88"/>
                <p:cNvSpPr/>
                <p:nvPr/>
              </p:nvSpPr>
              <p:spPr>
                <a:xfrm>
                  <a:off x="875181" y="4077551"/>
                  <a:ext cx="1008112" cy="380577"/>
                </a:xfrm>
                <a:prstGeom prst="roundRect">
                  <a:avLst/>
                </a:prstGeom>
                <a:solidFill>
                  <a:schemeClr val="bg2">
                    <a:lumMod val="1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批量抢单</a:t>
                  </a:r>
                </a:p>
              </p:txBody>
            </p:sp>
            <p:sp>
              <p:nvSpPr>
                <p:cNvPr id="90" name="圆角矩形 89"/>
                <p:cNvSpPr/>
                <p:nvPr/>
              </p:nvSpPr>
              <p:spPr>
                <a:xfrm>
                  <a:off x="875181" y="4596942"/>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分布爬取</a:t>
                  </a:r>
                </a:p>
              </p:txBody>
            </p:sp>
          </p:grpSp>
          <p:grpSp>
            <p:nvGrpSpPr>
              <p:cNvPr id="57" name="组合 110"/>
              <p:cNvGrpSpPr/>
              <p:nvPr/>
            </p:nvGrpSpPr>
            <p:grpSpPr>
              <a:xfrm>
                <a:off x="2150621" y="2041846"/>
                <a:ext cx="1368152" cy="2614303"/>
                <a:chOff x="3009223" y="1989625"/>
                <a:chExt cx="1368152" cy="1417533"/>
              </a:xfrm>
            </p:grpSpPr>
            <p:sp>
              <p:nvSpPr>
                <p:cNvPr id="84" name="圆角矩形 83"/>
                <p:cNvSpPr/>
                <p:nvPr/>
              </p:nvSpPr>
              <p:spPr>
                <a:xfrm>
                  <a:off x="3009223" y="1989625"/>
                  <a:ext cx="1368152" cy="1417533"/>
                </a:xfrm>
                <a:prstGeom prst="roundRect">
                  <a:avLst/>
                </a:prstGeom>
                <a:solidFill>
                  <a:schemeClr val="bg1">
                    <a:lumMod val="85000"/>
                  </a:schemeClr>
                </a:solidFill>
              </p:spPr>
              <p:txBody>
                <a:bodyPr wrap="square" rtlCol="0" anchor="ctr">
                  <a:noAutofit/>
                </a:bodyPr>
                <a:lstStyle/>
                <a:p>
                  <a:pPr algn="ctr"/>
                  <a:endParaRPr lang="zh-CN" altLang="en-US" sz="300" dirty="0">
                    <a:solidFill>
                      <a:schemeClr val="bg1"/>
                    </a:solidFill>
                    <a:latin typeface="微软雅黑"/>
                    <a:ea typeface="微软雅黑"/>
                    <a:cs typeface="微软雅黑"/>
                  </a:endParaRPr>
                </a:p>
              </p:txBody>
            </p:sp>
            <p:sp>
              <p:nvSpPr>
                <p:cNvPr id="85" name="圆角矩形 84"/>
                <p:cNvSpPr/>
                <p:nvPr/>
              </p:nvSpPr>
              <p:spPr>
                <a:xfrm>
                  <a:off x="3189243" y="2239458"/>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网站论坛</a:t>
                  </a:r>
                </a:p>
              </p:txBody>
            </p:sp>
            <p:sp>
              <p:nvSpPr>
                <p:cNvPr id="86" name="圆角矩形 85"/>
                <p:cNvSpPr/>
                <p:nvPr/>
              </p:nvSpPr>
              <p:spPr>
                <a:xfrm>
                  <a:off x="3189243" y="2824353"/>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社交群组</a:t>
                  </a:r>
                </a:p>
              </p:txBody>
            </p:sp>
          </p:grpSp>
          <p:grpSp>
            <p:nvGrpSpPr>
              <p:cNvPr id="58" name="组合 112"/>
              <p:cNvGrpSpPr/>
              <p:nvPr/>
            </p:nvGrpSpPr>
            <p:grpSpPr>
              <a:xfrm>
                <a:off x="3977680" y="1943294"/>
                <a:ext cx="1368152" cy="2932712"/>
                <a:chOff x="3977680" y="1943294"/>
                <a:chExt cx="1368152" cy="2932712"/>
              </a:xfrm>
            </p:grpSpPr>
            <p:sp>
              <p:nvSpPr>
                <p:cNvPr id="78" name="圆角矩形 77"/>
                <p:cNvSpPr/>
                <p:nvPr/>
              </p:nvSpPr>
              <p:spPr>
                <a:xfrm>
                  <a:off x="3977680" y="1943294"/>
                  <a:ext cx="1368152" cy="2932712"/>
                </a:xfrm>
                <a:prstGeom prst="roundRect">
                  <a:avLst/>
                </a:prstGeom>
                <a:solidFill>
                  <a:schemeClr val="bg1">
                    <a:lumMod val="85000"/>
                  </a:schemeClr>
                </a:solidFill>
              </p:spPr>
              <p:txBody>
                <a:bodyPr wrap="square" rtlCol="0" anchor="ctr">
                  <a:noAutofit/>
                </a:bodyPr>
                <a:lstStyle/>
                <a:p>
                  <a:pPr algn="ctr"/>
                  <a:endParaRPr lang="zh-CN" altLang="en-US" sz="300" dirty="0">
                    <a:solidFill>
                      <a:schemeClr val="bg1"/>
                    </a:solidFill>
                    <a:latin typeface="微软雅黑"/>
                    <a:ea typeface="微软雅黑"/>
                    <a:cs typeface="微软雅黑"/>
                  </a:endParaRPr>
                </a:p>
              </p:txBody>
            </p:sp>
            <p:sp>
              <p:nvSpPr>
                <p:cNvPr id="79" name="圆角矩形 78"/>
                <p:cNvSpPr/>
                <p:nvPr/>
              </p:nvSpPr>
              <p:spPr>
                <a:xfrm>
                  <a:off x="4154589" y="2167367"/>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打码平台</a:t>
                  </a:r>
                </a:p>
              </p:txBody>
            </p:sp>
            <p:sp>
              <p:nvSpPr>
                <p:cNvPr id="80" name="圆角矩形 79"/>
                <p:cNvSpPr/>
                <p:nvPr/>
              </p:nvSpPr>
              <p:spPr>
                <a:xfrm>
                  <a:off x="4169293" y="2737064"/>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群发平台</a:t>
                  </a:r>
                </a:p>
              </p:txBody>
            </p:sp>
            <p:sp>
              <p:nvSpPr>
                <p:cNvPr id="81" name="圆角矩形 80"/>
                <p:cNvSpPr/>
                <p:nvPr/>
              </p:nvSpPr>
              <p:spPr>
                <a:xfrm>
                  <a:off x="4169293" y="3256455"/>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域名出售</a:t>
                  </a:r>
                </a:p>
              </p:txBody>
            </p:sp>
            <p:sp>
              <p:nvSpPr>
                <p:cNvPr id="82" name="圆角矩形 81"/>
                <p:cNvSpPr/>
                <p:nvPr/>
              </p:nvSpPr>
              <p:spPr>
                <a:xfrm>
                  <a:off x="4169293" y="3800554"/>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黑卡手机</a:t>
                  </a:r>
                </a:p>
              </p:txBody>
            </p:sp>
            <p:sp>
              <p:nvSpPr>
                <p:cNvPr id="83" name="圆角矩形 82"/>
                <p:cNvSpPr/>
                <p:nvPr/>
              </p:nvSpPr>
              <p:spPr>
                <a:xfrm>
                  <a:off x="4187246" y="4344653"/>
                  <a:ext cx="1008112" cy="380577"/>
                </a:xfrm>
                <a:prstGeom prst="roundRect">
                  <a:avLst/>
                </a:prstGeom>
                <a:solidFill>
                  <a:schemeClr val="bg1">
                    <a:lumMod val="50000"/>
                  </a:schemeClr>
                </a:solidFill>
              </p:spPr>
              <p:txBody>
                <a:bodyPr wrap="square" rtlCol="0" anchor="ctr">
                  <a:noAutofit/>
                </a:bodyPr>
                <a:lstStyle/>
                <a:p>
                  <a:pPr algn="ctr"/>
                  <a:r>
                    <a:rPr lang="zh-CN" altLang="en-US" sz="1050" b="1" dirty="0">
                      <a:solidFill>
                        <a:schemeClr val="bg1"/>
                      </a:solidFill>
                      <a:latin typeface="微软雅黑"/>
                      <a:ea typeface="微软雅黑"/>
                      <a:cs typeface="微软雅黑"/>
                    </a:rPr>
                    <a:t>短租服务器</a:t>
                  </a:r>
                </a:p>
              </p:txBody>
            </p:sp>
          </p:grpSp>
          <p:grpSp>
            <p:nvGrpSpPr>
              <p:cNvPr id="59" name="组合 113"/>
              <p:cNvGrpSpPr/>
              <p:nvPr/>
            </p:nvGrpSpPr>
            <p:grpSpPr>
              <a:xfrm>
                <a:off x="5778135" y="1413988"/>
                <a:ext cx="1368152" cy="3729512"/>
                <a:chOff x="5778135" y="1413988"/>
                <a:chExt cx="1368152" cy="3729512"/>
              </a:xfrm>
            </p:grpSpPr>
            <p:sp>
              <p:nvSpPr>
                <p:cNvPr id="70" name="圆角矩形 69"/>
                <p:cNvSpPr/>
                <p:nvPr/>
              </p:nvSpPr>
              <p:spPr>
                <a:xfrm>
                  <a:off x="5778135" y="1413988"/>
                  <a:ext cx="1368152" cy="3729512"/>
                </a:xfrm>
                <a:prstGeom prst="roundRect">
                  <a:avLst/>
                </a:prstGeom>
                <a:solidFill>
                  <a:schemeClr val="bg1">
                    <a:lumMod val="65000"/>
                  </a:schemeClr>
                </a:solidFill>
              </p:spPr>
              <p:txBody>
                <a:bodyPr wrap="square" rtlCol="0" anchor="ctr">
                  <a:noAutofit/>
                </a:bodyPr>
                <a:lstStyle/>
                <a:p>
                  <a:pPr algn="ctr"/>
                  <a:endParaRPr lang="zh-CN" altLang="en-US" sz="300" dirty="0">
                    <a:solidFill>
                      <a:schemeClr val="bg1"/>
                    </a:solidFill>
                    <a:latin typeface="微软雅黑"/>
                    <a:ea typeface="微软雅黑"/>
                    <a:cs typeface="微软雅黑"/>
                  </a:endParaRPr>
                </a:p>
              </p:txBody>
            </p:sp>
            <p:sp>
              <p:nvSpPr>
                <p:cNvPr id="71" name="圆角矩形 70"/>
                <p:cNvSpPr/>
                <p:nvPr/>
              </p:nvSpPr>
              <p:spPr>
                <a:xfrm>
                  <a:off x="5958155" y="1562286"/>
                  <a:ext cx="1008112" cy="380577"/>
                </a:xfrm>
                <a:prstGeom prst="roundRect">
                  <a:avLst/>
                </a:prstGeom>
                <a:solidFill>
                  <a:schemeClr val="bg2">
                    <a:lumMod val="1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网络诈骗</a:t>
                  </a:r>
                </a:p>
              </p:txBody>
            </p:sp>
            <p:sp>
              <p:nvSpPr>
                <p:cNvPr id="72" name="圆角矩形 71"/>
                <p:cNvSpPr/>
                <p:nvPr/>
              </p:nvSpPr>
              <p:spPr>
                <a:xfrm>
                  <a:off x="5958155" y="2081385"/>
                  <a:ext cx="1008112" cy="380577"/>
                </a:xfrm>
                <a:prstGeom prst="roundRect">
                  <a:avLst/>
                </a:prstGeom>
                <a:solidFill>
                  <a:schemeClr val="bg2">
                    <a:lumMod val="1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网络盗窃</a:t>
                  </a:r>
                </a:p>
              </p:txBody>
            </p:sp>
            <p:sp>
              <p:nvSpPr>
                <p:cNvPr id="73" name="圆角矩形 72"/>
                <p:cNvSpPr/>
                <p:nvPr/>
              </p:nvSpPr>
              <p:spPr>
                <a:xfrm>
                  <a:off x="5958155" y="2607488"/>
                  <a:ext cx="1008112" cy="380577"/>
                </a:xfrm>
                <a:prstGeom prst="roundRect">
                  <a:avLst/>
                </a:prstGeom>
                <a:solidFill>
                  <a:schemeClr val="bg2">
                    <a:lumMod val="1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网络盗号</a:t>
                  </a:r>
                </a:p>
              </p:txBody>
            </p:sp>
            <p:sp>
              <p:nvSpPr>
                <p:cNvPr id="74" name="圆角矩形 73"/>
                <p:cNvSpPr/>
                <p:nvPr/>
              </p:nvSpPr>
              <p:spPr>
                <a:xfrm>
                  <a:off x="5966776" y="3635405"/>
                  <a:ext cx="1008112" cy="380577"/>
                </a:xfrm>
                <a:prstGeom prst="roundRect">
                  <a:avLst/>
                </a:prstGeom>
                <a:solidFill>
                  <a:schemeClr val="bg2">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虚假交易</a:t>
                  </a:r>
                </a:p>
              </p:txBody>
            </p:sp>
            <p:sp>
              <p:nvSpPr>
                <p:cNvPr id="75" name="圆角矩形 74"/>
                <p:cNvSpPr/>
                <p:nvPr/>
              </p:nvSpPr>
              <p:spPr>
                <a:xfrm>
                  <a:off x="5966776" y="4154364"/>
                  <a:ext cx="1008112" cy="380577"/>
                </a:xfrm>
                <a:prstGeom prst="roundRect">
                  <a:avLst/>
                </a:prstGeom>
                <a:solidFill>
                  <a:schemeClr val="bg2">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黄牛行为</a:t>
                  </a:r>
                </a:p>
              </p:txBody>
            </p:sp>
            <p:sp>
              <p:nvSpPr>
                <p:cNvPr id="76" name="圆角矩形 75"/>
                <p:cNvSpPr/>
                <p:nvPr/>
              </p:nvSpPr>
              <p:spPr>
                <a:xfrm>
                  <a:off x="5966776" y="4667551"/>
                  <a:ext cx="1008112" cy="380577"/>
                </a:xfrm>
                <a:prstGeom prst="roundRect">
                  <a:avLst/>
                </a:prstGeom>
                <a:solidFill>
                  <a:schemeClr val="bg2">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数据流量</a:t>
                  </a:r>
                </a:p>
              </p:txBody>
            </p:sp>
            <p:sp>
              <p:nvSpPr>
                <p:cNvPr id="77" name="圆角矩形 76"/>
                <p:cNvSpPr/>
                <p:nvPr/>
              </p:nvSpPr>
              <p:spPr>
                <a:xfrm>
                  <a:off x="5958155" y="3109302"/>
                  <a:ext cx="1008112" cy="380577"/>
                </a:xfrm>
                <a:prstGeom prst="roundRect">
                  <a:avLst/>
                </a:prstGeom>
                <a:solidFill>
                  <a:schemeClr val="bg2">
                    <a:lumMod val="1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信息买卖</a:t>
                  </a:r>
                </a:p>
              </p:txBody>
            </p:sp>
          </p:grpSp>
          <p:grpSp>
            <p:nvGrpSpPr>
              <p:cNvPr id="60" name="组合 114"/>
              <p:cNvGrpSpPr/>
              <p:nvPr/>
            </p:nvGrpSpPr>
            <p:grpSpPr>
              <a:xfrm>
                <a:off x="7615861" y="1413988"/>
                <a:ext cx="1368152" cy="1574077"/>
                <a:chOff x="683568" y="3283781"/>
                <a:chExt cx="1368152" cy="1800200"/>
              </a:xfrm>
            </p:grpSpPr>
            <p:sp>
              <p:nvSpPr>
                <p:cNvPr id="66" name="圆角矩形 65"/>
                <p:cNvSpPr/>
                <p:nvPr/>
              </p:nvSpPr>
              <p:spPr>
                <a:xfrm>
                  <a:off x="683568" y="3283781"/>
                  <a:ext cx="1368152" cy="1800200"/>
                </a:xfrm>
                <a:prstGeom prst="roundRect">
                  <a:avLst/>
                </a:prstGeom>
                <a:solidFill>
                  <a:schemeClr val="bg1">
                    <a:lumMod val="85000"/>
                  </a:schemeClr>
                </a:solidFill>
              </p:spPr>
              <p:txBody>
                <a:bodyPr wrap="square" rtlCol="0" anchor="ctr">
                  <a:noAutofit/>
                </a:bodyPr>
                <a:lstStyle/>
                <a:p>
                  <a:pPr algn="ctr"/>
                  <a:endParaRPr lang="zh-CN" altLang="en-US" sz="300" dirty="0">
                    <a:solidFill>
                      <a:schemeClr val="bg1"/>
                    </a:solidFill>
                    <a:latin typeface="微软雅黑"/>
                    <a:ea typeface="微软雅黑"/>
                    <a:cs typeface="微软雅黑"/>
                  </a:endParaRPr>
                </a:p>
              </p:txBody>
            </p:sp>
            <p:sp>
              <p:nvSpPr>
                <p:cNvPr id="67" name="圆角矩形 66"/>
                <p:cNvSpPr/>
                <p:nvPr/>
              </p:nvSpPr>
              <p:spPr>
                <a:xfrm>
                  <a:off x="860477" y="3507854"/>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银行黑卡</a:t>
                  </a:r>
                </a:p>
              </p:txBody>
            </p:sp>
            <p:sp>
              <p:nvSpPr>
                <p:cNvPr id="68" name="圆角矩形 67"/>
                <p:cNvSpPr/>
                <p:nvPr/>
              </p:nvSpPr>
              <p:spPr>
                <a:xfrm>
                  <a:off x="875181" y="4077551"/>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网络账号</a:t>
                  </a:r>
                </a:p>
              </p:txBody>
            </p:sp>
            <p:sp>
              <p:nvSpPr>
                <p:cNvPr id="69" name="圆角矩形 68"/>
                <p:cNvSpPr/>
                <p:nvPr/>
              </p:nvSpPr>
              <p:spPr>
                <a:xfrm>
                  <a:off x="875181" y="4596942"/>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点卡平台</a:t>
                  </a:r>
                </a:p>
              </p:txBody>
            </p:sp>
          </p:grpSp>
          <p:sp>
            <p:nvSpPr>
              <p:cNvPr id="61" name="圆角矩形 60"/>
              <p:cNvSpPr/>
              <p:nvPr/>
            </p:nvSpPr>
            <p:spPr>
              <a:xfrm>
                <a:off x="7627167" y="3016353"/>
                <a:ext cx="1368152" cy="2038111"/>
              </a:xfrm>
              <a:prstGeom prst="roundRect">
                <a:avLst/>
              </a:prstGeom>
              <a:solidFill>
                <a:schemeClr val="bg1">
                  <a:lumMod val="85000"/>
                </a:schemeClr>
              </a:solidFill>
            </p:spPr>
            <p:txBody>
              <a:bodyPr wrap="square" rtlCol="0" anchor="ctr">
                <a:noAutofit/>
              </a:bodyPr>
              <a:lstStyle/>
              <a:p>
                <a:pPr algn="ctr"/>
                <a:endParaRPr lang="zh-CN" altLang="en-US" sz="300" dirty="0">
                  <a:solidFill>
                    <a:schemeClr val="bg1"/>
                  </a:solidFill>
                  <a:latin typeface="微软雅黑"/>
                  <a:ea typeface="微软雅黑"/>
                  <a:cs typeface="微软雅黑"/>
                </a:endParaRPr>
              </a:p>
            </p:txBody>
          </p:sp>
          <p:sp>
            <p:nvSpPr>
              <p:cNvPr id="62" name="圆角矩形 61"/>
              <p:cNvSpPr/>
              <p:nvPr/>
            </p:nvSpPr>
            <p:spPr>
              <a:xfrm>
                <a:off x="7818780" y="3186796"/>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分拆转账</a:t>
                </a:r>
              </a:p>
            </p:txBody>
          </p:sp>
          <p:sp>
            <p:nvSpPr>
              <p:cNvPr id="63" name="圆角矩形 62"/>
              <p:cNvSpPr/>
              <p:nvPr/>
            </p:nvSpPr>
            <p:spPr>
              <a:xfrm>
                <a:off x="7818780" y="3654831"/>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扫码支付</a:t>
                </a:r>
              </a:p>
            </p:txBody>
          </p:sp>
          <p:sp>
            <p:nvSpPr>
              <p:cNvPr id="64" name="圆角矩形 63"/>
              <p:cNvSpPr/>
              <p:nvPr/>
            </p:nvSpPr>
            <p:spPr>
              <a:xfrm>
                <a:off x="7828304" y="4122866"/>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聚合支付</a:t>
                </a:r>
              </a:p>
            </p:txBody>
          </p:sp>
          <p:sp>
            <p:nvSpPr>
              <p:cNvPr id="65" name="圆角矩形 64"/>
              <p:cNvSpPr/>
              <p:nvPr/>
            </p:nvSpPr>
            <p:spPr>
              <a:xfrm>
                <a:off x="7807187" y="4588665"/>
                <a:ext cx="1008112" cy="380577"/>
              </a:xfrm>
              <a:prstGeom prst="roundRect">
                <a:avLst/>
              </a:prstGeom>
              <a:solidFill>
                <a:schemeClr val="bg1">
                  <a:lumMod val="50000"/>
                </a:schemeClr>
              </a:solidFill>
            </p:spPr>
            <p:txBody>
              <a:bodyPr wrap="square" rtlCol="0" anchor="ctr">
                <a:noAutofit/>
              </a:bodyPr>
              <a:lstStyle/>
              <a:p>
                <a:pPr algn="ctr"/>
                <a:r>
                  <a:rPr lang="zh-CN" altLang="en-US" sz="1100" b="1" dirty="0">
                    <a:solidFill>
                      <a:schemeClr val="bg1"/>
                    </a:solidFill>
                    <a:latin typeface="微软雅黑"/>
                    <a:ea typeface="微软雅黑"/>
                    <a:cs typeface="微软雅黑"/>
                  </a:rPr>
                  <a:t>实物销赃</a:t>
                </a:r>
              </a:p>
            </p:txBody>
          </p:sp>
        </p:grpSp>
        <p:sp>
          <p:nvSpPr>
            <p:cNvPr id="49" name="椭圆 48"/>
            <p:cNvSpPr/>
            <p:nvPr/>
          </p:nvSpPr>
          <p:spPr>
            <a:xfrm>
              <a:off x="2965934" y="1141882"/>
              <a:ext cx="1735080" cy="932232"/>
            </a:xfrm>
            <a:prstGeom prst="ellipse">
              <a:avLst/>
            </a:prstGeom>
            <a:solidFill>
              <a:schemeClr val="accent1">
                <a:lumMod val="50000"/>
              </a:schemeClr>
            </a:solidFill>
            <a:effectLst>
              <a:innerShdw blurRad="63500" dist="152400" dir="21540000">
                <a:prstClr val="black">
                  <a:alpha val="50000"/>
                </a:prstClr>
              </a:innerShdw>
            </a:effectLst>
          </p:spPr>
          <p:txBody>
            <a:bodyPr wrap="square" rtlCol="0" anchor="ctr">
              <a:noAutofit/>
            </a:bodyPr>
            <a:lstStyle/>
            <a:p>
              <a:pPr algn="ctr"/>
              <a:r>
                <a:rPr lang="zh-CN" altLang="en-US" sz="1400" b="1" dirty="0">
                  <a:solidFill>
                    <a:srgbClr val="FF0000"/>
                  </a:solidFill>
                  <a:latin typeface="微软雅黑"/>
                  <a:ea typeface="微软雅黑"/>
                  <a:cs typeface="微软雅黑"/>
                </a:rPr>
                <a:t>网络传播</a:t>
              </a:r>
            </a:p>
          </p:txBody>
        </p:sp>
        <p:sp>
          <p:nvSpPr>
            <p:cNvPr id="50" name="椭圆 49"/>
            <p:cNvSpPr/>
            <p:nvPr/>
          </p:nvSpPr>
          <p:spPr>
            <a:xfrm>
              <a:off x="5295152" y="1540669"/>
              <a:ext cx="1737244" cy="778275"/>
            </a:xfrm>
            <a:prstGeom prst="ellipse">
              <a:avLst/>
            </a:prstGeom>
            <a:solidFill>
              <a:schemeClr val="accent1">
                <a:lumMod val="50000"/>
              </a:schemeClr>
            </a:solidFill>
            <a:effectLst>
              <a:innerShdw blurRad="63500" dist="152400" dir="21540000">
                <a:prstClr val="black">
                  <a:alpha val="50000"/>
                </a:prstClr>
              </a:innerShdw>
            </a:effectLst>
          </p:spPr>
          <p:txBody>
            <a:bodyPr wrap="square" rtlCol="0" anchor="ctr">
              <a:noAutofit/>
            </a:bodyPr>
            <a:lstStyle/>
            <a:p>
              <a:pPr algn="ctr"/>
              <a:r>
                <a:rPr lang="zh-CN" altLang="en-US" sz="1400" b="1" dirty="0">
                  <a:solidFill>
                    <a:srgbClr val="FF0000"/>
                  </a:solidFill>
                  <a:latin typeface="微软雅黑"/>
                  <a:ea typeface="微软雅黑"/>
                  <a:cs typeface="微软雅黑"/>
                </a:rPr>
                <a:t>配套辅助</a:t>
              </a:r>
            </a:p>
          </p:txBody>
        </p:sp>
        <p:sp>
          <p:nvSpPr>
            <p:cNvPr id="51" name="椭圆 50"/>
            <p:cNvSpPr/>
            <p:nvPr/>
          </p:nvSpPr>
          <p:spPr>
            <a:xfrm>
              <a:off x="7569451" y="1151532"/>
              <a:ext cx="1725378" cy="778275"/>
            </a:xfrm>
            <a:prstGeom prst="ellipse">
              <a:avLst/>
            </a:prstGeom>
            <a:solidFill>
              <a:schemeClr val="accent1">
                <a:lumMod val="50000"/>
              </a:schemeClr>
            </a:solidFill>
            <a:effectLst>
              <a:innerShdw blurRad="63500" dist="152400" dir="21540000">
                <a:prstClr val="black">
                  <a:alpha val="50000"/>
                </a:prstClr>
              </a:innerShdw>
            </a:effectLst>
          </p:spPr>
          <p:txBody>
            <a:bodyPr wrap="square" rtlCol="0" anchor="ctr">
              <a:noAutofit/>
            </a:bodyPr>
            <a:lstStyle/>
            <a:p>
              <a:pPr algn="ctr"/>
              <a:r>
                <a:rPr lang="zh-CN" altLang="en-US" sz="1400" b="1" dirty="0">
                  <a:solidFill>
                    <a:srgbClr val="FF0000"/>
                  </a:solidFill>
                  <a:latin typeface="微软雅黑"/>
                  <a:ea typeface="微软雅黑"/>
                  <a:cs typeface="微软雅黑"/>
                </a:rPr>
                <a:t>下游实施</a:t>
              </a:r>
            </a:p>
          </p:txBody>
        </p:sp>
        <p:sp>
          <p:nvSpPr>
            <p:cNvPr id="52" name="椭圆 51"/>
            <p:cNvSpPr/>
            <p:nvPr/>
          </p:nvSpPr>
          <p:spPr>
            <a:xfrm>
              <a:off x="9924783" y="1155174"/>
              <a:ext cx="1717319" cy="778275"/>
            </a:xfrm>
            <a:prstGeom prst="ellipse">
              <a:avLst/>
            </a:prstGeom>
            <a:solidFill>
              <a:schemeClr val="accent1">
                <a:lumMod val="50000"/>
              </a:schemeClr>
            </a:solidFill>
            <a:effectLst>
              <a:innerShdw blurRad="63500" dist="152400" dir="21540000">
                <a:prstClr val="black">
                  <a:alpha val="50000"/>
                </a:prstClr>
              </a:innerShdw>
            </a:effectLst>
          </p:spPr>
          <p:txBody>
            <a:bodyPr wrap="square" rtlCol="0" anchor="ctr">
              <a:noAutofit/>
            </a:bodyPr>
            <a:lstStyle/>
            <a:p>
              <a:pPr algn="ctr"/>
              <a:r>
                <a:rPr lang="zh-CN" altLang="en-US" sz="1400" b="1" dirty="0">
                  <a:solidFill>
                    <a:srgbClr val="FF0000"/>
                  </a:solidFill>
                  <a:latin typeface="微软雅黑"/>
                  <a:ea typeface="微软雅黑"/>
                  <a:cs typeface="微软雅黑"/>
                </a:rPr>
                <a:t>牟利分赃</a:t>
              </a:r>
            </a:p>
          </p:txBody>
        </p:sp>
      </p:grpSp>
      <p:sp>
        <p:nvSpPr>
          <p:cNvPr id="95" name="矩形 94"/>
          <p:cNvSpPr/>
          <p:nvPr/>
        </p:nvSpPr>
        <p:spPr>
          <a:xfrm>
            <a:off x="6048772" y="0"/>
            <a:ext cx="2194749" cy="479933"/>
          </a:xfrm>
          <a:prstGeom prst="rect">
            <a:avLst/>
          </a:prstGeom>
        </p:spPr>
        <p:txBody>
          <a:bodyPr wrap="none" lIns="158932" tIns="79466" rIns="158932" bIns="79466">
            <a:spAutoFit/>
          </a:bodyPr>
          <a:lstStyle/>
          <a:p>
            <a:r>
              <a:rPr lang="zh-CN" altLang="en-US" b="1" dirty="0">
                <a:solidFill>
                  <a:srgbClr val="FFFFFF"/>
                </a:solidFill>
                <a:latin typeface="微软雅黑" pitchFamily="34" charset="-122"/>
                <a:ea typeface="微软雅黑" pitchFamily="34" charset="-122"/>
                <a:cs typeface="Helvetica"/>
              </a:rPr>
              <a:t>技术黑灰产业链</a:t>
            </a:r>
          </a:p>
        </p:txBody>
      </p:sp>
    </p:spTree>
    <p:extLst>
      <p:ext uri="{BB962C8B-B14F-4D97-AF65-F5344CB8AC3E}">
        <p14:creationId xmlns:p14="http://schemas.microsoft.com/office/powerpoint/2010/main" val="38135688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12668" y="75883"/>
            <a:ext cx="4112924" cy="439939"/>
          </a:xfrm>
          <a:prstGeom prst="rect">
            <a:avLst/>
          </a:prstGeom>
          <a:noFill/>
        </p:spPr>
        <p:txBody>
          <a:bodyPr wrap="none" lIns="158932" tIns="79466" rIns="158932" bIns="79466" rtlCol="0">
            <a:spAutoFit/>
          </a:bodyPr>
          <a:lstStyle/>
          <a:p>
            <a:r>
              <a:rPr kumimoji="1" lang="zh-CN" altLang="en-US" sz="1800" b="1" dirty="0">
                <a:solidFill>
                  <a:srgbClr val="FFFFFF"/>
                </a:solidFill>
                <a:latin typeface="微软雅黑"/>
                <a:ea typeface="微软雅黑"/>
                <a:cs typeface="微软雅黑"/>
              </a:rPr>
              <a:t>网络案件不能杀人？</a:t>
            </a:r>
            <a:r>
              <a:rPr kumimoji="1" lang="en-US" altLang="zh-CN" sz="1800" b="1" dirty="0">
                <a:solidFill>
                  <a:srgbClr val="FFFFFF"/>
                </a:solidFill>
                <a:latin typeface="微软雅黑"/>
                <a:ea typeface="微软雅黑"/>
                <a:cs typeface="微软雅黑"/>
              </a:rPr>
              <a:t>——</a:t>
            </a:r>
            <a:r>
              <a:rPr kumimoji="1" lang="zh-CN" altLang="en-US" sz="1800" b="1" dirty="0">
                <a:solidFill>
                  <a:srgbClr val="FFFFFF"/>
                </a:solidFill>
                <a:latin typeface="微软雅黑"/>
                <a:ea typeface="微软雅黑"/>
                <a:cs typeface="微软雅黑"/>
              </a:rPr>
              <a:t>徐玉玉案件</a:t>
            </a:r>
          </a:p>
        </p:txBody>
      </p:sp>
      <p:pic>
        <p:nvPicPr>
          <p:cNvPr id="4" name="图片 3" descr="d788d43f8794a4c2dda8fb9206f41bd5ac6e39fb.jpg.png"/>
          <p:cNvPicPr>
            <a:picLocks noChangeAspect="1"/>
          </p:cNvPicPr>
          <p:nvPr/>
        </p:nvPicPr>
        <p:blipFill rotWithShape="1">
          <a:blip r:embed="rId2" cstate="print">
            <a:extLst>
              <a:ext uri="{28A0092B-C50C-407E-A947-70E740481C1C}">
                <a14:useLocalDpi xmlns:a14="http://schemas.microsoft.com/office/drawing/2010/main" val="0"/>
              </a:ext>
            </a:extLst>
          </a:blip>
          <a:srcRect t="3444" b="10876"/>
          <a:stretch/>
        </p:blipFill>
        <p:spPr>
          <a:xfrm>
            <a:off x="9649173" y="612056"/>
            <a:ext cx="1872208" cy="1879321"/>
          </a:xfrm>
          <a:prstGeom prst="rect">
            <a:avLst/>
          </a:prstGeom>
        </p:spPr>
      </p:pic>
      <p:sp>
        <p:nvSpPr>
          <p:cNvPr id="5" name="矩形 4"/>
          <p:cNvSpPr/>
          <p:nvPr/>
        </p:nvSpPr>
        <p:spPr>
          <a:xfrm>
            <a:off x="3174195" y="972096"/>
            <a:ext cx="5898913" cy="1262324"/>
          </a:xfrm>
          <a:prstGeom prst="rect">
            <a:avLst/>
          </a:prstGeom>
        </p:spPr>
        <p:txBody>
          <a:bodyPr wrap="square" lIns="158932" tIns="79466" rIns="158932" bIns="79466">
            <a:spAutoFit/>
          </a:bodyPr>
          <a:lstStyle/>
          <a:p>
            <a:pPr>
              <a:lnSpc>
                <a:spcPct val="120000"/>
              </a:lnSpc>
            </a:pPr>
            <a:r>
              <a:rPr lang="zh-CN" altLang="en-US" sz="1200" dirty="0">
                <a:solidFill>
                  <a:srgbClr val="FFFFFF"/>
                </a:solidFill>
                <a:latin typeface="微软雅黑"/>
                <a:ea typeface="微软雅黑"/>
                <a:cs typeface="微软雅黑"/>
              </a:rPr>
              <a:t>徐玉玉，女，山东临沂罗庄区高都街道中坦社区人。</a:t>
            </a:r>
            <a:endParaRPr lang="en-US" altLang="zh-CN" sz="1200" dirty="0">
              <a:solidFill>
                <a:srgbClr val="FFFFFF"/>
              </a:solidFill>
              <a:latin typeface="微软雅黑"/>
              <a:ea typeface="微软雅黑"/>
              <a:cs typeface="微软雅黑"/>
            </a:endParaRPr>
          </a:p>
          <a:p>
            <a:pPr>
              <a:lnSpc>
                <a:spcPct val="120000"/>
              </a:lnSpc>
            </a:pP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一个被载入中国电信诈骗打击史的名字！</a:t>
            </a:r>
            <a:endParaRPr lang="en-US" altLang="zh-CN" sz="1200" dirty="0">
              <a:solidFill>
                <a:srgbClr val="FFFFFF"/>
              </a:solidFill>
              <a:latin typeface="微软雅黑"/>
              <a:ea typeface="微软雅黑"/>
              <a:cs typeface="微软雅黑"/>
            </a:endParaRPr>
          </a:p>
          <a:p>
            <a:pPr>
              <a:lnSpc>
                <a:spcPct val="120000"/>
              </a:lnSpc>
            </a:pPr>
            <a:endParaRPr lang="zh-CN" altLang="en-US" sz="1200" dirty="0">
              <a:solidFill>
                <a:srgbClr val="FFFFFF"/>
              </a:solidFill>
              <a:latin typeface="微软雅黑"/>
              <a:ea typeface="微软雅黑"/>
              <a:cs typeface="微软雅黑"/>
            </a:endParaRPr>
          </a:p>
          <a:p>
            <a:pPr>
              <a:lnSpc>
                <a:spcPct val="120000"/>
              </a:lnSpc>
            </a:pPr>
            <a:r>
              <a:rPr lang="en-US" altLang="zh-CN" sz="1200" dirty="0">
                <a:solidFill>
                  <a:srgbClr val="FFFFFF"/>
                </a:solidFill>
                <a:latin typeface="微软雅黑"/>
                <a:ea typeface="微软雅黑"/>
                <a:cs typeface="微软雅黑"/>
              </a:rPr>
              <a:t>2016</a:t>
            </a:r>
            <a:r>
              <a:rPr lang="zh-CN" altLang="en-US" sz="1200" dirty="0">
                <a:solidFill>
                  <a:srgbClr val="FFFFFF"/>
                </a:solidFill>
                <a:latin typeface="微软雅黑"/>
                <a:ea typeface="微软雅黑"/>
                <a:cs typeface="微软雅黑"/>
              </a:rPr>
              <a:t>年</a:t>
            </a:r>
            <a:r>
              <a:rPr lang="en-US" altLang="zh-CN" sz="1200" dirty="0">
                <a:solidFill>
                  <a:srgbClr val="FFFFFF"/>
                </a:solidFill>
                <a:latin typeface="微软雅黑"/>
                <a:ea typeface="微软雅黑"/>
                <a:cs typeface="微软雅黑"/>
              </a:rPr>
              <a:t>8</a:t>
            </a:r>
            <a:r>
              <a:rPr lang="zh-CN" altLang="en-US" sz="1200" dirty="0">
                <a:solidFill>
                  <a:srgbClr val="FFFFFF"/>
                </a:solidFill>
                <a:latin typeface="微软雅黑"/>
                <a:ea typeface="微软雅黑"/>
                <a:cs typeface="微软雅黑"/>
              </a:rPr>
              <a:t>月</a:t>
            </a:r>
            <a:r>
              <a:rPr lang="en-US" altLang="zh-CN" sz="1200" dirty="0">
                <a:solidFill>
                  <a:srgbClr val="FFFFFF"/>
                </a:solidFill>
                <a:latin typeface="微软雅黑"/>
                <a:ea typeface="微软雅黑"/>
                <a:cs typeface="微软雅黑"/>
              </a:rPr>
              <a:t>21</a:t>
            </a:r>
            <a:r>
              <a:rPr lang="zh-CN" altLang="en-US" sz="1200" dirty="0">
                <a:solidFill>
                  <a:srgbClr val="FFFFFF"/>
                </a:solidFill>
                <a:latin typeface="微软雅黑"/>
                <a:ea typeface="微软雅黑"/>
                <a:cs typeface="微软雅黑"/>
              </a:rPr>
              <a:t>日，因被诈骗电话骗走上大学的费用</a:t>
            </a:r>
            <a:r>
              <a:rPr lang="en-US" altLang="zh-CN" sz="1200" dirty="0">
                <a:solidFill>
                  <a:srgbClr val="FFFFFF"/>
                </a:solidFill>
                <a:latin typeface="微软雅黑"/>
                <a:ea typeface="微软雅黑"/>
                <a:cs typeface="微软雅黑"/>
              </a:rPr>
              <a:t>9900</a:t>
            </a:r>
            <a:r>
              <a:rPr lang="zh-CN" altLang="en-US" sz="1200" dirty="0">
                <a:solidFill>
                  <a:srgbClr val="FFFFFF"/>
                </a:solidFill>
                <a:latin typeface="微软雅黑"/>
                <a:ea typeface="微软雅黑"/>
                <a:cs typeface="微软雅黑"/>
              </a:rPr>
              <a:t>元，伤心欲绝，郁结于心，最终导致心脏骤停，虽经医院全力抢救，但仍不幸离世。</a:t>
            </a:r>
            <a:endParaRPr lang="en-US" altLang="zh-CN" sz="1200" dirty="0">
              <a:solidFill>
                <a:srgbClr val="FFFFFF"/>
              </a:solidFill>
              <a:latin typeface="微软雅黑"/>
              <a:ea typeface="微软雅黑"/>
              <a:cs typeface="微软雅黑"/>
            </a:endParaRPr>
          </a:p>
        </p:txBody>
      </p:sp>
    </p:spTree>
    <p:extLst>
      <p:ext uri="{BB962C8B-B14F-4D97-AF65-F5344CB8AC3E}">
        <p14:creationId xmlns:p14="http://schemas.microsoft.com/office/powerpoint/2010/main" val="28976017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2692227" y="611814"/>
            <a:ext cx="1878614" cy="1800442"/>
            <a:chOff x="1183048" y="902448"/>
            <a:chExt cx="5218112" cy="5141913"/>
          </a:xfrm>
        </p:grpSpPr>
        <p:sp>
          <p:nvSpPr>
            <p:cNvPr id="4" name="Shape 98"/>
            <p:cNvSpPr>
              <a:spLocks noChangeArrowheads="1"/>
            </p:cNvSpPr>
            <p:nvPr/>
          </p:nvSpPr>
          <p:spPr bwMode="auto">
            <a:xfrm>
              <a:off x="2306998" y="2027986"/>
              <a:ext cx="2892425" cy="28924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5" name="Shape 99"/>
            <p:cNvSpPr>
              <a:spLocks noChangeArrowheads="1"/>
            </p:cNvSpPr>
            <p:nvPr/>
          </p:nvSpPr>
          <p:spPr bwMode="auto">
            <a:xfrm>
              <a:off x="2002198" y="1723186"/>
              <a:ext cx="3502025" cy="35020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6" name="Shape 100"/>
            <p:cNvSpPr>
              <a:spLocks noChangeArrowheads="1"/>
            </p:cNvSpPr>
            <p:nvPr/>
          </p:nvSpPr>
          <p:spPr bwMode="auto">
            <a:xfrm>
              <a:off x="1183048" y="904036"/>
              <a:ext cx="5140325" cy="51403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6350">
              <a:solidFill>
                <a:srgbClr val="FFFFFF">
                  <a:alpha val="32156"/>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7" name="Shape 103"/>
            <p:cNvSpPr>
              <a:spLocks noChangeArrowheads="1"/>
            </p:cNvSpPr>
            <p:nvPr/>
          </p:nvSpPr>
          <p:spPr bwMode="auto">
            <a:xfrm rot="18871351" flipH="1">
              <a:off x="4637447" y="1794624"/>
              <a:ext cx="625475" cy="1270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8" name="Shape 104"/>
            <p:cNvSpPr>
              <a:spLocks noChangeArrowheads="1"/>
            </p:cNvSpPr>
            <p:nvPr/>
          </p:nvSpPr>
          <p:spPr bwMode="auto">
            <a:xfrm rot="18871351" flipH="1">
              <a:off x="5858235" y="3256711"/>
              <a:ext cx="1065213" cy="20637"/>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9" name="Shape 105"/>
            <p:cNvSpPr/>
            <p:nvPr/>
          </p:nvSpPr>
          <p:spPr bwMode="auto">
            <a:xfrm>
              <a:off x="2922420" y="2751226"/>
              <a:ext cx="1919057" cy="1832682"/>
            </a:xfrm>
            <a:prstGeom prst="rect">
              <a:avLst/>
            </a:prstGeom>
            <a:noFill/>
            <a:ln w="12700" cap="flat">
              <a:noFill/>
              <a:miter lim="400000"/>
            </a:ln>
            <a:effectLst/>
          </p:spPr>
          <p:txBody>
            <a:bodyPr wrap="none" lIns="19050" tIns="19050" rIns="19050" bIns="19050" anchor="ctr">
              <a:spAutoFit/>
            </a:bodyPr>
            <a:lstStyle/>
            <a:p>
              <a:pPr defTabSz="537499">
                <a:lnSpc>
                  <a:spcPct val="80000"/>
                </a:lnSpc>
                <a:defRPr/>
              </a:pPr>
              <a:r>
                <a:rPr lang="en-US" sz="4900" kern="0" cap="all" dirty="0">
                  <a:solidFill>
                    <a:srgbClr val="FFFFFF"/>
                  </a:solidFill>
                  <a:latin typeface="Impact" pitchFamily="34" charset="0"/>
                  <a:ea typeface="헤드라인A"/>
                  <a:cs typeface="헤드라인A"/>
                </a:rPr>
                <a:t>0</a:t>
              </a:r>
              <a:r>
                <a:rPr lang="en-US" altLang="zh-CN" sz="4900" kern="0" cap="all" dirty="0">
                  <a:solidFill>
                    <a:srgbClr val="FFFFFF"/>
                  </a:solidFill>
                  <a:latin typeface="Impact" pitchFamily="34" charset="0"/>
                  <a:ea typeface="헤드라인A"/>
                  <a:cs typeface="헤드라인A"/>
                </a:rPr>
                <a:t>2</a:t>
              </a:r>
              <a:endParaRPr sz="4900" kern="0" cap="all" dirty="0">
                <a:solidFill>
                  <a:srgbClr val="FFFFFF"/>
                </a:solidFill>
                <a:latin typeface="Impact" pitchFamily="34" charset="0"/>
                <a:ea typeface="헤드라인A"/>
                <a:cs typeface="헤드라인A"/>
              </a:endParaRPr>
            </a:p>
          </p:txBody>
        </p:sp>
        <p:sp>
          <p:nvSpPr>
            <p:cNvPr id="10" name="Shape 101"/>
            <p:cNvSpPr>
              <a:spLocks noChangeArrowheads="1"/>
            </p:cNvSpPr>
            <p:nvPr/>
          </p:nvSpPr>
          <p:spPr bwMode="auto">
            <a:xfrm rot="18871351" flipH="1">
              <a:off x="1481498" y="4463211"/>
              <a:ext cx="990600" cy="1905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11" name="Shape 102"/>
            <p:cNvSpPr>
              <a:spLocks noChangeArrowheads="1"/>
            </p:cNvSpPr>
            <p:nvPr/>
          </p:nvSpPr>
          <p:spPr bwMode="auto">
            <a:xfrm rot="18871351" flipH="1">
              <a:off x="1471973" y="4966448"/>
              <a:ext cx="647700" cy="1270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12" name="Shape 98"/>
            <p:cNvSpPr>
              <a:spLocks noChangeArrowheads="1"/>
            </p:cNvSpPr>
            <p:nvPr/>
          </p:nvSpPr>
          <p:spPr bwMode="auto">
            <a:xfrm>
              <a:off x="2308585" y="2026398"/>
              <a:ext cx="2894013" cy="2894013"/>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13" name="Shape 99"/>
            <p:cNvSpPr>
              <a:spLocks noChangeArrowheads="1"/>
            </p:cNvSpPr>
            <p:nvPr/>
          </p:nvSpPr>
          <p:spPr bwMode="auto">
            <a:xfrm>
              <a:off x="2003785" y="1721598"/>
              <a:ext cx="3503613" cy="35020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14" name="Shape 100"/>
            <p:cNvSpPr>
              <a:spLocks noChangeArrowheads="1"/>
            </p:cNvSpPr>
            <p:nvPr/>
          </p:nvSpPr>
          <p:spPr bwMode="auto">
            <a:xfrm>
              <a:off x="1184635" y="902448"/>
              <a:ext cx="5141913" cy="5141913"/>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6350">
              <a:solidFill>
                <a:srgbClr val="FFFFFF">
                  <a:alpha val="32156"/>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grpSp>
      <p:sp>
        <p:nvSpPr>
          <p:cNvPr id="16" name="文本框 15"/>
          <p:cNvSpPr txBox="1"/>
          <p:nvPr/>
        </p:nvSpPr>
        <p:spPr>
          <a:xfrm>
            <a:off x="6324214" y="1029858"/>
            <a:ext cx="4335967" cy="639910"/>
          </a:xfrm>
          <a:prstGeom prst="rect">
            <a:avLst/>
          </a:prstGeom>
          <a:noFill/>
        </p:spPr>
        <p:txBody>
          <a:bodyPr wrap="none" lIns="158932" tIns="79466" rIns="158932" bIns="79466" rtlCol="0">
            <a:spAutoFit/>
          </a:bodyPr>
          <a:lstStyle/>
          <a:p>
            <a:pPr algn="ctr"/>
            <a:r>
              <a:rPr kumimoji="1" lang="zh-CN" altLang="en-US" sz="3100" dirty="0">
                <a:solidFill>
                  <a:srgbClr val="FFFFFF"/>
                </a:solidFill>
                <a:latin typeface="微软雅黑"/>
                <a:ea typeface="微软雅黑"/>
                <a:cs typeface="微软雅黑"/>
              </a:rPr>
              <a:t>网络治理的担当与共治</a:t>
            </a:r>
          </a:p>
        </p:txBody>
      </p:sp>
    </p:spTree>
    <p:extLst>
      <p:ext uri="{BB962C8B-B14F-4D97-AF65-F5344CB8AC3E}">
        <p14:creationId xmlns:p14="http://schemas.microsoft.com/office/powerpoint/2010/main" val="34662894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
          <p:cNvSpPr txBox="1"/>
          <p:nvPr/>
        </p:nvSpPr>
        <p:spPr>
          <a:xfrm>
            <a:off x="1008212" y="1116112"/>
            <a:ext cx="1705963" cy="437483"/>
          </a:xfrm>
          <a:prstGeom prst="rect">
            <a:avLst/>
          </a:prstGeom>
          <a:noFill/>
        </p:spPr>
        <p:txBody>
          <a:bodyPr wrap="none" lIns="158932" tIns="79466" rIns="158932" bIns="79466" rtlCol="0">
            <a:spAutoFit/>
          </a:bodyPr>
          <a:lstStyle/>
          <a:p>
            <a:pPr algn="ctr"/>
            <a:r>
              <a:rPr lang="zh-CN" altLang="en-US" sz="1800" b="1" dirty="0">
                <a:solidFill>
                  <a:schemeClr val="bg1"/>
                </a:solidFill>
                <a:latin typeface="微软雅黑" pitchFamily="34" charset="-122"/>
                <a:ea typeface="微软雅黑" pitchFamily="34" charset="-122"/>
                <a:cs typeface="Helvetica"/>
              </a:rPr>
              <a:t>创新警务模型</a:t>
            </a:r>
          </a:p>
        </p:txBody>
      </p:sp>
      <p:grpSp>
        <p:nvGrpSpPr>
          <p:cNvPr id="4" name="组 3"/>
          <p:cNvGrpSpPr/>
          <p:nvPr/>
        </p:nvGrpSpPr>
        <p:grpSpPr>
          <a:xfrm>
            <a:off x="3819396" y="100390"/>
            <a:ext cx="6136804" cy="2665474"/>
            <a:chOff x="795528" y="1209800"/>
            <a:chExt cx="10799064" cy="4848100"/>
          </a:xfrm>
        </p:grpSpPr>
        <p:sp>
          <p:nvSpPr>
            <p:cNvPr id="5" name="Freeform 3"/>
            <p:cNvSpPr/>
            <p:nvPr/>
          </p:nvSpPr>
          <p:spPr bwMode="gray">
            <a:xfrm>
              <a:off x="795528" y="2099461"/>
              <a:ext cx="10799064" cy="2902307"/>
            </a:xfrm>
            <a:custGeom>
              <a:avLst/>
              <a:gdLst>
                <a:gd name="T0" fmla="*/ 1422 w 4728"/>
                <a:gd name="T1" fmla="*/ 3 h 1686"/>
                <a:gd name="T2" fmla="*/ 192 w 4728"/>
                <a:gd name="T3" fmla="*/ 705 h 1686"/>
                <a:gd name="T4" fmla="*/ 1096 w 4728"/>
                <a:gd name="T5" fmla="*/ 1292 h 1686"/>
                <a:gd name="T6" fmla="*/ 2388 w 4728"/>
                <a:gd name="T7" fmla="*/ 1428 h 1686"/>
                <a:gd name="T8" fmla="*/ 3672 w 4728"/>
                <a:gd name="T9" fmla="*/ 1275 h 1686"/>
                <a:gd name="T10" fmla="*/ 4524 w 4728"/>
                <a:gd name="T11" fmla="*/ 705 h 1686"/>
                <a:gd name="T12" fmla="*/ 3294 w 4728"/>
                <a:gd name="T13" fmla="*/ 27 h 1686"/>
                <a:gd name="T14" fmla="*/ 4704 w 4728"/>
                <a:gd name="T15" fmla="*/ 717 h 1686"/>
                <a:gd name="T16" fmla="*/ 3798 w 4728"/>
                <a:gd name="T17" fmla="*/ 1488 h 1686"/>
                <a:gd name="T18" fmla="*/ 2412 w 4728"/>
                <a:gd name="T19" fmla="*/ 1683 h 1686"/>
                <a:gd name="T20" fmla="*/ 972 w 4728"/>
                <a:gd name="T21" fmla="*/ 1506 h 1686"/>
                <a:gd name="T22" fmla="*/ 24 w 4728"/>
                <a:gd name="T23" fmla="*/ 723 h 1686"/>
                <a:gd name="T24" fmla="*/ 1422 w 4728"/>
                <a:gd name="T25" fmla="*/ 3 h 1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28" h="1686">
                  <a:moveTo>
                    <a:pt x="1422" y="3"/>
                  </a:moveTo>
                  <a:cubicBezTo>
                    <a:pt x="1450" y="0"/>
                    <a:pt x="252" y="159"/>
                    <a:pt x="192" y="705"/>
                  </a:cubicBezTo>
                  <a:cubicBezTo>
                    <a:pt x="222" y="1041"/>
                    <a:pt x="828" y="1203"/>
                    <a:pt x="1096" y="1292"/>
                  </a:cubicBezTo>
                  <a:cubicBezTo>
                    <a:pt x="1364" y="1381"/>
                    <a:pt x="1955" y="1428"/>
                    <a:pt x="2388" y="1428"/>
                  </a:cubicBezTo>
                  <a:cubicBezTo>
                    <a:pt x="2821" y="1428"/>
                    <a:pt x="3307" y="1379"/>
                    <a:pt x="3672" y="1275"/>
                  </a:cubicBezTo>
                  <a:cubicBezTo>
                    <a:pt x="4037" y="1171"/>
                    <a:pt x="4506" y="987"/>
                    <a:pt x="4524" y="705"/>
                  </a:cubicBezTo>
                  <a:cubicBezTo>
                    <a:pt x="4518" y="207"/>
                    <a:pt x="3269" y="50"/>
                    <a:pt x="3294" y="27"/>
                  </a:cubicBezTo>
                  <a:cubicBezTo>
                    <a:pt x="3324" y="29"/>
                    <a:pt x="4674" y="201"/>
                    <a:pt x="4704" y="717"/>
                  </a:cubicBezTo>
                  <a:cubicBezTo>
                    <a:pt x="4728" y="1077"/>
                    <a:pt x="4236" y="1365"/>
                    <a:pt x="3798" y="1488"/>
                  </a:cubicBezTo>
                  <a:cubicBezTo>
                    <a:pt x="3360" y="1611"/>
                    <a:pt x="2883" y="1680"/>
                    <a:pt x="2412" y="1683"/>
                  </a:cubicBezTo>
                  <a:cubicBezTo>
                    <a:pt x="1941" y="1686"/>
                    <a:pt x="1374" y="1644"/>
                    <a:pt x="972" y="1506"/>
                  </a:cubicBezTo>
                  <a:cubicBezTo>
                    <a:pt x="570" y="1368"/>
                    <a:pt x="0" y="1173"/>
                    <a:pt x="24" y="723"/>
                  </a:cubicBezTo>
                  <a:cubicBezTo>
                    <a:pt x="42" y="117"/>
                    <a:pt x="1394" y="6"/>
                    <a:pt x="1422" y="3"/>
                  </a:cubicBezTo>
                  <a:close/>
                </a:path>
              </a:pathLst>
            </a:custGeom>
            <a:gradFill rotWithShape="1">
              <a:gsLst>
                <a:gs pos="0">
                  <a:srgbClr val="336699"/>
                </a:gs>
                <a:gs pos="100000">
                  <a:srgbClr val="336699">
                    <a:gamma/>
                    <a:tint val="19216"/>
                    <a:invGamma/>
                  </a:srgbClr>
                </a:gs>
              </a:gsLst>
              <a:lin ang="5400000" scaled="1"/>
            </a:gradFill>
            <a:ln>
              <a:noFill/>
            </a:ln>
            <a:effectLst/>
            <a:scene3d>
              <a:camera prst="legacyObliqueBottom">
                <a:rot lat="21299999" lon="0" rev="0"/>
              </a:camera>
              <a:lightRig rig="legacyFlat3" dir="b"/>
            </a:scene3d>
            <a:sp3d extrusionH="100000" prstMaterial="legacyMatte">
              <a:bevelT w="13500" h="13500" prst="angle"/>
              <a:bevelB w="13500" h="13500" prst="angle"/>
              <a:extrusionClr>
                <a:srgbClr val="336699"/>
              </a:extrusionClr>
            </a:sp3d>
            <a:extLst>
              <a:ext uri="{91240B29-F687-4F45-9708-019B960494DF}">
                <a14:hiddenLine xmlns:a14="http://schemas.microsoft.com/office/drawing/2010/main" w="9525">
                  <a:noFill/>
                  <a:prstDash val="solid"/>
                  <a:round/>
                </a14:hiddenLine>
              </a:ext>
              <a:ext uri="{AF507438-7753-43E0-B8FC-AC1667EBCBE1}">
                <a14:hiddenEffects xmlns:a14="http://schemas.microsoft.com/office/drawing/2010/main">
                  <a:effectLst>
                    <a:outerShdw dist="237256" dir="4468553" algn="ctr" rotWithShape="0">
                      <a:schemeClr val="tx1">
                        <a:alpha val="50000"/>
                      </a:schemeClr>
                    </a:outerShdw>
                  </a:effectLst>
                </a14:hiddenEffects>
              </a:ext>
            </a:extLst>
          </p:spPr>
          <p:txBody>
            <a:bodyPr wrap="none" anchor="ctr">
              <a:flatTx/>
            </a:bodyPr>
            <a:lstStyle/>
            <a:p>
              <a:endParaRPr lang="zh-CN" altLang="en-US" sz="700">
                <a:latin typeface="微软雅黑" pitchFamily="34" charset="-122"/>
                <a:ea typeface="微软雅黑" pitchFamily="34" charset="-122"/>
              </a:endParaRPr>
            </a:p>
          </p:txBody>
        </p:sp>
        <p:grpSp>
          <p:nvGrpSpPr>
            <p:cNvPr id="6" name="Group 4"/>
            <p:cNvGrpSpPr/>
            <p:nvPr/>
          </p:nvGrpSpPr>
          <p:grpSpPr bwMode="auto">
            <a:xfrm>
              <a:off x="2990088" y="2713618"/>
              <a:ext cx="6144768" cy="836995"/>
              <a:chOff x="1383" y="1452"/>
              <a:chExt cx="2826" cy="596"/>
            </a:xfrm>
          </p:grpSpPr>
          <p:sp>
            <p:nvSpPr>
              <p:cNvPr id="20" name="Oval 5"/>
              <p:cNvSpPr>
                <a:spLocks noChangeArrowheads="1"/>
              </p:cNvSpPr>
              <p:nvPr/>
            </p:nvSpPr>
            <p:spPr bwMode="ltGray">
              <a:xfrm>
                <a:off x="1383" y="1464"/>
                <a:ext cx="2824" cy="584"/>
              </a:xfrm>
              <a:prstGeom prst="ellipse">
                <a:avLst/>
              </a:prstGeom>
              <a:gradFill rotWithShape="1">
                <a:gsLst>
                  <a:gs pos="0">
                    <a:srgbClr val="006699">
                      <a:gamma/>
                      <a:shade val="55686"/>
                      <a:invGamma/>
                    </a:srgbClr>
                  </a:gs>
                  <a:gs pos="50000">
                    <a:srgbClr val="006699"/>
                  </a:gs>
                  <a:gs pos="100000">
                    <a:srgbClr val="006699">
                      <a:gamma/>
                      <a:shade val="55686"/>
                      <a:invGamma/>
                    </a:srgbClr>
                  </a:gs>
                </a:gsLst>
                <a:lin ang="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700">
                  <a:solidFill>
                    <a:schemeClr val="bg1"/>
                  </a:solidFill>
                  <a:latin typeface="微软雅黑" pitchFamily="34" charset="-122"/>
                  <a:ea typeface="微软雅黑" pitchFamily="34" charset="-122"/>
                </a:endParaRPr>
              </a:p>
            </p:txBody>
          </p:sp>
          <p:sp>
            <p:nvSpPr>
              <p:cNvPr id="21" name="Oval 6"/>
              <p:cNvSpPr>
                <a:spLocks noChangeArrowheads="1"/>
              </p:cNvSpPr>
              <p:nvPr/>
            </p:nvSpPr>
            <p:spPr bwMode="ltGray">
              <a:xfrm>
                <a:off x="1383" y="1455"/>
                <a:ext cx="2826" cy="552"/>
              </a:xfrm>
              <a:prstGeom prst="ellipse">
                <a:avLst/>
              </a:prstGeom>
              <a:gradFill rotWithShape="1">
                <a:gsLst>
                  <a:gs pos="0">
                    <a:srgbClr val="006699"/>
                  </a:gs>
                  <a:gs pos="100000">
                    <a:srgbClr val="006699">
                      <a:gamma/>
                      <a:tint val="33725"/>
                      <a:invGamma/>
                    </a:srgbClr>
                  </a:gs>
                </a:gsLst>
                <a:lin ang="540000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700">
                  <a:solidFill>
                    <a:schemeClr val="bg1"/>
                  </a:solidFill>
                  <a:latin typeface="微软雅黑" pitchFamily="34" charset="-122"/>
                  <a:ea typeface="微软雅黑" pitchFamily="34" charset="-122"/>
                </a:endParaRPr>
              </a:p>
            </p:txBody>
          </p:sp>
          <p:sp>
            <p:nvSpPr>
              <p:cNvPr id="22" name="Oval 7"/>
              <p:cNvSpPr>
                <a:spLocks noChangeArrowheads="1"/>
              </p:cNvSpPr>
              <p:nvPr/>
            </p:nvSpPr>
            <p:spPr bwMode="ltGray">
              <a:xfrm>
                <a:off x="1385" y="1452"/>
                <a:ext cx="2808" cy="544"/>
              </a:xfrm>
              <a:prstGeom prst="ellipse">
                <a:avLst/>
              </a:prstGeom>
              <a:gradFill rotWithShape="1">
                <a:gsLst>
                  <a:gs pos="0">
                    <a:schemeClr val="bg1">
                      <a:gamma/>
                      <a:shade val="0"/>
                      <a:invGamma/>
                      <a:alpha val="27000"/>
                    </a:schemeClr>
                  </a:gs>
                  <a:gs pos="50000">
                    <a:schemeClr val="bg1">
                      <a:alpha val="5000"/>
                    </a:schemeClr>
                  </a:gs>
                  <a:gs pos="100000">
                    <a:schemeClr val="bg1">
                      <a:gamma/>
                      <a:shade val="0"/>
                      <a:invGamma/>
                      <a:alpha val="27000"/>
                    </a:schemeClr>
                  </a:gs>
                </a:gsLst>
                <a:lin ang="270000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700">
                  <a:solidFill>
                    <a:schemeClr val="bg1"/>
                  </a:solidFill>
                  <a:latin typeface="微软雅黑" pitchFamily="34" charset="-122"/>
                  <a:ea typeface="微软雅黑" pitchFamily="34" charset="-122"/>
                </a:endParaRPr>
              </a:p>
            </p:txBody>
          </p:sp>
        </p:grpSp>
        <p:sp>
          <p:nvSpPr>
            <p:cNvPr id="7" name="AutoShape 8"/>
            <p:cNvSpPr>
              <a:spLocks noChangeArrowheads="1"/>
            </p:cNvSpPr>
            <p:nvPr/>
          </p:nvSpPr>
          <p:spPr bwMode="gray">
            <a:xfrm>
              <a:off x="3771827" y="3055553"/>
              <a:ext cx="500222" cy="292718"/>
            </a:xfrm>
            <a:prstGeom prst="cube">
              <a:avLst>
                <a:gd name="adj" fmla="val 48171"/>
              </a:avLst>
            </a:prstGeom>
            <a:solidFill>
              <a:srgbClr val="333333"/>
            </a:solidFill>
            <a:ln>
              <a:noFill/>
            </a:ln>
            <a:effectLst>
              <a:prstShdw prst="shdw12">
                <a:schemeClr val="bg2">
                  <a:alpha val="50000"/>
                </a:schemeClr>
              </a:prstShdw>
            </a:effectLst>
            <a:extLst>
              <a:ext uri="{91240B29-F687-4F45-9708-019B960494DF}">
                <a14:hiddenLine xmlns:a14="http://schemas.microsoft.com/office/drawing/2010/main" w="9525">
                  <a:solidFill>
                    <a:schemeClr val="tx1"/>
                  </a:solidFill>
                  <a:miter lim="800000"/>
                  <a:headEnd/>
                  <a:tailEnd/>
                </a14:hiddenLine>
              </a:ext>
            </a:extLst>
          </p:spPr>
          <p:txBody>
            <a:bodyPr wrap="none" anchor="ctr"/>
            <a:lstStyle/>
            <a:p>
              <a:endParaRPr lang="zh-CN" altLang="en-US" sz="700">
                <a:solidFill>
                  <a:schemeClr val="bg1"/>
                </a:solidFill>
                <a:latin typeface="微软雅黑" pitchFamily="34" charset="-122"/>
                <a:ea typeface="微软雅黑" pitchFamily="34" charset="-122"/>
              </a:endParaRPr>
            </a:p>
          </p:txBody>
        </p:sp>
        <p:sp>
          <p:nvSpPr>
            <p:cNvPr id="8" name="AutoShape 9"/>
            <p:cNvSpPr>
              <a:spLocks noChangeArrowheads="1"/>
            </p:cNvSpPr>
            <p:nvPr/>
          </p:nvSpPr>
          <p:spPr bwMode="ltGray">
            <a:xfrm>
              <a:off x="2994438" y="2480643"/>
              <a:ext cx="2225268" cy="538579"/>
            </a:xfrm>
            <a:prstGeom prst="cube">
              <a:avLst>
                <a:gd name="adj" fmla="val 24338"/>
              </a:avLst>
            </a:prstGeom>
            <a:gradFill rotWithShape="1">
              <a:gsLst>
                <a:gs pos="0">
                  <a:schemeClr val="accent2">
                    <a:gamma/>
                    <a:shade val="76078"/>
                    <a:invGamma/>
                  </a:schemeClr>
                </a:gs>
                <a:gs pos="100000">
                  <a:schemeClr val="accent2"/>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sy="50000" kx="-2453608" rotWithShape="0">
                      <a:schemeClr val="bg2">
                        <a:alpha val="50000"/>
                      </a:schemeClr>
                    </a:outerShdw>
                  </a:effectLst>
                </a14:hiddenEffects>
              </a:ext>
            </a:extLst>
          </p:spPr>
          <p:txBody>
            <a:bodyPr wrap="none" anchor="ctr"/>
            <a:lstStyle/>
            <a:p>
              <a:endParaRPr lang="zh-CN" altLang="en-US" sz="700">
                <a:solidFill>
                  <a:schemeClr val="bg1"/>
                </a:solidFill>
                <a:latin typeface="微软雅黑" pitchFamily="34" charset="-122"/>
                <a:ea typeface="微软雅黑" pitchFamily="34" charset="-122"/>
              </a:endParaRPr>
            </a:p>
          </p:txBody>
        </p:sp>
        <p:sp>
          <p:nvSpPr>
            <p:cNvPr id="9" name="AutoShape 10"/>
            <p:cNvSpPr>
              <a:spLocks noChangeArrowheads="1"/>
            </p:cNvSpPr>
            <p:nvPr/>
          </p:nvSpPr>
          <p:spPr bwMode="gray">
            <a:xfrm>
              <a:off x="5623561" y="1739604"/>
              <a:ext cx="591618" cy="1650736"/>
            </a:xfrm>
            <a:prstGeom prst="cube">
              <a:avLst>
                <a:gd name="adj" fmla="val 48171"/>
              </a:avLst>
            </a:prstGeom>
            <a:solidFill>
              <a:srgbClr val="333333"/>
            </a:solidFill>
            <a:ln>
              <a:noFill/>
            </a:ln>
            <a:effectLst>
              <a:prstShdw prst="shdw12">
                <a:schemeClr val="bg2">
                  <a:alpha val="50000"/>
                </a:schemeClr>
              </a:prstShdw>
            </a:effectLst>
            <a:extLst>
              <a:ext uri="{91240B29-F687-4F45-9708-019B960494DF}">
                <a14:hiddenLine xmlns:a14="http://schemas.microsoft.com/office/drawing/2010/main" w="9525">
                  <a:solidFill>
                    <a:schemeClr val="tx1"/>
                  </a:solidFill>
                  <a:miter lim="800000"/>
                  <a:headEnd/>
                  <a:tailEnd/>
                </a14:hiddenLine>
              </a:ext>
            </a:extLst>
          </p:spPr>
          <p:txBody>
            <a:bodyPr wrap="none" anchor="ctr"/>
            <a:lstStyle/>
            <a:p>
              <a:endParaRPr lang="zh-CN" altLang="en-US" sz="700">
                <a:solidFill>
                  <a:schemeClr val="bg1"/>
                </a:solidFill>
                <a:latin typeface="微软雅黑" pitchFamily="34" charset="-122"/>
                <a:ea typeface="微软雅黑" pitchFamily="34" charset="-122"/>
              </a:endParaRPr>
            </a:p>
          </p:txBody>
        </p:sp>
        <p:sp>
          <p:nvSpPr>
            <p:cNvPr id="10" name="AutoShape 11"/>
            <p:cNvSpPr>
              <a:spLocks noChangeArrowheads="1"/>
            </p:cNvSpPr>
            <p:nvPr/>
          </p:nvSpPr>
          <p:spPr bwMode="ltGray">
            <a:xfrm>
              <a:off x="4797470" y="1209800"/>
              <a:ext cx="2490297" cy="657479"/>
            </a:xfrm>
            <a:prstGeom prst="cube">
              <a:avLst>
                <a:gd name="adj" fmla="val 24338"/>
              </a:avLst>
            </a:prstGeom>
            <a:gradFill rotWithShape="1">
              <a:gsLst>
                <a:gs pos="0">
                  <a:schemeClr val="folHlink">
                    <a:gamma/>
                    <a:shade val="86275"/>
                    <a:invGamma/>
                  </a:schemeClr>
                </a:gs>
                <a:gs pos="100000">
                  <a:schemeClr val="folHlink"/>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sy="50000" kx="-2453608" rotWithShape="0">
                      <a:schemeClr val="bg2">
                        <a:alpha val="50000"/>
                      </a:schemeClr>
                    </a:outerShdw>
                  </a:effectLst>
                </a14:hiddenEffects>
              </a:ext>
            </a:extLst>
          </p:spPr>
          <p:txBody>
            <a:bodyPr wrap="none" anchor="ctr"/>
            <a:lstStyle/>
            <a:p>
              <a:endParaRPr lang="zh-CN" altLang="en-US" sz="700">
                <a:solidFill>
                  <a:schemeClr val="bg1"/>
                </a:solidFill>
                <a:latin typeface="微软雅黑" pitchFamily="34" charset="-122"/>
                <a:ea typeface="微软雅黑" pitchFamily="34" charset="-122"/>
              </a:endParaRPr>
            </a:p>
          </p:txBody>
        </p:sp>
        <p:sp>
          <p:nvSpPr>
            <p:cNvPr id="11" name="AutoShape 13"/>
            <p:cNvSpPr>
              <a:spLocks noChangeArrowheads="1"/>
            </p:cNvSpPr>
            <p:nvPr/>
          </p:nvSpPr>
          <p:spPr bwMode="ltGray">
            <a:xfrm>
              <a:off x="6949440" y="2512099"/>
              <a:ext cx="2150626" cy="437888"/>
            </a:xfrm>
            <a:prstGeom prst="cube">
              <a:avLst>
                <a:gd name="adj" fmla="val 24338"/>
              </a:avLst>
            </a:prstGeom>
            <a:gradFill rotWithShape="1">
              <a:gsLst>
                <a:gs pos="0">
                  <a:schemeClr val="accent1">
                    <a:gamma/>
                    <a:shade val="86275"/>
                    <a:invGamma/>
                  </a:schemeClr>
                </a:gs>
                <a:gs pos="100000">
                  <a:schemeClr val="accent1"/>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sy="50000" kx="-2453608" rotWithShape="0">
                      <a:schemeClr val="bg2">
                        <a:alpha val="50000"/>
                      </a:schemeClr>
                    </a:outerShdw>
                  </a:effectLst>
                </a14:hiddenEffects>
              </a:ext>
            </a:extLst>
          </p:spPr>
          <p:txBody>
            <a:bodyPr wrap="none" anchor="ctr"/>
            <a:lstStyle/>
            <a:p>
              <a:endParaRPr lang="zh-CN" altLang="en-US" sz="700">
                <a:solidFill>
                  <a:schemeClr val="bg1"/>
                </a:solidFill>
                <a:latin typeface="微软雅黑" pitchFamily="34" charset="-122"/>
                <a:ea typeface="微软雅黑" pitchFamily="34" charset="-122"/>
              </a:endParaRPr>
            </a:p>
          </p:txBody>
        </p:sp>
        <p:sp>
          <p:nvSpPr>
            <p:cNvPr id="12" name="Rectangle 14"/>
            <p:cNvSpPr>
              <a:spLocks noChangeArrowheads="1"/>
            </p:cNvSpPr>
            <p:nvPr/>
          </p:nvSpPr>
          <p:spPr bwMode="gray">
            <a:xfrm>
              <a:off x="3219808" y="2443243"/>
              <a:ext cx="1629914" cy="447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1C1C1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zh-CN" altLang="en-US" sz="1000" b="1" dirty="0">
                  <a:solidFill>
                    <a:schemeClr val="bg1"/>
                  </a:solidFill>
                  <a:latin typeface="微软雅黑" pitchFamily="34" charset="-122"/>
                  <a:ea typeface="微软雅黑" pitchFamily="34" charset="-122"/>
                </a:rPr>
                <a:t>智慧警务</a:t>
              </a:r>
              <a:endParaRPr lang="en-US" altLang="zh-CN" sz="1000" b="1" dirty="0">
                <a:solidFill>
                  <a:schemeClr val="bg1"/>
                </a:solidFill>
                <a:latin typeface="微软雅黑" pitchFamily="34" charset="-122"/>
                <a:ea typeface="微软雅黑" pitchFamily="34" charset="-122"/>
              </a:endParaRPr>
            </a:p>
          </p:txBody>
        </p:sp>
        <p:sp>
          <p:nvSpPr>
            <p:cNvPr id="13" name="Rectangle 15"/>
            <p:cNvSpPr>
              <a:spLocks noChangeArrowheads="1"/>
            </p:cNvSpPr>
            <p:nvPr/>
          </p:nvSpPr>
          <p:spPr bwMode="gray">
            <a:xfrm>
              <a:off x="6966421" y="2478436"/>
              <a:ext cx="2060984" cy="447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1C1C1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zh-CN" altLang="en-US" sz="1000" b="1" dirty="0">
                  <a:solidFill>
                    <a:schemeClr val="bg1"/>
                  </a:solidFill>
                  <a:latin typeface="微软雅黑" pitchFamily="34" charset="-122"/>
                  <a:ea typeface="微软雅黑" pitchFamily="34" charset="-122"/>
                </a:rPr>
                <a:t>移动警务</a:t>
              </a:r>
              <a:endParaRPr lang="en-US" altLang="zh-CN" sz="1000" b="1" dirty="0">
                <a:solidFill>
                  <a:schemeClr val="bg1"/>
                </a:solidFill>
                <a:latin typeface="微软雅黑" pitchFamily="34" charset="-122"/>
                <a:ea typeface="微软雅黑" pitchFamily="34" charset="-122"/>
              </a:endParaRPr>
            </a:p>
          </p:txBody>
        </p:sp>
        <p:sp>
          <p:nvSpPr>
            <p:cNvPr id="14" name="Rectangle 16"/>
            <p:cNvSpPr>
              <a:spLocks noChangeArrowheads="1"/>
            </p:cNvSpPr>
            <p:nvPr/>
          </p:nvSpPr>
          <p:spPr bwMode="gray">
            <a:xfrm>
              <a:off x="4762531" y="1308624"/>
              <a:ext cx="2049704" cy="447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1C1C1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zh-CN" altLang="en-US" sz="1000" b="1" dirty="0">
                  <a:solidFill>
                    <a:schemeClr val="bg1"/>
                  </a:solidFill>
                  <a:latin typeface="微软雅黑" pitchFamily="34" charset="-122"/>
                  <a:ea typeface="微软雅黑" pitchFamily="34" charset="-122"/>
                </a:rPr>
                <a:t>数据警务</a:t>
              </a:r>
              <a:endParaRPr lang="en-US" altLang="zh-CN" sz="1000" b="1" dirty="0">
                <a:solidFill>
                  <a:schemeClr val="bg1"/>
                </a:solidFill>
                <a:latin typeface="微软雅黑" pitchFamily="34" charset="-122"/>
                <a:ea typeface="微软雅黑" pitchFamily="34" charset="-122"/>
              </a:endParaRPr>
            </a:p>
          </p:txBody>
        </p:sp>
        <p:pic>
          <p:nvPicPr>
            <p:cNvPr id="15" name="Picture 20" descr="circuler_1"/>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gray">
            <a:xfrm>
              <a:off x="5219705" y="4117938"/>
              <a:ext cx="1938237" cy="1918426"/>
            </a:xfrm>
            <a:prstGeom prst="rect">
              <a:avLst/>
            </a:prstGeom>
            <a:noFill/>
            <a:extLst>
              <a:ext uri="{909E8E84-426E-40DD-AFC4-6F175D3DCCD1}">
                <a14:hiddenFill xmlns:a14="http://schemas.microsoft.com/office/drawing/2010/main">
                  <a:solidFill>
                    <a:srgbClr val="FFFFFF"/>
                  </a:solidFill>
                </a14:hiddenFill>
              </a:ext>
            </a:extLst>
          </p:spPr>
        </p:pic>
        <p:sp>
          <p:nvSpPr>
            <p:cNvPr id="16" name="Oval 21"/>
            <p:cNvSpPr>
              <a:spLocks noChangeArrowheads="1"/>
            </p:cNvSpPr>
            <p:nvPr/>
          </p:nvSpPr>
          <p:spPr bwMode="blackWhite">
            <a:xfrm>
              <a:off x="5224232" y="4116160"/>
              <a:ext cx="1908156" cy="1941740"/>
            </a:xfrm>
            <a:prstGeom prst="ellipse">
              <a:avLst/>
            </a:prstGeom>
            <a:gradFill rotWithShape="1">
              <a:gsLst>
                <a:gs pos="0">
                  <a:srgbClr val="FFFF00">
                    <a:alpha val="85001"/>
                  </a:srgbClr>
                </a:gs>
                <a:gs pos="100000">
                  <a:srgbClr val="FFFFFF">
                    <a:alpha val="50000"/>
                  </a:srgbClr>
                </a:gs>
              </a:gsLst>
              <a:path path="shape">
                <a:fillToRect l="50000" t="50000" r="50000" b="50000"/>
              </a:path>
            </a:gradFill>
            <a:ln w="76200" algn="ctr">
              <a:solidFill>
                <a:srgbClr val="FFFFFF">
                  <a:alpha val="60001"/>
                </a:srgbClr>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b="1" dirty="0">
                <a:latin typeface="微软雅黑" pitchFamily="34" charset="-122"/>
                <a:ea typeface="微软雅黑" pitchFamily="34" charset="-122"/>
              </a:endParaRPr>
            </a:p>
          </p:txBody>
        </p:sp>
        <p:sp>
          <p:nvSpPr>
            <p:cNvPr id="17" name="TextBox 24"/>
            <p:cNvSpPr txBox="1"/>
            <p:nvPr/>
          </p:nvSpPr>
          <p:spPr>
            <a:xfrm>
              <a:off x="4321752" y="3479040"/>
              <a:ext cx="3816423" cy="419849"/>
            </a:xfrm>
            <a:prstGeom prst="rect">
              <a:avLst/>
            </a:prstGeom>
            <a:noFill/>
          </p:spPr>
          <p:txBody>
            <a:bodyPr wrap="square" rtlCol="0">
              <a:spAutoFit/>
            </a:bodyPr>
            <a:lstStyle/>
            <a:p>
              <a:r>
                <a:rPr lang="zh-CN" altLang="en-US" sz="900" dirty="0">
                  <a:solidFill>
                    <a:schemeClr val="bg1"/>
                  </a:solidFill>
                  <a:latin typeface="微软雅黑" pitchFamily="34" charset="-122"/>
                  <a:ea typeface="微软雅黑" pitchFamily="34" charset="-122"/>
                </a:rPr>
                <a:t>合力：尖端联动    大数据治理  </a:t>
              </a:r>
            </a:p>
          </p:txBody>
        </p:sp>
        <p:sp>
          <p:nvSpPr>
            <p:cNvPr id="18" name="TextBox 25"/>
            <p:cNvSpPr txBox="1"/>
            <p:nvPr/>
          </p:nvSpPr>
          <p:spPr>
            <a:xfrm>
              <a:off x="5225466" y="4798960"/>
              <a:ext cx="2027422" cy="615779"/>
            </a:xfrm>
            <a:prstGeom prst="rect">
              <a:avLst/>
            </a:prstGeom>
            <a:noFill/>
          </p:spPr>
          <p:txBody>
            <a:bodyPr wrap="square" rtlCol="0">
              <a:spAutoFit/>
            </a:bodyPr>
            <a:lstStyle/>
            <a:p>
              <a:pPr algn="ctr"/>
              <a:r>
                <a:rPr lang="zh-CN" altLang="en-US" sz="1600" b="1" dirty="0">
                  <a:solidFill>
                    <a:srgbClr val="C00000"/>
                  </a:solidFill>
                  <a:latin typeface="微软雅黑" pitchFamily="34" charset="-122"/>
                  <a:ea typeface="微软雅黑" pitchFamily="34" charset="-122"/>
                  <a:cs typeface="Helvetica"/>
                </a:rPr>
                <a:t>新型警务</a:t>
              </a:r>
            </a:p>
          </p:txBody>
        </p:sp>
        <p:sp>
          <p:nvSpPr>
            <p:cNvPr id="19" name="AutoShape 8"/>
            <p:cNvSpPr>
              <a:spLocks noChangeArrowheads="1"/>
            </p:cNvSpPr>
            <p:nvPr/>
          </p:nvSpPr>
          <p:spPr bwMode="gray">
            <a:xfrm>
              <a:off x="7739468" y="3045836"/>
              <a:ext cx="500222" cy="292718"/>
            </a:xfrm>
            <a:prstGeom prst="cube">
              <a:avLst>
                <a:gd name="adj" fmla="val 48171"/>
              </a:avLst>
            </a:prstGeom>
            <a:solidFill>
              <a:srgbClr val="333333"/>
            </a:solidFill>
            <a:ln>
              <a:noFill/>
            </a:ln>
            <a:effectLst>
              <a:prstShdw prst="shdw12">
                <a:schemeClr val="bg2">
                  <a:alpha val="50000"/>
                </a:schemeClr>
              </a:prstShdw>
            </a:effectLst>
            <a:extLst>
              <a:ext uri="{91240B29-F687-4F45-9708-019B960494DF}">
                <a14:hiddenLine xmlns:a14="http://schemas.microsoft.com/office/drawing/2010/main" w="9525">
                  <a:solidFill>
                    <a:schemeClr val="tx1"/>
                  </a:solidFill>
                  <a:miter lim="800000"/>
                  <a:headEnd/>
                  <a:tailEnd/>
                </a14:hiddenLine>
              </a:ext>
            </a:extLst>
          </p:spPr>
          <p:txBody>
            <a:bodyPr wrap="none" anchor="ctr"/>
            <a:lstStyle/>
            <a:p>
              <a:endParaRPr lang="zh-CN" altLang="en-US" sz="700">
                <a:solidFill>
                  <a:schemeClr val="bg1"/>
                </a:solidFill>
                <a:latin typeface="微软雅黑" pitchFamily="34" charset="-122"/>
                <a:ea typeface="微软雅黑" pitchFamily="34" charset="-122"/>
              </a:endParaRPr>
            </a:p>
          </p:txBody>
        </p:sp>
      </p:grpSp>
    </p:spTree>
    <p:extLst>
      <p:ext uri="{BB962C8B-B14F-4D97-AF65-F5344CB8AC3E}">
        <p14:creationId xmlns:p14="http://schemas.microsoft.com/office/powerpoint/2010/main" val="7555696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图表 20"/>
          <p:cNvGraphicFramePr/>
          <p:nvPr>
            <p:extLst>
              <p:ext uri="{D42A27DB-BD31-4B8C-83A1-F6EECF244321}">
                <p14:modId xmlns:p14="http://schemas.microsoft.com/office/powerpoint/2010/main" val="3210553178"/>
              </p:ext>
            </p:extLst>
          </p:nvPr>
        </p:nvGraphicFramePr>
        <p:xfrm>
          <a:off x="432148" y="825334"/>
          <a:ext cx="13249472" cy="16589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 name="TextBox 4"/>
          <p:cNvSpPr txBox="1"/>
          <p:nvPr/>
        </p:nvSpPr>
        <p:spPr>
          <a:xfrm>
            <a:off x="6552828" y="28101"/>
            <a:ext cx="1280270" cy="439939"/>
          </a:xfrm>
          <a:prstGeom prst="rect">
            <a:avLst/>
          </a:prstGeom>
          <a:noFill/>
        </p:spPr>
        <p:txBody>
          <a:bodyPr wrap="none" lIns="158932" tIns="79466" rIns="158932" bIns="79466" rtlCol="0">
            <a:spAutoFit/>
          </a:bodyPr>
          <a:lstStyle/>
          <a:p>
            <a:pPr algn="ctr"/>
            <a:r>
              <a:rPr lang="zh-CN" altLang="en-US" sz="1800" b="1" dirty="0">
                <a:solidFill>
                  <a:schemeClr val="bg1"/>
                </a:solidFill>
                <a:latin typeface="微软雅黑" pitchFamily="34" charset="-122"/>
                <a:ea typeface="微软雅黑" pitchFamily="34" charset="-122"/>
                <a:cs typeface="Helvetica"/>
              </a:rPr>
              <a:t>数据警务</a:t>
            </a:r>
          </a:p>
        </p:txBody>
      </p:sp>
      <p:sp>
        <p:nvSpPr>
          <p:cNvPr id="24" name="矩形 23"/>
          <p:cNvSpPr/>
          <p:nvPr/>
        </p:nvSpPr>
        <p:spPr>
          <a:xfrm>
            <a:off x="10441260" y="1404144"/>
            <a:ext cx="2865470" cy="346618"/>
          </a:xfrm>
          <a:prstGeom prst="rect">
            <a:avLst/>
          </a:prstGeom>
        </p:spPr>
        <p:txBody>
          <a:bodyPr wrap="none" lIns="158932" tIns="79466" rIns="158932" bIns="79466">
            <a:spAutoFit/>
          </a:bodyPr>
          <a:lstStyle/>
          <a:p>
            <a:r>
              <a:rPr lang="zh-CN" altLang="en-US" sz="1200" dirty="0">
                <a:solidFill>
                  <a:schemeClr val="bg1"/>
                </a:solidFill>
                <a:latin typeface="微软雅黑" pitchFamily="34" charset="-122"/>
                <a:ea typeface="微软雅黑" pitchFamily="34" charset="-122"/>
              </a:rPr>
              <a:t>今后三到五年实现无人机侦查 云侦查</a:t>
            </a:r>
          </a:p>
        </p:txBody>
      </p:sp>
      <p:sp>
        <p:nvSpPr>
          <p:cNvPr id="25" name="右箭头 24"/>
          <p:cNvSpPr/>
          <p:nvPr/>
        </p:nvSpPr>
        <p:spPr>
          <a:xfrm>
            <a:off x="9793188" y="1404144"/>
            <a:ext cx="250482" cy="374286"/>
          </a:xfrm>
          <a:prstGeom prst="rightArrow">
            <a:avLst/>
          </a:prstGeom>
        </p:spPr>
        <p:style>
          <a:lnRef idx="1">
            <a:schemeClr val="accent1"/>
          </a:lnRef>
          <a:fillRef idx="3">
            <a:schemeClr val="accent1"/>
          </a:fillRef>
          <a:effectRef idx="2">
            <a:schemeClr val="accent1"/>
          </a:effectRef>
          <a:fontRef idx="minor">
            <a:schemeClr val="lt1"/>
          </a:fontRef>
        </p:style>
        <p:txBody>
          <a:bodyPr lIns="158932" tIns="79466" rIns="158932" bIns="79466" rtlCol="0" anchor="ctr"/>
          <a:lstStyle/>
          <a:p>
            <a:pPr algn="ctr"/>
            <a:endParaRPr kumimoji="1" lang="zh-CN" altLang="en-US"/>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3456484" y="16225"/>
            <a:ext cx="7391664" cy="439939"/>
          </a:xfrm>
          <a:prstGeom prst="rect">
            <a:avLst/>
          </a:prstGeom>
          <a:noFill/>
        </p:spPr>
        <p:txBody>
          <a:bodyPr wrap="none" lIns="158932" tIns="79466" rIns="158932" bIns="79466" rtlCol="0">
            <a:spAutoFit/>
          </a:bodyPr>
          <a:lstStyle/>
          <a:p>
            <a:pPr algn="ctr"/>
            <a:r>
              <a:rPr lang="zh-CN" altLang="en-US" sz="1800" b="1" dirty="0">
                <a:solidFill>
                  <a:schemeClr val="bg1"/>
                </a:solidFill>
                <a:latin typeface="微软雅黑" pitchFamily="34" charset="-122"/>
                <a:ea typeface="微软雅黑" pitchFamily="34" charset="-122"/>
                <a:cs typeface="Helvetica"/>
              </a:rPr>
              <a:t>雷雨田软件“保证金”诈骗</a:t>
            </a:r>
            <a:r>
              <a:rPr lang="en-US" altLang="zh-CN" sz="1800" b="1" dirty="0">
                <a:solidFill>
                  <a:schemeClr val="bg1"/>
                </a:solidFill>
                <a:latin typeface="微软雅黑" pitchFamily="34" charset="-122"/>
                <a:ea typeface="微软雅黑" pitchFamily="34" charset="-122"/>
                <a:cs typeface="Helvetica"/>
              </a:rPr>
              <a:t>——</a:t>
            </a:r>
            <a:r>
              <a:rPr lang="zh-CN" altLang="en-US" sz="1800" b="1" dirty="0">
                <a:solidFill>
                  <a:srgbClr val="FF0000"/>
                </a:solidFill>
                <a:latin typeface="微软雅黑" pitchFamily="34" charset="-122"/>
                <a:ea typeface="微软雅黑" pitchFamily="34" charset="-122"/>
                <a:cs typeface="Helvetica"/>
              </a:rPr>
              <a:t>浙江刑总第一起全省集群网络诈骗案</a:t>
            </a:r>
          </a:p>
        </p:txBody>
      </p:sp>
      <p:pic>
        <p:nvPicPr>
          <p:cNvPr id="4" name="图片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63132" y="701980"/>
            <a:ext cx="2254336" cy="1967268"/>
          </a:xfrm>
          <a:prstGeom prst="rect">
            <a:avLst/>
          </a:prstGeom>
          <a:ln>
            <a:noFill/>
          </a:ln>
          <a:effectLst>
            <a:outerShdw blurRad="292100" dist="139700" dir="2700000" algn="tl" rotWithShape="0">
              <a:srgbClr val="333333">
                <a:alpha val="65000"/>
              </a:srgbClr>
            </a:outerShdw>
          </a:effectLst>
        </p:spPr>
      </p:pic>
      <p:pic>
        <p:nvPicPr>
          <p:cNvPr id="5" name="图片 4"/>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193191" y="655573"/>
            <a:ext cx="2352692" cy="1996194"/>
          </a:xfrm>
          <a:prstGeom prst="rect">
            <a:avLst/>
          </a:prstGeom>
          <a:ln>
            <a:noFill/>
          </a:ln>
          <a:effectLst>
            <a:outerShdw blurRad="292100" dist="139700" dir="2700000" algn="tl" rotWithShape="0">
              <a:srgbClr val="333333">
                <a:alpha val="65000"/>
              </a:srgbClr>
            </a:outerShdw>
          </a:effectLst>
        </p:spPr>
      </p:pic>
      <p:pic>
        <p:nvPicPr>
          <p:cNvPr id="7" name="图片 6"/>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948491" y="655572"/>
            <a:ext cx="2254336" cy="2018685"/>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9329996" y="530810"/>
            <a:ext cx="3757227" cy="2104148"/>
          </a:xfrm>
          <a:prstGeom prst="rect">
            <a:avLst/>
          </a:prstGeom>
        </p:spPr>
        <p:txBody>
          <a:bodyPr wrap="square" lIns="158932" tIns="79466" rIns="158932" bIns="79466">
            <a:spAutoFit/>
          </a:bodyPr>
          <a:lstStyle/>
          <a:p>
            <a:pPr eaLnBrk="0" hangingPunct="0">
              <a:lnSpc>
                <a:spcPct val="150000"/>
              </a:lnSpc>
            </a:pPr>
            <a:r>
              <a:rPr lang="en-US" altLang="zh-CN" sz="1200" dirty="0">
                <a:solidFill>
                  <a:schemeClr val="bg1"/>
                </a:solidFill>
                <a:latin typeface="微软雅黑" pitchFamily="34" charset="-122"/>
                <a:ea typeface="微软雅黑" pitchFamily="34" charset="-122"/>
              </a:rPr>
              <a:t>      </a:t>
            </a:r>
            <a:r>
              <a:rPr lang="zh-CN" altLang="en-US" sz="1200" dirty="0">
                <a:solidFill>
                  <a:schemeClr val="bg1"/>
                </a:solidFill>
                <a:latin typeface="微软雅黑" pitchFamily="34" charset="-122"/>
                <a:ea typeface="微软雅黑" pitchFamily="34" charset="-122"/>
              </a:rPr>
              <a:t>浙江刑侦总队第一起全省集群案件，在阿里安全的大数据支撑下，组织湖州、绍兴、台州等</a:t>
            </a:r>
            <a:r>
              <a:rPr lang="en-US" altLang="zh-CN" sz="1200" dirty="0">
                <a:solidFill>
                  <a:schemeClr val="bg1"/>
                </a:solidFill>
                <a:latin typeface="微软雅黑" pitchFamily="34" charset="-122"/>
                <a:ea typeface="微软雅黑" pitchFamily="34" charset="-122"/>
              </a:rPr>
              <a:t>6</a:t>
            </a:r>
            <a:r>
              <a:rPr lang="zh-CN" altLang="en-US" sz="1200" dirty="0">
                <a:solidFill>
                  <a:schemeClr val="bg1"/>
                </a:solidFill>
                <a:latin typeface="微软雅黑" pitchFamily="34" charset="-122"/>
                <a:ea typeface="微软雅黑" pitchFamily="34" charset="-122"/>
              </a:rPr>
              <a:t>地公安机关，</a:t>
            </a:r>
            <a:r>
              <a:rPr lang="zh-CN" altLang="en-US" sz="1200" dirty="0">
                <a:solidFill>
                  <a:srgbClr val="FF0000"/>
                </a:solidFill>
                <a:latin typeface="微软雅黑" pitchFamily="34" charset="-122"/>
                <a:ea typeface="微软雅黑" pitchFamily="34" charset="-122"/>
              </a:rPr>
              <a:t>摧毁</a:t>
            </a:r>
            <a:r>
              <a:rPr lang="en-US" altLang="zh-CN" sz="1200" dirty="0">
                <a:solidFill>
                  <a:srgbClr val="FF0000"/>
                </a:solidFill>
                <a:latin typeface="微软雅黑" pitchFamily="34" charset="-122"/>
                <a:ea typeface="微软雅黑" pitchFamily="34" charset="-122"/>
              </a:rPr>
              <a:t>20</a:t>
            </a:r>
            <a:r>
              <a:rPr lang="zh-CN" altLang="en-US" sz="1200" dirty="0">
                <a:solidFill>
                  <a:srgbClr val="FF0000"/>
                </a:solidFill>
                <a:latin typeface="微软雅黑" pitchFamily="34" charset="-122"/>
                <a:ea typeface="微软雅黑" pitchFamily="34" charset="-122"/>
              </a:rPr>
              <a:t>余个“保证金”诈骗犯罪窝点，抓获犯罪嫌疑人</a:t>
            </a:r>
            <a:r>
              <a:rPr lang="en-US" altLang="zh-CN" sz="1200" dirty="0">
                <a:solidFill>
                  <a:srgbClr val="FF0000"/>
                </a:solidFill>
                <a:latin typeface="微软雅黑" pitchFamily="34" charset="-122"/>
                <a:ea typeface="微软雅黑" pitchFamily="34" charset="-122"/>
              </a:rPr>
              <a:t>71</a:t>
            </a:r>
            <a:r>
              <a:rPr lang="zh-CN" altLang="en-US" sz="1200" dirty="0">
                <a:solidFill>
                  <a:srgbClr val="FF0000"/>
                </a:solidFill>
                <a:latin typeface="微软雅黑" pitchFamily="34" charset="-122"/>
                <a:ea typeface="微软雅黑" pitchFamily="34" charset="-122"/>
              </a:rPr>
              <a:t>人，刑事拘留</a:t>
            </a:r>
            <a:r>
              <a:rPr lang="en-US" altLang="zh-CN" sz="1200" dirty="0">
                <a:solidFill>
                  <a:srgbClr val="FF0000"/>
                </a:solidFill>
                <a:latin typeface="微软雅黑" pitchFamily="34" charset="-122"/>
                <a:ea typeface="微软雅黑" pitchFamily="34" charset="-122"/>
              </a:rPr>
              <a:t>67</a:t>
            </a:r>
            <a:r>
              <a:rPr lang="zh-CN" altLang="en-US" sz="1200" dirty="0">
                <a:solidFill>
                  <a:srgbClr val="FF0000"/>
                </a:solidFill>
                <a:latin typeface="微软雅黑" pitchFamily="34" charset="-122"/>
                <a:ea typeface="微软雅黑" pitchFamily="34" charset="-122"/>
              </a:rPr>
              <a:t>人。</a:t>
            </a:r>
            <a:endParaRPr lang="en-US" altLang="zh-CN" sz="1200" dirty="0">
              <a:solidFill>
                <a:srgbClr val="FF0000"/>
              </a:solidFill>
              <a:latin typeface="微软雅黑" pitchFamily="34" charset="-122"/>
              <a:ea typeface="微软雅黑" pitchFamily="34" charset="-122"/>
            </a:endParaRPr>
          </a:p>
          <a:p>
            <a:pPr eaLnBrk="0" hangingPunct="0">
              <a:lnSpc>
                <a:spcPct val="150000"/>
              </a:lnSpc>
            </a:pPr>
            <a:r>
              <a:rPr lang="zh-CN" altLang="en-US" sz="1200" dirty="0">
                <a:solidFill>
                  <a:schemeClr val="bg1"/>
                </a:solidFill>
                <a:latin typeface="微软雅黑" pitchFamily="34" charset="-122"/>
                <a:ea typeface="微软雅黑" pitchFamily="34" charset="-122"/>
              </a:rPr>
              <a:t>     案件突破点：抓获犯罪团伙使用软件“雷雨田”的制作者雷某，围绕软件展开扩线拓展并发起集群。</a:t>
            </a:r>
            <a:endParaRPr kumimoji="1" lang="ko-KR" altLang="en-US" sz="1200" dirty="0">
              <a:solidFill>
                <a:schemeClr val="bg1"/>
              </a:solidFill>
              <a:latin typeface="微软雅黑" pitchFamily="34" charset="-122"/>
              <a:ea typeface="HY견고딕" pitchFamily="18" charset="-127"/>
            </a:endParaRP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4117034" y="100109"/>
            <a:ext cx="5964186" cy="439939"/>
          </a:xfrm>
          <a:prstGeom prst="rect">
            <a:avLst/>
          </a:prstGeom>
          <a:noFill/>
        </p:spPr>
        <p:txBody>
          <a:bodyPr wrap="none" lIns="158932" tIns="79466" rIns="158932" bIns="79466" rtlCol="0">
            <a:spAutoFit/>
          </a:bodyPr>
          <a:lstStyle/>
          <a:p>
            <a:pPr algn="ctr">
              <a:spcBef>
                <a:spcPct val="0"/>
              </a:spcBef>
            </a:pPr>
            <a:r>
              <a:rPr lang="zh-CN" altLang="en-US" sz="1800" b="1" dirty="0">
                <a:solidFill>
                  <a:srgbClr val="FFFFFF"/>
                </a:solidFill>
                <a:latin typeface="微软雅黑" pitchFamily="34" charset="-122"/>
                <a:ea typeface="微软雅黑" pitchFamily="34" charset="-122"/>
                <a:cs typeface="Tahoma" pitchFamily="34" charset="0"/>
              </a:rPr>
              <a:t>最高检、公安部督办诸暨“</a:t>
            </a:r>
            <a:r>
              <a:rPr lang="en-US" altLang="zh-CN" sz="1800" b="1" dirty="0">
                <a:solidFill>
                  <a:srgbClr val="FFFFFF"/>
                </a:solidFill>
                <a:latin typeface="微软雅黑" pitchFamily="34" charset="-122"/>
                <a:ea typeface="微软雅黑" pitchFamily="34" charset="-122"/>
                <a:cs typeface="Tahoma" pitchFamily="34" charset="0"/>
              </a:rPr>
              <a:t>4.19</a:t>
            </a:r>
            <a:r>
              <a:rPr lang="zh-CN" altLang="en-US" sz="1800" b="1" dirty="0">
                <a:solidFill>
                  <a:srgbClr val="FFFFFF"/>
                </a:solidFill>
                <a:latin typeface="微软雅黑" pitchFamily="34" charset="-122"/>
                <a:ea typeface="微软雅黑" pitchFamily="34" charset="-122"/>
                <a:cs typeface="Tahoma" pitchFamily="34" charset="0"/>
              </a:rPr>
              <a:t>”</a:t>
            </a:r>
            <a:r>
              <a:rPr lang="zh-CN" altLang="en-US" sz="1800" b="1" dirty="0">
                <a:solidFill>
                  <a:schemeClr val="bg1"/>
                </a:solidFill>
                <a:latin typeface="微软雅黑" pitchFamily="34" charset="-122"/>
                <a:ea typeface="微软雅黑" pitchFamily="34" charset="-122"/>
                <a:cs typeface="Tahoma" pitchFamily="34" charset="0"/>
              </a:rPr>
              <a:t>钓鱼软件刷单诈骗案</a:t>
            </a:r>
            <a:endParaRPr lang="en-US" altLang="zh-TW" sz="1800" b="1" dirty="0">
              <a:solidFill>
                <a:schemeClr val="bg1"/>
              </a:solidFill>
              <a:latin typeface="微软雅黑" pitchFamily="34" charset="-122"/>
              <a:ea typeface="微软雅黑" pitchFamily="34" charset="-122"/>
              <a:cs typeface="Tahoma" pitchFamily="34" charset="0"/>
            </a:endParaRPr>
          </a:p>
        </p:txBody>
      </p:sp>
      <p:pic>
        <p:nvPicPr>
          <p:cNvPr id="4" name="图片 3"/>
          <p:cNvPicPr>
            <a:picLocks noChangeAspect="1"/>
          </p:cNvPicPr>
          <p:nvPr/>
        </p:nvPicPr>
        <p:blipFill>
          <a:blip r:embed="rId2"/>
          <a:stretch>
            <a:fillRect/>
          </a:stretch>
        </p:blipFill>
        <p:spPr>
          <a:xfrm>
            <a:off x="10582405" y="648428"/>
            <a:ext cx="3099215" cy="1843277"/>
          </a:xfrm>
          <a:prstGeom prst="rect">
            <a:avLst/>
          </a:prstGeom>
        </p:spPr>
      </p:pic>
      <p:pic>
        <p:nvPicPr>
          <p:cNvPr id="5" name="图片 4"/>
          <p:cNvPicPr>
            <a:picLocks noChangeAspect="1"/>
          </p:cNvPicPr>
          <p:nvPr/>
        </p:nvPicPr>
        <p:blipFill>
          <a:blip r:embed="rId3"/>
          <a:stretch>
            <a:fillRect/>
          </a:stretch>
        </p:blipFill>
        <p:spPr>
          <a:xfrm>
            <a:off x="7326141" y="673076"/>
            <a:ext cx="2395039" cy="1775232"/>
          </a:xfrm>
          <a:prstGeom prst="rect">
            <a:avLst/>
          </a:prstGeom>
        </p:spPr>
      </p:pic>
      <p:sp>
        <p:nvSpPr>
          <p:cNvPr id="6" name="矩形 5"/>
          <p:cNvSpPr/>
          <p:nvPr/>
        </p:nvSpPr>
        <p:spPr>
          <a:xfrm>
            <a:off x="312650" y="778025"/>
            <a:ext cx="7200900" cy="1624216"/>
          </a:xfrm>
          <a:prstGeom prst="rect">
            <a:avLst/>
          </a:prstGeom>
        </p:spPr>
        <p:txBody>
          <a:bodyPr lIns="158932" tIns="79466" rIns="158932" bIns="79466">
            <a:spAutoFit/>
          </a:bodyPr>
          <a:lstStyle/>
          <a:p>
            <a:pPr eaLnBrk="0" hangingPunct="0">
              <a:lnSpc>
                <a:spcPct val="150000"/>
              </a:lnSpc>
            </a:pPr>
            <a:r>
              <a:rPr lang="zh-CN" altLang="en-US" sz="1200" dirty="0">
                <a:solidFill>
                  <a:schemeClr val="bg1"/>
                </a:solidFill>
                <a:latin typeface="微软雅黑" pitchFamily="34" charset="-122"/>
                <a:ea typeface="微软雅黑" pitchFamily="34" charset="-122"/>
              </a:rPr>
              <a:t>嫌疑人假冒刷单手通过</a:t>
            </a:r>
            <a:r>
              <a:rPr lang="en-US" altLang="zh-CN" sz="1200" dirty="0">
                <a:solidFill>
                  <a:schemeClr val="bg1"/>
                </a:solidFill>
                <a:latin typeface="微软雅黑" panose="020B0503020204020204" pitchFamily="34" charset="-122"/>
                <a:ea typeface="微软雅黑" panose="020B0503020204020204" pitchFamily="34" charset="-122"/>
              </a:rPr>
              <a:t>QT</a:t>
            </a:r>
            <a:r>
              <a:rPr lang="zh-CN" altLang="zh-CN" sz="1200" dirty="0">
                <a:solidFill>
                  <a:schemeClr val="bg1"/>
                </a:solidFill>
                <a:latin typeface="微软雅黑" pitchFamily="34" charset="-122"/>
                <a:ea typeface="微软雅黑" pitchFamily="34" charset="-122"/>
              </a:rPr>
              <a:t>平台、</a:t>
            </a:r>
            <a:r>
              <a:rPr lang="en-US" altLang="zh-CN" sz="1200" dirty="0" err="1">
                <a:solidFill>
                  <a:schemeClr val="bg1"/>
                </a:solidFill>
                <a:latin typeface="微软雅黑" pitchFamily="34" charset="-122"/>
                <a:ea typeface="微软雅黑" pitchFamily="34" charset="-122"/>
              </a:rPr>
              <a:t>yy</a:t>
            </a:r>
            <a:r>
              <a:rPr lang="zh-CN" altLang="zh-CN" sz="1200" dirty="0">
                <a:solidFill>
                  <a:schemeClr val="bg1"/>
                </a:solidFill>
                <a:latin typeface="微软雅黑" pitchFamily="34" charset="-122"/>
                <a:ea typeface="微软雅黑" pitchFamily="34" charset="-122"/>
              </a:rPr>
              <a:t>平台</a:t>
            </a:r>
            <a:r>
              <a:rPr lang="zh-CN" altLang="en-US" sz="1200" dirty="0">
                <a:solidFill>
                  <a:schemeClr val="bg1"/>
                </a:solidFill>
                <a:latin typeface="微软雅黑" pitchFamily="34" charset="-122"/>
                <a:ea typeface="微软雅黑" pitchFamily="34" charset="-122"/>
              </a:rPr>
              <a:t>找到受害者商家，同过钓鱼木马软件</a:t>
            </a:r>
            <a:r>
              <a:rPr lang="zh-CN" altLang="zh-CN" sz="1200" dirty="0">
                <a:solidFill>
                  <a:schemeClr val="bg1"/>
                </a:solidFill>
                <a:latin typeface="微软雅黑" pitchFamily="34" charset="-122"/>
                <a:ea typeface="微软雅黑" pitchFamily="34" charset="-122"/>
              </a:rPr>
              <a:t>拦截替换网上银行付款界面，使得</a:t>
            </a:r>
            <a:r>
              <a:rPr lang="zh-CN" altLang="en-US" sz="1200" dirty="0">
                <a:solidFill>
                  <a:schemeClr val="bg1"/>
                </a:solidFill>
                <a:latin typeface="微软雅黑" pitchFamily="34" charset="-122"/>
                <a:ea typeface="微软雅黑" pitchFamily="34" charset="-122"/>
              </a:rPr>
              <a:t>本应进入商家的</a:t>
            </a:r>
            <a:r>
              <a:rPr lang="zh-CN" altLang="zh-CN" sz="1200" dirty="0">
                <a:solidFill>
                  <a:schemeClr val="bg1"/>
                </a:solidFill>
                <a:latin typeface="微软雅黑" pitchFamily="34" charset="-122"/>
                <a:ea typeface="微软雅黑" pitchFamily="34" charset="-122"/>
              </a:rPr>
              <a:t>资金进入嫌疑人</a:t>
            </a:r>
            <a:r>
              <a:rPr lang="zh-CN" altLang="en-US" sz="1200" dirty="0">
                <a:solidFill>
                  <a:schemeClr val="bg1"/>
                </a:solidFill>
                <a:latin typeface="微软雅黑" pitchFamily="34" charset="-122"/>
                <a:ea typeface="微软雅黑" pitchFamily="34" charset="-122"/>
              </a:rPr>
              <a:t>替换</a:t>
            </a:r>
            <a:r>
              <a:rPr lang="zh-CN" altLang="zh-CN" sz="1200" dirty="0">
                <a:solidFill>
                  <a:schemeClr val="bg1"/>
                </a:solidFill>
                <a:latin typeface="微软雅黑" pitchFamily="34" charset="-122"/>
                <a:ea typeface="微软雅黑" pitchFamily="34" charset="-122"/>
              </a:rPr>
              <a:t>账号</a:t>
            </a:r>
            <a:r>
              <a:rPr lang="zh-CN" altLang="en-US" sz="1200" dirty="0">
                <a:solidFill>
                  <a:schemeClr val="bg1"/>
                </a:solidFill>
                <a:latin typeface="微软雅黑" pitchFamily="34" charset="-122"/>
                <a:ea typeface="微软雅黑" pitchFamily="34" charset="-122"/>
              </a:rPr>
              <a:t>，完成诈骗。</a:t>
            </a:r>
            <a:endParaRPr lang="en-US" altLang="zh-CN" sz="1200" dirty="0">
              <a:solidFill>
                <a:schemeClr val="bg1"/>
              </a:solidFill>
              <a:latin typeface="微软雅黑" pitchFamily="34" charset="-122"/>
              <a:ea typeface="微软雅黑" pitchFamily="34" charset="-122"/>
            </a:endParaRPr>
          </a:p>
          <a:p>
            <a:pPr eaLnBrk="0" hangingPunct="0">
              <a:lnSpc>
                <a:spcPct val="150000"/>
              </a:lnSpc>
            </a:pPr>
            <a:r>
              <a:rPr lang="zh-CN" altLang="en-US" sz="1200" dirty="0">
                <a:solidFill>
                  <a:schemeClr val="bg1"/>
                </a:solidFill>
                <a:latin typeface="微软雅黑" pitchFamily="34" charset="-122"/>
                <a:ea typeface="微软雅黑" pitchFamily="34" charset="-122"/>
              </a:rPr>
              <a:t>打击方式：围绕技术黑灰产</a:t>
            </a:r>
            <a:r>
              <a:rPr lang="en-US" altLang="zh-CN" sz="1200" dirty="0">
                <a:solidFill>
                  <a:schemeClr val="bg1"/>
                </a:solidFill>
                <a:latin typeface="微软雅黑" pitchFamily="34" charset="-122"/>
                <a:ea typeface="微软雅黑" pitchFamily="34" charset="-122"/>
              </a:rPr>
              <a:t>—</a:t>
            </a:r>
            <a:r>
              <a:rPr lang="zh-CN" altLang="en-US" sz="1200" dirty="0">
                <a:solidFill>
                  <a:schemeClr val="bg1"/>
                </a:solidFill>
                <a:latin typeface="微软雅黑" pitchFamily="34" charset="-122"/>
                <a:ea typeface="微软雅黑" pitchFamily="34" charset="-122"/>
              </a:rPr>
              <a:t>木马钓鱼软件为核心，以点打线、以线扩面，实现</a:t>
            </a:r>
            <a:r>
              <a:rPr lang="zh-CN" altLang="en-US" sz="1600" b="1" dirty="0">
                <a:solidFill>
                  <a:srgbClr val="FF0000"/>
                </a:solidFill>
                <a:latin typeface="微软雅黑" pitchFamily="34" charset="-122"/>
                <a:ea typeface="微软雅黑" pitchFamily="34" charset="-122"/>
              </a:rPr>
              <a:t>反向打击</a:t>
            </a:r>
            <a:r>
              <a:rPr lang="zh-CN" altLang="en-US" sz="1200" dirty="0">
                <a:solidFill>
                  <a:schemeClr val="bg1"/>
                </a:solidFill>
                <a:latin typeface="微软雅黑" pitchFamily="34" charset="-122"/>
                <a:ea typeface="微软雅黑" pitchFamily="34" charset="-122"/>
              </a:rPr>
              <a:t>。</a:t>
            </a:r>
            <a:endParaRPr lang="zh-CN" altLang="en-US" sz="1200" dirty="0">
              <a:solidFill>
                <a:srgbClr val="FFFF00"/>
              </a:solidFill>
              <a:latin typeface="微软雅黑" pitchFamily="34" charset="-122"/>
              <a:ea typeface="微软雅黑" pitchFamily="34" charset="-122"/>
            </a:endParaRPr>
          </a:p>
          <a:p>
            <a:pPr eaLnBrk="0" hangingPunct="0">
              <a:lnSpc>
                <a:spcPct val="150000"/>
              </a:lnSpc>
            </a:pPr>
            <a:r>
              <a:rPr lang="zh-CN" altLang="en-US" sz="1200" dirty="0">
                <a:solidFill>
                  <a:schemeClr val="bg1"/>
                </a:solidFill>
                <a:latin typeface="微软雅黑" pitchFamily="34" charset="-122"/>
                <a:ea typeface="微软雅黑" pitchFamily="34" charset="-122"/>
              </a:rPr>
              <a:t>打击效果：围绕</a:t>
            </a:r>
            <a:r>
              <a:rPr lang="en-US" altLang="zh-CN" sz="1200" b="1" dirty="0">
                <a:solidFill>
                  <a:srgbClr val="FF0000"/>
                </a:solidFill>
                <a:latin typeface="微软雅黑" pitchFamily="34" charset="-122"/>
                <a:ea typeface="微软雅黑" pitchFamily="34" charset="-122"/>
              </a:rPr>
              <a:t>8</a:t>
            </a:r>
            <a:r>
              <a:rPr lang="zh-CN" altLang="en-US" sz="1200" b="1" dirty="0">
                <a:solidFill>
                  <a:srgbClr val="FF0000"/>
                </a:solidFill>
                <a:latin typeface="微软雅黑" pitchFamily="34" charset="-122"/>
                <a:ea typeface="微软雅黑" pitchFamily="34" charset="-122"/>
              </a:rPr>
              <a:t>款</a:t>
            </a:r>
            <a:r>
              <a:rPr lang="zh-CN" altLang="en-US" sz="1200" dirty="0">
                <a:solidFill>
                  <a:schemeClr val="bg1"/>
                </a:solidFill>
                <a:latin typeface="微软雅黑" pitchFamily="34" charset="-122"/>
                <a:ea typeface="微软雅黑" pitchFamily="34" charset="-122"/>
              </a:rPr>
              <a:t>软件，抓获犯罪嫌疑人</a:t>
            </a:r>
            <a:r>
              <a:rPr lang="en-US" altLang="zh-CN" sz="1200" b="1" dirty="0">
                <a:solidFill>
                  <a:srgbClr val="FF0000"/>
                </a:solidFill>
                <a:latin typeface="微软雅黑" pitchFamily="34" charset="-122"/>
                <a:ea typeface="微软雅黑" pitchFamily="34" charset="-122"/>
              </a:rPr>
              <a:t>226</a:t>
            </a:r>
            <a:r>
              <a:rPr lang="zh-CN" altLang="en-US" sz="1200" b="1" dirty="0">
                <a:solidFill>
                  <a:srgbClr val="FF0000"/>
                </a:solidFill>
                <a:latin typeface="微软雅黑" pitchFamily="34" charset="-122"/>
                <a:ea typeface="微软雅黑" pitchFamily="34" charset="-122"/>
              </a:rPr>
              <a:t>人</a:t>
            </a:r>
            <a:r>
              <a:rPr lang="zh-CN" altLang="en-US" sz="1200" dirty="0">
                <a:solidFill>
                  <a:schemeClr val="bg1"/>
                </a:solidFill>
                <a:latin typeface="微软雅黑" pitchFamily="34" charset="-122"/>
                <a:ea typeface="微软雅黑" pitchFamily="34" charset="-122"/>
              </a:rPr>
              <a:t>，</a:t>
            </a:r>
            <a:r>
              <a:rPr lang="zh-CN" altLang="en-US" sz="1200" dirty="0">
                <a:solidFill>
                  <a:srgbClr val="FF0000"/>
                </a:solidFill>
                <a:latin typeface="微软雅黑" pitchFamily="34" charset="-122"/>
                <a:ea typeface="微软雅黑" pitchFamily="34" charset="-122"/>
              </a:rPr>
              <a:t>带破</a:t>
            </a:r>
            <a:r>
              <a:rPr lang="zh-CN" altLang="en-US" sz="1200" dirty="0">
                <a:solidFill>
                  <a:schemeClr val="bg1"/>
                </a:solidFill>
                <a:latin typeface="微软雅黑" pitchFamily="34" charset="-122"/>
                <a:ea typeface="微软雅黑" pitchFamily="34" charset="-122"/>
              </a:rPr>
              <a:t>全国范围案件</a:t>
            </a:r>
            <a:r>
              <a:rPr lang="en-US" altLang="zh-CN" sz="1200" b="1" dirty="0">
                <a:solidFill>
                  <a:srgbClr val="FF0000"/>
                </a:solidFill>
                <a:latin typeface="微软雅黑" pitchFamily="34" charset="-122"/>
                <a:ea typeface="微软雅黑" pitchFamily="34" charset="-122"/>
              </a:rPr>
              <a:t>2.8</a:t>
            </a:r>
            <a:r>
              <a:rPr lang="zh-CN" altLang="en-US" sz="1200" b="1" dirty="0">
                <a:solidFill>
                  <a:srgbClr val="FF0000"/>
                </a:solidFill>
                <a:latin typeface="微软雅黑" pitchFamily="34" charset="-122"/>
                <a:ea typeface="微软雅黑" pitchFamily="34" charset="-122"/>
              </a:rPr>
              <a:t>万</a:t>
            </a:r>
            <a:r>
              <a:rPr lang="zh-CN" altLang="en-US" sz="1200" dirty="0">
                <a:solidFill>
                  <a:schemeClr val="bg1"/>
                </a:solidFill>
                <a:latin typeface="微软雅黑" pitchFamily="34" charset="-122"/>
                <a:ea typeface="微软雅黑" pitchFamily="34" charset="-122"/>
              </a:rPr>
              <a:t>余起，追缴赃款</a:t>
            </a:r>
            <a:r>
              <a:rPr lang="en-US" altLang="zh-CN" sz="1200" b="1" dirty="0">
                <a:solidFill>
                  <a:srgbClr val="FF0000"/>
                </a:solidFill>
                <a:latin typeface="微软雅黑" pitchFamily="34" charset="-122"/>
                <a:ea typeface="微软雅黑" pitchFamily="34" charset="-122"/>
              </a:rPr>
              <a:t>1000</a:t>
            </a:r>
            <a:r>
              <a:rPr lang="zh-CN" altLang="en-US" sz="1200" b="1" dirty="0">
                <a:solidFill>
                  <a:srgbClr val="FF0000"/>
                </a:solidFill>
                <a:latin typeface="微软雅黑" pitchFamily="34" charset="-122"/>
                <a:ea typeface="微软雅黑" pitchFamily="34" charset="-122"/>
              </a:rPr>
              <a:t>余万</a:t>
            </a:r>
            <a:r>
              <a:rPr lang="zh-CN" altLang="en-US" sz="1200" dirty="0">
                <a:solidFill>
                  <a:schemeClr val="bg1"/>
                </a:solidFill>
                <a:latin typeface="微软雅黑" pitchFamily="34" charset="-122"/>
                <a:ea typeface="微软雅黑" pitchFamily="34" charset="-122"/>
              </a:rPr>
              <a:t>。</a:t>
            </a:r>
            <a:endParaRPr lang="en-US" altLang="zh-CN" sz="12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400700" y="22424"/>
            <a:ext cx="3309967" cy="439939"/>
          </a:xfrm>
          <a:prstGeom prst="rect">
            <a:avLst/>
          </a:prstGeom>
          <a:noFill/>
        </p:spPr>
        <p:txBody>
          <a:bodyPr wrap="none" lIns="158932" tIns="79466" rIns="158932" bIns="79466" rtlCol="0">
            <a:spAutoFit/>
          </a:bodyPr>
          <a:lstStyle/>
          <a:p>
            <a:r>
              <a:rPr lang="en-US" altLang="zh-CN" sz="1800" b="1" dirty="0">
                <a:solidFill>
                  <a:schemeClr val="bg1"/>
                </a:solidFill>
                <a:latin typeface="微软雅黑"/>
                <a:ea typeface="微软雅黑"/>
                <a:cs typeface="微软雅黑"/>
              </a:rPr>
              <a:t>“627”</a:t>
            </a:r>
            <a:r>
              <a:rPr lang="zh-CN" altLang="en-US" sz="1800" b="1" dirty="0">
                <a:solidFill>
                  <a:schemeClr val="bg1"/>
                </a:solidFill>
                <a:latin typeface="微软雅黑"/>
                <a:ea typeface="微软雅黑"/>
                <a:cs typeface="微软雅黑"/>
              </a:rPr>
              <a:t>侵犯公民个人信息案</a:t>
            </a:r>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1967" y="780334"/>
            <a:ext cx="2880541" cy="1761854"/>
          </a:xfrm>
          <a:prstGeom prst="rect">
            <a:avLst/>
          </a:prstGeom>
          <a:effectLst>
            <a:outerShdw blurRad="38100" dist="25400" dir="2700000" algn="tl" rotWithShape="0">
              <a:prstClr val="black">
                <a:alpha val="40000"/>
              </a:prstClr>
            </a:outerShdw>
          </a:effectLst>
        </p:spPr>
      </p:pic>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1300" y="780333"/>
            <a:ext cx="2638841" cy="1746670"/>
          </a:xfrm>
          <a:prstGeom prst="rect">
            <a:avLst/>
          </a:prstGeom>
          <a:effectLst>
            <a:outerShdw blurRad="38100" dist="25400" dir="2700000" algn="tl" rotWithShape="0">
              <a:prstClr val="black">
                <a:alpha val="40000"/>
              </a:prstClr>
            </a:outerShdw>
          </a:effectLst>
        </p:spPr>
      </p:pic>
      <p:sp>
        <p:nvSpPr>
          <p:cNvPr id="6" name="矩形 5"/>
          <p:cNvSpPr/>
          <p:nvPr/>
        </p:nvSpPr>
        <p:spPr>
          <a:xfrm>
            <a:off x="4589616" y="612056"/>
            <a:ext cx="5131564" cy="1985599"/>
          </a:xfrm>
          <a:prstGeom prst="rect">
            <a:avLst/>
          </a:prstGeom>
          <a:ln>
            <a:solidFill>
              <a:srgbClr val="FFFFFF"/>
            </a:solidFill>
          </a:ln>
        </p:spPr>
        <p:txBody>
          <a:bodyPr wrap="square" lIns="158932" tIns="79466" rIns="158932" bIns="79466">
            <a:spAutoFit/>
          </a:bodyPr>
          <a:lstStyle/>
          <a:p>
            <a:pPr>
              <a:lnSpc>
                <a:spcPct val="110000"/>
              </a:lnSpc>
            </a:pPr>
            <a:r>
              <a:rPr lang="en-US" altLang="zh-CN" sz="1200" dirty="0">
                <a:solidFill>
                  <a:srgbClr val="FFFFFF"/>
                </a:solidFill>
                <a:latin typeface="微软雅黑"/>
                <a:ea typeface="微软雅黑"/>
                <a:cs typeface="微软雅黑"/>
              </a:rPr>
              <a:t>2016</a:t>
            </a:r>
            <a:r>
              <a:rPr lang="zh-CN" altLang="en-US" sz="1200" dirty="0">
                <a:solidFill>
                  <a:srgbClr val="FFFFFF"/>
                </a:solidFill>
                <a:latin typeface="微软雅黑"/>
                <a:ea typeface="微软雅黑"/>
                <a:cs typeface="微软雅黑"/>
              </a:rPr>
              <a:t>年</a:t>
            </a:r>
            <a:r>
              <a:rPr lang="en-US" altLang="zh-CN" sz="1200" dirty="0">
                <a:solidFill>
                  <a:srgbClr val="FFFFFF"/>
                </a:solidFill>
                <a:latin typeface="微软雅黑"/>
                <a:ea typeface="微软雅黑"/>
                <a:cs typeface="微软雅黑"/>
              </a:rPr>
              <a:t>7</a:t>
            </a:r>
            <a:r>
              <a:rPr lang="zh-CN" altLang="en-US" sz="1200" dirty="0">
                <a:solidFill>
                  <a:srgbClr val="FFFFFF"/>
                </a:solidFill>
                <a:latin typeface="微软雅黑"/>
                <a:ea typeface="微软雅黑"/>
                <a:cs typeface="微软雅黑"/>
              </a:rPr>
              <a:t>月，在阿里巴巴安全部的全力支持下，绍兴市局网警支队及</a:t>
            </a:r>
            <a:r>
              <a:rPr lang="en-US" altLang="zh-CN" sz="1200" dirty="0">
                <a:solidFill>
                  <a:srgbClr val="FFFFFF"/>
                </a:solidFill>
                <a:latin typeface="微软雅黑"/>
                <a:ea typeface="微软雅黑"/>
                <a:cs typeface="微软雅黑"/>
              </a:rPr>
              <a:t>8</a:t>
            </a:r>
            <a:r>
              <a:rPr lang="zh-CN" altLang="en-US" sz="1200" dirty="0">
                <a:solidFill>
                  <a:srgbClr val="FFFFFF"/>
                </a:solidFill>
                <a:latin typeface="微软雅黑"/>
                <a:ea typeface="微软雅黑"/>
                <a:cs typeface="微软雅黑"/>
              </a:rPr>
              <a:t>个县级公安机关警力近</a:t>
            </a:r>
            <a:r>
              <a:rPr lang="en-US" altLang="zh-CN" sz="1200" dirty="0">
                <a:solidFill>
                  <a:srgbClr val="FFFFFF"/>
                </a:solidFill>
                <a:latin typeface="微软雅黑"/>
                <a:ea typeface="微软雅黑"/>
                <a:cs typeface="微软雅黑"/>
              </a:rPr>
              <a:t>200</a:t>
            </a:r>
            <a:r>
              <a:rPr lang="zh-CN" altLang="en-US" sz="1200" dirty="0">
                <a:solidFill>
                  <a:srgbClr val="FFFFFF"/>
                </a:solidFill>
                <a:latin typeface="微软雅黑"/>
                <a:ea typeface="微软雅黑"/>
                <a:cs typeface="微软雅黑"/>
              </a:rPr>
              <a:t>名，组成</a:t>
            </a:r>
            <a:r>
              <a:rPr lang="en-US" altLang="zh-CN" sz="1200" dirty="0">
                <a:solidFill>
                  <a:srgbClr val="FFFFFF"/>
                </a:solidFill>
                <a:latin typeface="微软雅黑"/>
                <a:ea typeface="微软雅黑"/>
                <a:cs typeface="微软雅黑"/>
              </a:rPr>
              <a:t>38</a:t>
            </a:r>
            <a:r>
              <a:rPr lang="zh-CN" altLang="en-US" sz="1200" dirty="0">
                <a:solidFill>
                  <a:srgbClr val="FFFFFF"/>
                </a:solidFill>
                <a:latin typeface="微软雅黑"/>
                <a:ea typeface="微软雅黑"/>
                <a:cs typeface="微软雅黑"/>
              </a:rPr>
              <a:t>个抓捕组；在桂、川、苏、豫等</a:t>
            </a:r>
            <a:r>
              <a:rPr lang="en-US" altLang="zh-CN" sz="1200" dirty="0">
                <a:solidFill>
                  <a:srgbClr val="FF0000"/>
                </a:solidFill>
                <a:latin typeface="微软雅黑"/>
                <a:ea typeface="微软雅黑"/>
                <a:cs typeface="微软雅黑"/>
              </a:rPr>
              <a:t>15</a:t>
            </a:r>
            <a:r>
              <a:rPr lang="zh-CN" altLang="en-US" sz="1200" dirty="0">
                <a:solidFill>
                  <a:srgbClr val="FF0000"/>
                </a:solidFill>
                <a:latin typeface="微软雅黑"/>
                <a:ea typeface="微软雅黑"/>
                <a:cs typeface="微软雅黑"/>
              </a:rPr>
              <a:t>个省（区、市）</a:t>
            </a:r>
            <a:r>
              <a:rPr lang="zh-CN" altLang="en-US" sz="1200" dirty="0">
                <a:solidFill>
                  <a:srgbClr val="FFFFFF"/>
                </a:solidFill>
                <a:latin typeface="微软雅黑"/>
                <a:ea typeface="微软雅黑"/>
                <a:cs typeface="微软雅黑"/>
              </a:rPr>
              <a:t>同时行动；</a:t>
            </a:r>
            <a:endParaRPr lang="en-US" altLang="zh-CN" sz="1200" dirty="0">
              <a:solidFill>
                <a:srgbClr val="FFFFFF"/>
              </a:solidFill>
              <a:latin typeface="微软雅黑"/>
              <a:ea typeface="微软雅黑"/>
              <a:cs typeface="微软雅黑"/>
            </a:endParaRPr>
          </a:p>
          <a:p>
            <a:pPr>
              <a:lnSpc>
                <a:spcPct val="110000"/>
              </a:lnSpc>
            </a:pPr>
            <a:endParaRPr lang="en-US" altLang="zh-CN" sz="1200" dirty="0">
              <a:solidFill>
                <a:srgbClr val="FFFFFF"/>
              </a:solidFill>
              <a:latin typeface="微软雅黑"/>
              <a:ea typeface="微软雅黑"/>
              <a:cs typeface="微软雅黑"/>
            </a:endParaRPr>
          </a:p>
          <a:p>
            <a:pPr marL="496662" indent="-496662">
              <a:lnSpc>
                <a:spcPct val="110000"/>
              </a:lnSpc>
              <a:buFont typeface="Arial"/>
              <a:buChar char="•"/>
            </a:pPr>
            <a:r>
              <a:rPr lang="zh-CN" altLang="en-US" sz="1200" dirty="0">
                <a:solidFill>
                  <a:srgbClr val="FFFFFF"/>
                </a:solidFill>
                <a:latin typeface="微软雅黑"/>
                <a:ea typeface="微软雅黑"/>
                <a:cs typeface="微软雅黑"/>
              </a:rPr>
              <a:t>捣毁窝点</a:t>
            </a:r>
            <a:r>
              <a:rPr lang="en-US" altLang="zh-CN" sz="1200" dirty="0">
                <a:solidFill>
                  <a:srgbClr val="FF0000"/>
                </a:solidFill>
                <a:latin typeface="微软雅黑"/>
                <a:ea typeface="微软雅黑"/>
                <a:cs typeface="微软雅黑"/>
              </a:rPr>
              <a:t>32</a:t>
            </a:r>
            <a:r>
              <a:rPr lang="zh-CN" altLang="en-US" sz="1200" dirty="0">
                <a:solidFill>
                  <a:srgbClr val="FF0000"/>
                </a:solidFill>
                <a:latin typeface="微软雅黑"/>
                <a:ea typeface="微软雅黑"/>
                <a:cs typeface="微软雅黑"/>
              </a:rPr>
              <a:t>个</a:t>
            </a:r>
            <a:r>
              <a:rPr lang="zh-CN" altLang="en-US" sz="1200" dirty="0">
                <a:solidFill>
                  <a:srgbClr val="FFFFFF"/>
                </a:solidFill>
                <a:latin typeface="微软雅黑"/>
                <a:ea typeface="微软雅黑"/>
                <a:cs typeface="微软雅黑"/>
              </a:rPr>
              <a:t>，抓获犯罪嫌疑人</a:t>
            </a:r>
            <a:r>
              <a:rPr lang="en-US" altLang="zh-CN" sz="1200" dirty="0">
                <a:solidFill>
                  <a:srgbClr val="FF0000"/>
                </a:solidFill>
                <a:latin typeface="微软雅黑"/>
                <a:ea typeface="微软雅黑"/>
                <a:cs typeface="微软雅黑"/>
              </a:rPr>
              <a:t>87</a:t>
            </a:r>
            <a:r>
              <a:rPr lang="zh-CN" altLang="en-US" sz="1200" dirty="0">
                <a:solidFill>
                  <a:srgbClr val="FF0000"/>
                </a:solidFill>
                <a:latin typeface="微软雅黑"/>
                <a:ea typeface="微软雅黑"/>
                <a:cs typeface="微软雅黑"/>
              </a:rPr>
              <a:t>名</a:t>
            </a:r>
            <a:r>
              <a:rPr lang="zh-CN" altLang="en-US" sz="1200" dirty="0" smtClean="0">
                <a:solidFill>
                  <a:srgbClr val="FFFFFF"/>
                </a:solidFill>
                <a:latin typeface="微软雅黑"/>
                <a:ea typeface="微软雅黑"/>
                <a:cs typeface="微软雅黑"/>
              </a:rPr>
              <a:t>；</a:t>
            </a:r>
            <a:endParaRPr lang="zh-CN" altLang="en-US" sz="1200" dirty="0">
              <a:solidFill>
                <a:srgbClr val="FFFFFF"/>
              </a:solidFill>
              <a:latin typeface="微软雅黑"/>
              <a:ea typeface="微软雅黑"/>
              <a:cs typeface="微软雅黑"/>
            </a:endParaRPr>
          </a:p>
          <a:p>
            <a:pPr marL="496662" indent="-496662">
              <a:lnSpc>
                <a:spcPct val="110000"/>
              </a:lnSpc>
              <a:buFont typeface="Arial"/>
              <a:buChar char="•"/>
            </a:pPr>
            <a:r>
              <a:rPr lang="zh-CN" altLang="en-US" sz="1200" dirty="0">
                <a:solidFill>
                  <a:srgbClr val="FFFFFF"/>
                </a:solidFill>
                <a:latin typeface="微软雅黑"/>
                <a:ea typeface="微软雅黑"/>
                <a:cs typeface="微软雅黑"/>
              </a:rPr>
              <a:t>打掉非法</a:t>
            </a:r>
            <a:r>
              <a:rPr lang="zh-CN" altLang="en-US" sz="1200" dirty="0">
                <a:solidFill>
                  <a:schemeClr val="bg1"/>
                </a:solidFill>
                <a:latin typeface="微软雅黑"/>
                <a:ea typeface="微软雅黑"/>
                <a:cs typeface="微软雅黑"/>
              </a:rPr>
              <a:t>出售实名认证账号团伙</a:t>
            </a:r>
            <a:r>
              <a:rPr lang="en-US" altLang="zh-CN" sz="1200" dirty="0">
                <a:solidFill>
                  <a:srgbClr val="FF0000"/>
                </a:solidFill>
                <a:latin typeface="微软雅黑"/>
                <a:ea typeface="微软雅黑"/>
                <a:cs typeface="微软雅黑"/>
              </a:rPr>
              <a:t>20</a:t>
            </a:r>
            <a:r>
              <a:rPr lang="zh-CN" altLang="en-US" sz="1200" dirty="0">
                <a:solidFill>
                  <a:srgbClr val="FF0000"/>
                </a:solidFill>
                <a:latin typeface="微软雅黑"/>
                <a:ea typeface="微软雅黑"/>
                <a:cs typeface="微软雅黑"/>
              </a:rPr>
              <a:t>余个</a:t>
            </a:r>
            <a:r>
              <a:rPr lang="zh-CN" altLang="en-US" sz="1200" dirty="0" smtClean="0">
                <a:solidFill>
                  <a:srgbClr val="FFFFFF"/>
                </a:solidFill>
                <a:latin typeface="微软雅黑"/>
                <a:ea typeface="微软雅黑"/>
                <a:cs typeface="微软雅黑"/>
              </a:rPr>
              <a:t>；</a:t>
            </a:r>
            <a:endParaRPr lang="zh-CN" altLang="en-US" sz="1200" dirty="0">
              <a:solidFill>
                <a:srgbClr val="FFFFFF"/>
              </a:solidFill>
              <a:latin typeface="微软雅黑"/>
              <a:ea typeface="微软雅黑"/>
              <a:cs typeface="微软雅黑"/>
            </a:endParaRPr>
          </a:p>
          <a:p>
            <a:pPr marL="496662" indent="-496662">
              <a:lnSpc>
                <a:spcPct val="110000"/>
              </a:lnSpc>
              <a:buFont typeface="Arial"/>
              <a:buChar char="•"/>
            </a:pPr>
            <a:r>
              <a:rPr lang="zh-CN" altLang="en-US" sz="1200" dirty="0">
                <a:solidFill>
                  <a:srgbClr val="FFFFFF"/>
                </a:solidFill>
                <a:latin typeface="微软雅黑"/>
                <a:ea typeface="微软雅黑"/>
                <a:cs typeface="微软雅黑"/>
              </a:rPr>
              <a:t>打掉</a:t>
            </a:r>
            <a:r>
              <a:rPr lang="zh-CN" altLang="en-US" sz="1200" dirty="0">
                <a:solidFill>
                  <a:schemeClr val="bg1"/>
                </a:solidFill>
                <a:latin typeface="微软雅黑"/>
                <a:ea typeface="微软雅黑"/>
                <a:cs typeface="微软雅黑"/>
              </a:rPr>
              <a:t>公民个人信息非法交易平台</a:t>
            </a:r>
            <a:r>
              <a:rPr lang="en-US" altLang="zh-CN" sz="1200" dirty="0">
                <a:solidFill>
                  <a:srgbClr val="FF0000"/>
                </a:solidFill>
                <a:latin typeface="微软雅黑"/>
                <a:ea typeface="微软雅黑"/>
                <a:cs typeface="微软雅黑"/>
              </a:rPr>
              <a:t>3</a:t>
            </a:r>
            <a:r>
              <a:rPr lang="zh-CN" altLang="en-US" sz="1200" dirty="0">
                <a:solidFill>
                  <a:srgbClr val="FF0000"/>
                </a:solidFill>
                <a:latin typeface="微软雅黑"/>
                <a:ea typeface="微软雅黑"/>
                <a:cs typeface="微软雅黑"/>
              </a:rPr>
              <a:t>个</a:t>
            </a:r>
            <a:r>
              <a:rPr lang="zh-CN" altLang="en-US" sz="1200" dirty="0">
                <a:solidFill>
                  <a:schemeClr val="bg1"/>
                </a:solidFill>
                <a:latin typeface="微软雅黑"/>
                <a:ea typeface="微软雅黑"/>
                <a:cs typeface="微软雅黑"/>
              </a:rPr>
              <a:t>（买号街、</a:t>
            </a:r>
            <a:r>
              <a:rPr lang="en-US" altLang="zh-CN" sz="1200" dirty="0" err="1">
                <a:solidFill>
                  <a:schemeClr val="bg1"/>
                </a:solidFill>
                <a:latin typeface="微软雅黑"/>
                <a:ea typeface="微软雅黑"/>
                <a:cs typeface="微软雅黑"/>
              </a:rPr>
              <a:t>peasyun</a:t>
            </a:r>
            <a:r>
              <a:rPr lang="zh-CN" altLang="en-US" sz="1200" dirty="0">
                <a:solidFill>
                  <a:schemeClr val="bg1"/>
                </a:solidFill>
                <a:latin typeface="微软雅黑"/>
                <a:ea typeface="微软雅黑"/>
                <a:cs typeface="微软雅黑"/>
              </a:rPr>
              <a:t>和</a:t>
            </a:r>
            <a:r>
              <a:rPr lang="en-US" altLang="zh-CN" sz="1200" dirty="0">
                <a:solidFill>
                  <a:schemeClr val="bg1"/>
                </a:solidFill>
                <a:latin typeface="微软雅黑"/>
                <a:ea typeface="微软雅黑"/>
                <a:cs typeface="微软雅黑"/>
              </a:rPr>
              <a:t>28ka</a:t>
            </a:r>
            <a:r>
              <a:rPr lang="zh-CN" altLang="en-US" sz="1200" dirty="0">
                <a:solidFill>
                  <a:schemeClr val="bg1"/>
                </a:solidFill>
                <a:latin typeface="微软雅黑"/>
                <a:ea typeface="微软雅黑"/>
                <a:cs typeface="微软雅黑"/>
              </a:rPr>
              <a:t>）</a:t>
            </a:r>
            <a:r>
              <a:rPr lang="zh-CN" altLang="en-US" sz="1200" dirty="0" smtClean="0">
                <a:solidFill>
                  <a:schemeClr val="bg1"/>
                </a:solidFill>
                <a:latin typeface="微软雅黑"/>
                <a:ea typeface="微软雅黑"/>
                <a:cs typeface="微软雅黑"/>
              </a:rPr>
              <a:t>；</a:t>
            </a:r>
            <a:endParaRPr lang="zh-CN" altLang="en-US" sz="1200" dirty="0">
              <a:solidFill>
                <a:schemeClr val="bg1"/>
              </a:solidFill>
              <a:latin typeface="微软雅黑"/>
              <a:ea typeface="微软雅黑"/>
              <a:cs typeface="微软雅黑"/>
            </a:endParaRPr>
          </a:p>
          <a:p>
            <a:pPr marL="496662" indent="-496662">
              <a:lnSpc>
                <a:spcPct val="110000"/>
              </a:lnSpc>
              <a:buFont typeface="Arial"/>
              <a:buChar char="•"/>
            </a:pPr>
            <a:r>
              <a:rPr lang="zh-CN" altLang="en-US" sz="1200" dirty="0">
                <a:solidFill>
                  <a:schemeClr val="bg1"/>
                </a:solidFill>
                <a:latin typeface="微软雅黑"/>
                <a:ea typeface="微软雅黑"/>
                <a:cs typeface="微软雅黑"/>
              </a:rPr>
              <a:t>打掉</a:t>
            </a:r>
            <a:r>
              <a:rPr lang="zh-CN" altLang="en-US" sz="1200" dirty="0">
                <a:solidFill>
                  <a:srgbClr val="FF0000"/>
                </a:solidFill>
                <a:latin typeface="微软雅黑"/>
                <a:ea typeface="微软雅黑"/>
                <a:cs typeface="微软雅黑"/>
              </a:rPr>
              <a:t>认证账号诱骗平台</a:t>
            </a:r>
            <a:r>
              <a:rPr lang="en-US" altLang="zh-CN" sz="1200" dirty="0">
                <a:solidFill>
                  <a:srgbClr val="FF0000"/>
                </a:solidFill>
                <a:latin typeface="微软雅黑"/>
                <a:ea typeface="微软雅黑"/>
                <a:cs typeface="微软雅黑"/>
              </a:rPr>
              <a:t>1</a:t>
            </a:r>
            <a:r>
              <a:rPr lang="zh-CN" altLang="en-US" sz="1200" dirty="0">
                <a:solidFill>
                  <a:srgbClr val="FF0000"/>
                </a:solidFill>
                <a:latin typeface="微软雅黑"/>
                <a:ea typeface="微软雅黑"/>
                <a:cs typeface="微软雅黑"/>
              </a:rPr>
              <a:t>个</a:t>
            </a:r>
            <a:r>
              <a:rPr lang="zh-CN" altLang="en-US" sz="1200" dirty="0">
                <a:solidFill>
                  <a:srgbClr val="FFFFFF"/>
                </a:solidFill>
                <a:latin typeface="微软雅黑"/>
                <a:ea typeface="微软雅黑"/>
                <a:cs typeface="微软雅黑"/>
              </a:rPr>
              <a:t>（汇智通）</a:t>
            </a:r>
            <a:r>
              <a:rPr lang="zh-CN" altLang="en-US" sz="1200" dirty="0" smtClean="0">
                <a:solidFill>
                  <a:srgbClr val="FFFFFF"/>
                </a:solidFill>
                <a:latin typeface="微软雅黑"/>
                <a:ea typeface="微软雅黑"/>
                <a:cs typeface="微软雅黑"/>
              </a:rPr>
              <a:t>；</a:t>
            </a:r>
            <a:endParaRPr lang="zh-CN" altLang="en-US" sz="1200" dirty="0">
              <a:solidFill>
                <a:srgbClr val="FFFFFF"/>
              </a:solidFill>
              <a:latin typeface="微软雅黑"/>
              <a:ea typeface="微软雅黑"/>
              <a:cs typeface="微软雅黑"/>
            </a:endParaRPr>
          </a:p>
          <a:p>
            <a:pPr marL="496662" indent="-496662">
              <a:lnSpc>
                <a:spcPct val="110000"/>
              </a:lnSpc>
              <a:buFont typeface="Arial"/>
              <a:buChar char="•"/>
            </a:pPr>
            <a:r>
              <a:rPr lang="zh-CN" altLang="en-US" sz="1200" dirty="0">
                <a:solidFill>
                  <a:srgbClr val="FFFFFF"/>
                </a:solidFill>
                <a:latin typeface="微软雅黑"/>
                <a:ea typeface="微软雅黑"/>
                <a:cs typeface="微软雅黑"/>
              </a:rPr>
              <a:t>查扣大批电脑、手机、银行卡等作案工具。</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641429" y="90870"/>
            <a:ext cx="3287663" cy="439939"/>
          </a:xfrm>
          <a:prstGeom prst="rect">
            <a:avLst/>
          </a:prstGeom>
          <a:noFill/>
        </p:spPr>
        <p:txBody>
          <a:bodyPr wrap="none" lIns="158932" tIns="79466" rIns="158932" bIns="79466" rtlCol="0">
            <a:spAutoFit/>
          </a:bodyPr>
          <a:lstStyle/>
          <a:p>
            <a:pPr algn="ctr"/>
            <a:r>
              <a:rPr lang="zh-CN" altLang="en-US" sz="1800" b="1" dirty="0">
                <a:solidFill>
                  <a:schemeClr val="bg1"/>
                </a:solidFill>
                <a:latin typeface="微软雅黑" pitchFamily="34" charset="-122"/>
                <a:ea typeface="微软雅黑" pitchFamily="34" charset="-122"/>
                <a:cs typeface="Helvetica"/>
              </a:rPr>
              <a:t>部督余杭“</a:t>
            </a:r>
            <a:r>
              <a:rPr lang="en-US" altLang="zh-CN" sz="1800" b="1" dirty="0">
                <a:solidFill>
                  <a:schemeClr val="bg1"/>
                </a:solidFill>
                <a:latin typeface="微软雅黑" pitchFamily="34" charset="-122"/>
                <a:ea typeface="微软雅黑" pitchFamily="34" charset="-122"/>
                <a:cs typeface="Helvetica"/>
              </a:rPr>
              <a:t>1</a:t>
            </a:r>
            <a:r>
              <a:rPr lang="zh-CN" altLang="en-US" sz="1800" b="1" dirty="0">
                <a:solidFill>
                  <a:schemeClr val="bg1"/>
                </a:solidFill>
                <a:latin typeface="微软雅黑" pitchFamily="34" charset="-122"/>
                <a:ea typeface="微软雅黑" pitchFamily="34" charset="-122"/>
                <a:cs typeface="Helvetica"/>
              </a:rPr>
              <a:t>元”木马诈骗案</a:t>
            </a:r>
          </a:p>
        </p:txBody>
      </p:sp>
      <p:pic>
        <p:nvPicPr>
          <p:cNvPr id="4" name="图片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665396" y="612056"/>
            <a:ext cx="1463540" cy="1831836"/>
          </a:xfrm>
          <a:prstGeom prst="rect">
            <a:avLst/>
          </a:prstGeom>
        </p:spPr>
      </p:pic>
      <p:pic>
        <p:nvPicPr>
          <p:cNvPr id="5" name="图片 4"/>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578551" y="651121"/>
            <a:ext cx="2654798" cy="1806865"/>
          </a:xfrm>
          <a:prstGeom prst="rect">
            <a:avLst/>
          </a:prstGeom>
        </p:spPr>
      </p:pic>
      <p:sp>
        <p:nvSpPr>
          <p:cNvPr id="7" name="矩形 6"/>
          <p:cNvSpPr/>
          <p:nvPr/>
        </p:nvSpPr>
        <p:spPr>
          <a:xfrm>
            <a:off x="1139196" y="1081060"/>
            <a:ext cx="6781784" cy="899148"/>
          </a:xfrm>
          <a:prstGeom prst="rect">
            <a:avLst/>
          </a:prstGeom>
        </p:spPr>
        <p:txBody>
          <a:bodyPr wrap="square" lIns="158932" tIns="79466" rIns="158932" bIns="79466">
            <a:spAutoFit/>
          </a:bodyPr>
          <a:lstStyle/>
          <a:p>
            <a:pPr latinLnBrk="1"/>
            <a:r>
              <a:rPr lang="zh-CN" altLang="zh-CN" sz="1200" dirty="0">
                <a:solidFill>
                  <a:schemeClr val="bg1"/>
                </a:solidFill>
                <a:latin typeface="微软雅黑" pitchFamily="34" charset="-122"/>
                <a:ea typeface="微软雅黑" pitchFamily="34" charset="-122"/>
              </a:rPr>
              <a:t>余杭警方在全国各地公安机关的协助下，抽调</a:t>
            </a:r>
            <a:r>
              <a:rPr lang="en-US" altLang="zh-CN" sz="1200" dirty="0">
                <a:solidFill>
                  <a:schemeClr val="bg1"/>
                </a:solidFill>
                <a:latin typeface="微软雅黑" pitchFamily="34" charset="-122"/>
                <a:ea typeface="微软雅黑" pitchFamily="34" charset="-122"/>
              </a:rPr>
              <a:t>500</a:t>
            </a:r>
            <a:r>
              <a:rPr lang="zh-CN" altLang="zh-CN" sz="1200" dirty="0">
                <a:solidFill>
                  <a:schemeClr val="bg1"/>
                </a:solidFill>
                <a:latin typeface="微软雅黑" pitchFamily="34" charset="-122"/>
                <a:ea typeface="微软雅黑" pitchFamily="34" charset="-122"/>
              </a:rPr>
              <a:t>余名警力经过</a:t>
            </a:r>
            <a:r>
              <a:rPr lang="zh-CN" altLang="en-US" sz="1200" dirty="0">
                <a:solidFill>
                  <a:schemeClr val="bg1"/>
                </a:solidFill>
                <a:latin typeface="微软雅黑" pitchFamily="34" charset="-122"/>
                <a:ea typeface="微软雅黑" pitchFamily="34" charset="-122"/>
              </a:rPr>
              <a:t>三</a:t>
            </a:r>
            <a:r>
              <a:rPr lang="zh-CN" altLang="zh-CN" sz="1200" dirty="0">
                <a:solidFill>
                  <a:schemeClr val="bg1"/>
                </a:solidFill>
                <a:latin typeface="微软雅黑" pitchFamily="34" charset="-122"/>
                <a:ea typeface="微软雅黑" pitchFamily="34" charset="-122"/>
              </a:rPr>
              <a:t>次大规模、全国性集群作战，在</a:t>
            </a:r>
            <a:r>
              <a:rPr lang="en-US" altLang="zh-CN" sz="1200" dirty="0">
                <a:solidFill>
                  <a:srgbClr val="FF0000"/>
                </a:solidFill>
                <a:latin typeface="微软雅黑" pitchFamily="34" charset="-122"/>
                <a:ea typeface="微软雅黑" pitchFamily="34" charset="-122"/>
              </a:rPr>
              <a:t>19</a:t>
            </a:r>
            <a:r>
              <a:rPr lang="zh-CN" altLang="zh-CN" sz="1200" dirty="0">
                <a:solidFill>
                  <a:srgbClr val="FF0000"/>
                </a:solidFill>
                <a:latin typeface="微软雅黑" pitchFamily="34" charset="-122"/>
                <a:ea typeface="微软雅黑" pitchFamily="34" charset="-122"/>
              </a:rPr>
              <a:t>个省</a:t>
            </a:r>
            <a:r>
              <a:rPr lang="en-US" altLang="zh-CN" sz="1200" dirty="0">
                <a:solidFill>
                  <a:srgbClr val="FF0000"/>
                </a:solidFill>
                <a:latin typeface="微软雅黑" pitchFamily="34" charset="-122"/>
                <a:ea typeface="微软雅黑" pitchFamily="34" charset="-122"/>
              </a:rPr>
              <a:t>52</a:t>
            </a:r>
            <a:r>
              <a:rPr lang="zh-CN" altLang="zh-CN" sz="1200" dirty="0">
                <a:solidFill>
                  <a:srgbClr val="FF0000"/>
                </a:solidFill>
                <a:latin typeface="微软雅黑" pitchFamily="34" charset="-122"/>
                <a:ea typeface="微软雅黑" pitchFamily="34" charset="-122"/>
              </a:rPr>
              <a:t>个地市抓获犯罪嫌疑人</a:t>
            </a:r>
            <a:r>
              <a:rPr lang="en-US" altLang="zh-CN" sz="1200" dirty="0">
                <a:solidFill>
                  <a:srgbClr val="FF0000"/>
                </a:solidFill>
                <a:latin typeface="微软雅黑" pitchFamily="34" charset="-122"/>
                <a:ea typeface="微软雅黑" pitchFamily="34" charset="-122"/>
              </a:rPr>
              <a:t>94</a:t>
            </a:r>
            <a:r>
              <a:rPr lang="zh-CN" altLang="zh-CN" sz="1200" dirty="0">
                <a:solidFill>
                  <a:srgbClr val="FF0000"/>
                </a:solidFill>
                <a:latin typeface="微软雅黑" pitchFamily="34" charset="-122"/>
                <a:ea typeface="微软雅黑" pitchFamily="34" charset="-122"/>
              </a:rPr>
              <a:t>名</a:t>
            </a:r>
            <a:r>
              <a:rPr lang="zh-CN" altLang="zh-CN" sz="1200" dirty="0">
                <a:solidFill>
                  <a:schemeClr val="bg1"/>
                </a:solidFill>
                <a:latin typeface="微软雅黑" pitchFamily="34" charset="-122"/>
                <a:ea typeface="微软雅黑" pitchFamily="34" charset="-122"/>
              </a:rPr>
              <a:t>。</a:t>
            </a:r>
            <a:endParaRPr lang="en-US" altLang="zh-CN" sz="1200" dirty="0">
              <a:solidFill>
                <a:schemeClr val="bg1"/>
              </a:solidFill>
              <a:latin typeface="微软雅黑" pitchFamily="34" charset="-122"/>
              <a:ea typeface="微软雅黑" pitchFamily="34" charset="-122"/>
            </a:endParaRPr>
          </a:p>
          <a:p>
            <a:pPr latinLnBrk="1"/>
            <a:endParaRPr lang="en-US" altLang="zh-CN" sz="1200" dirty="0">
              <a:solidFill>
                <a:schemeClr val="bg1"/>
              </a:solidFill>
              <a:latin typeface="微软雅黑" pitchFamily="34" charset="-122"/>
              <a:ea typeface="微软雅黑" pitchFamily="34" charset="-122"/>
            </a:endParaRPr>
          </a:p>
          <a:p>
            <a:pPr latinLnBrk="1"/>
            <a:r>
              <a:rPr lang="zh-CN" altLang="zh-CN" sz="1200" dirty="0" smtClean="0">
                <a:solidFill>
                  <a:schemeClr val="bg1"/>
                </a:solidFill>
                <a:latin typeface="微软雅黑" pitchFamily="34" charset="-122"/>
                <a:ea typeface="微软雅黑" pitchFamily="34" charset="-122"/>
              </a:rPr>
              <a:t>这是余杭警方与阿里</a:t>
            </a:r>
            <a:r>
              <a:rPr lang="zh-CN" altLang="zh-CN" sz="1200" dirty="0">
                <a:solidFill>
                  <a:schemeClr val="bg1"/>
                </a:solidFill>
                <a:latin typeface="微软雅黑" pitchFamily="34" charset="-122"/>
                <a:ea typeface="微软雅黑" pitchFamily="34" charset="-122"/>
              </a:rPr>
              <a:t>巴巴安全部深度合作在</a:t>
            </a:r>
            <a:r>
              <a:rPr lang="zh-CN" altLang="zh-CN" sz="1200" dirty="0">
                <a:solidFill>
                  <a:srgbClr val="FF0000"/>
                </a:solidFill>
                <a:latin typeface="微软雅黑" pitchFamily="34" charset="-122"/>
                <a:ea typeface="微软雅黑" pitchFamily="34" charset="-122"/>
              </a:rPr>
              <a:t>警务大数据运用和信息合作上的新突破</a:t>
            </a:r>
            <a:r>
              <a:rPr lang="zh-CN" altLang="en-US" sz="1200" dirty="0">
                <a:solidFill>
                  <a:schemeClr val="bg1"/>
                </a:solidFill>
                <a:latin typeface="微软雅黑" pitchFamily="34" charset="-122"/>
                <a:ea typeface="微软雅黑" pitchFamily="34" charset="-122"/>
              </a:rPr>
              <a:t>。</a:t>
            </a:r>
            <a:endParaRPr lang="en-US" altLang="zh-CN" sz="12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6048772" y="8371"/>
            <a:ext cx="2217053" cy="439939"/>
          </a:xfrm>
          <a:prstGeom prst="rect">
            <a:avLst/>
          </a:prstGeom>
          <a:noFill/>
        </p:spPr>
        <p:txBody>
          <a:bodyPr wrap="none" lIns="158932" tIns="79466" rIns="158932" bIns="79466" rtlCol="0">
            <a:spAutoFit/>
          </a:bodyPr>
          <a:lstStyle/>
          <a:p>
            <a:pPr algn="ctr"/>
            <a:r>
              <a:rPr lang="zh-CN" altLang="en-US" sz="1800" b="1" dirty="0">
                <a:solidFill>
                  <a:schemeClr val="bg1"/>
                </a:solidFill>
                <a:latin typeface="微软雅黑" pitchFamily="34" charset="-122"/>
                <a:ea typeface="微软雅黑" pitchFamily="34" charset="-122"/>
                <a:cs typeface="Helvetica"/>
              </a:rPr>
              <a:t>虚假电商代运营案</a:t>
            </a:r>
          </a:p>
        </p:txBody>
      </p:sp>
      <p:pic>
        <p:nvPicPr>
          <p:cNvPr id="4" name="图片 3"/>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63132" y="655572"/>
            <a:ext cx="2948630" cy="1958238"/>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69877" y="655571"/>
            <a:ext cx="2755300" cy="1918552"/>
          </a:xfrm>
          <a:prstGeom prst="rect">
            <a:avLst/>
          </a:prstGeom>
        </p:spPr>
      </p:pic>
      <p:sp>
        <p:nvSpPr>
          <p:cNvPr id="7" name="矩形 6"/>
          <p:cNvSpPr/>
          <p:nvPr/>
        </p:nvSpPr>
        <p:spPr>
          <a:xfrm>
            <a:off x="7576623" y="655571"/>
            <a:ext cx="6512527" cy="1824187"/>
          </a:xfrm>
          <a:prstGeom prst="rect">
            <a:avLst/>
          </a:prstGeom>
        </p:spPr>
        <p:txBody>
          <a:bodyPr wrap="square" lIns="158932" tIns="79466" rIns="158932" bIns="79466">
            <a:spAutoFit/>
          </a:bodyPr>
          <a:lstStyle/>
          <a:p>
            <a:pPr>
              <a:lnSpc>
                <a:spcPct val="150000"/>
              </a:lnSpc>
            </a:pPr>
            <a:r>
              <a:rPr lang="en-US" altLang="zh-CN" sz="1200" dirty="0">
                <a:solidFill>
                  <a:schemeClr val="bg1"/>
                </a:solidFill>
                <a:latin typeface="微软雅黑" pitchFamily="34" charset="-122"/>
                <a:ea typeface="微软雅黑" pitchFamily="34" charset="-122"/>
              </a:rPr>
              <a:t>       </a:t>
            </a:r>
            <a:r>
              <a:rPr lang="zh-CN" altLang="en-US" sz="1200" dirty="0">
                <a:solidFill>
                  <a:schemeClr val="bg1"/>
                </a:solidFill>
                <a:latin typeface="微软雅黑" pitchFamily="34" charset="-122"/>
                <a:ea typeface="微软雅黑" pitchFamily="34" charset="-122"/>
              </a:rPr>
              <a:t>郑州市公安局调动全市</a:t>
            </a:r>
            <a:r>
              <a:rPr lang="en-US" altLang="zh-CN" sz="1200" dirty="0">
                <a:solidFill>
                  <a:srgbClr val="FF0000"/>
                </a:solidFill>
                <a:latin typeface="微软雅黑" pitchFamily="34" charset="-122"/>
                <a:ea typeface="微软雅黑" pitchFamily="34" charset="-122"/>
              </a:rPr>
              <a:t>3000</a:t>
            </a:r>
            <a:r>
              <a:rPr lang="zh-CN" altLang="en-US" sz="1200" dirty="0">
                <a:solidFill>
                  <a:srgbClr val="FF0000"/>
                </a:solidFill>
                <a:latin typeface="微软雅黑" pitchFamily="34" charset="-122"/>
                <a:ea typeface="微软雅黑" pitchFamily="34" charset="-122"/>
              </a:rPr>
              <a:t>多</a:t>
            </a:r>
            <a:r>
              <a:rPr lang="zh-CN" altLang="en-US" sz="1200" dirty="0">
                <a:solidFill>
                  <a:schemeClr val="bg1"/>
                </a:solidFill>
                <a:latin typeface="微软雅黑" pitchFamily="34" charset="-122"/>
                <a:ea typeface="微软雅黑" pitchFamily="34" charset="-122"/>
              </a:rPr>
              <a:t>警力，</a:t>
            </a:r>
            <a:r>
              <a:rPr lang="en-US" altLang="zh-CN" sz="1200" dirty="0">
                <a:solidFill>
                  <a:srgbClr val="FF0000"/>
                </a:solidFill>
                <a:latin typeface="微软雅黑" pitchFamily="34" charset="-122"/>
                <a:ea typeface="微软雅黑" pitchFamily="34" charset="-122"/>
              </a:rPr>
              <a:t>34</a:t>
            </a:r>
            <a:r>
              <a:rPr lang="zh-CN" altLang="en-US" sz="1200" dirty="0">
                <a:solidFill>
                  <a:srgbClr val="FF0000"/>
                </a:solidFill>
                <a:latin typeface="微软雅黑" pitchFamily="34" charset="-122"/>
                <a:ea typeface="微软雅黑" pitchFamily="34" charset="-122"/>
              </a:rPr>
              <a:t>个</a:t>
            </a:r>
            <a:r>
              <a:rPr lang="zh-CN" altLang="en-US" sz="1200" dirty="0">
                <a:solidFill>
                  <a:schemeClr val="bg1"/>
                </a:solidFill>
                <a:latin typeface="微软雅黑" pitchFamily="34" charset="-122"/>
                <a:ea typeface="微软雅黑" pitchFamily="34" charset="-122"/>
              </a:rPr>
              <a:t>分局统一行动，收网</a:t>
            </a:r>
            <a:r>
              <a:rPr lang="en-US" altLang="zh-CN" sz="1200" dirty="0">
                <a:solidFill>
                  <a:srgbClr val="FF0000"/>
                </a:solidFill>
                <a:latin typeface="微软雅黑" pitchFamily="34" charset="-122"/>
                <a:ea typeface="微软雅黑" pitchFamily="34" charset="-122"/>
              </a:rPr>
              <a:t>87</a:t>
            </a:r>
            <a:r>
              <a:rPr lang="zh-CN" altLang="en-US" sz="1200" dirty="0">
                <a:solidFill>
                  <a:srgbClr val="FF0000"/>
                </a:solidFill>
                <a:latin typeface="微软雅黑" pitchFamily="34" charset="-122"/>
                <a:ea typeface="微软雅黑" pitchFamily="34" charset="-122"/>
              </a:rPr>
              <a:t>家</a:t>
            </a:r>
            <a:r>
              <a:rPr lang="zh-CN" altLang="en-US" sz="1200" dirty="0">
                <a:solidFill>
                  <a:schemeClr val="bg1"/>
                </a:solidFill>
                <a:latin typeface="微软雅黑" pitchFamily="34" charset="-122"/>
                <a:ea typeface="微软雅黑" pitchFamily="34" charset="-122"/>
              </a:rPr>
              <a:t>假冒淘宝代运营公司，抓捕嫌疑人</a:t>
            </a:r>
            <a:r>
              <a:rPr lang="en-US" altLang="zh-CN" sz="1200" dirty="0">
                <a:solidFill>
                  <a:srgbClr val="FF0000"/>
                </a:solidFill>
                <a:latin typeface="微软雅黑" pitchFamily="34" charset="-122"/>
                <a:ea typeface="微软雅黑" pitchFamily="34" charset="-122"/>
              </a:rPr>
              <a:t>1720</a:t>
            </a:r>
            <a:r>
              <a:rPr lang="zh-CN" altLang="en-US" sz="1200" dirty="0">
                <a:solidFill>
                  <a:schemeClr val="bg1"/>
                </a:solidFill>
                <a:latin typeface="微软雅黑" pitchFamily="34" charset="-122"/>
                <a:ea typeface="微软雅黑" pitchFamily="34" charset="-122"/>
              </a:rPr>
              <a:t>人，刑拘</a:t>
            </a:r>
            <a:r>
              <a:rPr lang="en-US" altLang="zh-CN" sz="1200" dirty="0">
                <a:solidFill>
                  <a:srgbClr val="FF0000"/>
                </a:solidFill>
                <a:latin typeface="微软雅黑" pitchFamily="34" charset="-122"/>
                <a:ea typeface="微软雅黑" pitchFamily="34" charset="-122"/>
              </a:rPr>
              <a:t>997</a:t>
            </a:r>
            <a:r>
              <a:rPr lang="zh-CN" altLang="en-US" sz="1200" dirty="0">
                <a:solidFill>
                  <a:srgbClr val="FF0000"/>
                </a:solidFill>
                <a:latin typeface="微软雅黑" pitchFamily="34" charset="-122"/>
                <a:ea typeface="微软雅黑" pitchFamily="34" charset="-122"/>
              </a:rPr>
              <a:t>人</a:t>
            </a:r>
            <a:r>
              <a:rPr lang="zh-CN" altLang="en-US" sz="1200" dirty="0">
                <a:solidFill>
                  <a:schemeClr val="bg1"/>
                </a:solidFill>
                <a:latin typeface="微软雅黑" pitchFamily="34" charset="-122"/>
                <a:ea typeface="微软雅黑" pitchFamily="34" charset="-122"/>
              </a:rPr>
              <a:t>，扣押上千台电脑、手机、</a:t>
            </a:r>
            <a:r>
              <a:rPr lang="en-US" altLang="zh-CN" sz="1200" dirty="0">
                <a:solidFill>
                  <a:schemeClr val="bg1"/>
                </a:solidFill>
                <a:latin typeface="微软雅黑" pitchFamily="34" charset="-122"/>
                <a:ea typeface="微软雅黑" pitchFamily="34" charset="-122"/>
              </a:rPr>
              <a:t>U</a:t>
            </a:r>
            <a:r>
              <a:rPr lang="zh-CN" altLang="en-US" sz="1200" dirty="0">
                <a:solidFill>
                  <a:schemeClr val="bg1"/>
                </a:solidFill>
                <a:latin typeface="微软雅黑" pitchFamily="34" charset="-122"/>
                <a:ea typeface="微软雅黑" pitchFamily="34" charset="-122"/>
              </a:rPr>
              <a:t>盘等作案设备，经侦查取证，大部分已在报捕阶段；</a:t>
            </a:r>
            <a:endParaRPr lang="en-US" altLang="zh-CN" sz="1200" dirty="0">
              <a:solidFill>
                <a:schemeClr val="bg1"/>
              </a:solidFill>
              <a:latin typeface="微软雅黑" pitchFamily="34" charset="-122"/>
              <a:ea typeface="微软雅黑" pitchFamily="34" charset="-122"/>
            </a:endParaRPr>
          </a:p>
          <a:p>
            <a:pPr>
              <a:lnSpc>
                <a:spcPct val="150000"/>
              </a:lnSpc>
            </a:pPr>
            <a:r>
              <a:rPr lang="en-US" altLang="zh-CN" sz="1200" dirty="0">
                <a:solidFill>
                  <a:schemeClr val="bg1"/>
                </a:solidFill>
                <a:latin typeface="微软雅黑" pitchFamily="34" charset="-122"/>
                <a:ea typeface="微软雅黑" pitchFamily="34" charset="-122"/>
              </a:rPr>
              <a:t>       </a:t>
            </a:r>
            <a:r>
              <a:rPr lang="zh-CN" altLang="zh-CN" sz="1200" dirty="0">
                <a:solidFill>
                  <a:schemeClr val="bg1"/>
                </a:solidFill>
                <a:latin typeface="微软雅黑" pitchFamily="34" charset="-122"/>
                <a:ea typeface="微软雅黑" pitchFamily="34" charset="-122"/>
              </a:rPr>
              <a:t>深圳公安出动</a:t>
            </a:r>
            <a:r>
              <a:rPr lang="en-US" altLang="zh-CN" sz="1200" dirty="0">
                <a:solidFill>
                  <a:srgbClr val="FF0000"/>
                </a:solidFill>
                <a:latin typeface="微软雅黑" pitchFamily="34" charset="-122"/>
                <a:ea typeface="微软雅黑" pitchFamily="34" charset="-122"/>
              </a:rPr>
              <a:t>7</a:t>
            </a:r>
            <a:r>
              <a:rPr lang="zh-CN" altLang="zh-CN" sz="1200" dirty="0">
                <a:solidFill>
                  <a:srgbClr val="FF0000"/>
                </a:solidFill>
                <a:latin typeface="微软雅黑" pitchFamily="34" charset="-122"/>
                <a:ea typeface="微软雅黑" pitchFamily="34" charset="-122"/>
              </a:rPr>
              <a:t>个警种</a:t>
            </a:r>
            <a:r>
              <a:rPr lang="en-US" altLang="zh-CN" sz="1200" dirty="0">
                <a:solidFill>
                  <a:srgbClr val="FF0000"/>
                </a:solidFill>
                <a:latin typeface="微软雅黑" pitchFamily="34" charset="-122"/>
                <a:ea typeface="微软雅黑" pitchFamily="34" charset="-122"/>
              </a:rPr>
              <a:t>1000</a:t>
            </a:r>
            <a:r>
              <a:rPr lang="zh-CN" altLang="zh-CN" sz="1200" dirty="0">
                <a:solidFill>
                  <a:srgbClr val="FF0000"/>
                </a:solidFill>
                <a:latin typeface="微软雅黑" pitchFamily="34" charset="-122"/>
                <a:ea typeface="微软雅黑" pitchFamily="34" charset="-122"/>
              </a:rPr>
              <a:t>余警力</a:t>
            </a:r>
            <a:r>
              <a:rPr lang="zh-CN" altLang="zh-CN" sz="1200" dirty="0">
                <a:solidFill>
                  <a:schemeClr val="bg1"/>
                </a:solidFill>
                <a:latin typeface="微软雅黑" pitchFamily="34" charset="-122"/>
                <a:ea typeface="微软雅黑" pitchFamily="34" charset="-122"/>
              </a:rPr>
              <a:t>对深圳广明发信息咨询有限公司和龙华区六韬公司涉嫌代运营诈骗开展行动。</a:t>
            </a:r>
            <a:r>
              <a:rPr lang="zh-CN" altLang="zh-CN" sz="1200" dirty="0">
                <a:solidFill>
                  <a:srgbClr val="FF0000"/>
                </a:solidFill>
                <a:latin typeface="微软雅黑" pitchFamily="34" charset="-122"/>
                <a:ea typeface="微软雅黑" pitchFamily="34" charset="-122"/>
              </a:rPr>
              <a:t>现场控制</a:t>
            </a:r>
            <a:r>
              <a:rPr lang="en-US" altLang="zh-CN" sz="1200" dirty="0">
                <a:solidFill>
                  <a:srgbClr val="FF0000"/>
                </a:solidFill>
                <a:latin typeface="微软雅黑" pitchFamily="34" charset="-122"/>
                <a:ea typeface="微软雅黑" pitchFamily="34" charset="-122"/>
              </a:rPr>
              <a:t>1000</a:t>
            </a:r>
            <a:r>
              <a:rPr lang="zh-CN" altLang="zh-CN" sz="1200" dirty="0">
                <a:solidFill>
                  <a:srgbClr val="FF0000"/>
                </a:solidFill>
                <a:latin typeface="微软雅黑" pitchFamily="34" charset="-122"/>
                <a:ea typeface="微软雅黑" pitchFamily="34" charset="-122"/>
              </a:rPr>
              <a:t>余名</a:t>
            </a:r>
            <a:r>
              <a:rPr lang="zh-CN" altLang="zh-CN" sz="1200" dirty="0">
                <a:solidFill>
                  <a:schemeClr val="bg1"/>
                </a:solidFill>
                <a:latin typeface="微软雅黑" pitchFamily="34" charset="-122"/>
                <a:ea typeface="微软雅黑" pitchFamily="34" charset="-122"/>
              </a:rPr>
              <a:t>人员，经现场取证</a:t>
            </a:r>
            <a:r>
              <a:rPr lang="zh-CN" altLang="zh-CN" sz="1200" dirty="0">
                <a:solidFill>
                  <a:srgbClr val="FF0000"/>
                </a:solidFill>
                <a:latin typeface="微软雅黑" pitchFamily="34" charset="-122"/>
                <a:ea typeface="微软雅黑" pitchFamily="34" charset="-122"/>
              </a:rPr>
              <a:t>抓获并羁押</a:t>
            </a:r>
            <a:r>
              <a:rPr lang="en-US" altLang="zh-CN" sz="1200" dirty="0">
                <a:solidFill>
                  <a:srgbClr val="FF0000"/>
                </a:solidFill>
                <a:latin typeface="微软雅黑" pitchFamily="34" charset="-122"/>
                <a:ea typeface="微软雅黑" pitchFamily="34" charset="-122"/>
              </a:rPr>
              <a:t>291</a:t>
            </a:r>
            <a:r>
              <a:rPr lang="zh-CN" altLang="zh-CN" sz="1200" dirty="0">
                <a:solidFill>
                  <a:srgbClr val="FF0000"/>
                </a:solidFill>
                <a:latin typeface="微软雅黑" pitchFamily="34" charset="-122"/>
                <a:ea typeface="微软雅黑" pitchFamily="34" charset="-122"/>
              </a:rPr>
              <a:t>人</a:t>
            </a:r>
            <a:r>
              <a:rPr lang="zh-CN" altLang="en-US" sz="1200" dirty="0">
                <a:solidFill>
                  <a:srgbClr val="FF0000"/>
                </a:solidFill>
                <a:latin typeface="微软雅黑" pitchFamily="34" charset="-122"/>
                <a:ea typeface="微软雅黑" pitchFamily="34" charset="-122"/>
              </a:rPr>
              <a:t>，刑拘</a:t>
            </a:r>
            <a:r>
              <a:rPr lang="en-US" altLang="zh-CN" sz="1200" dirty="0">
                <a:solidFill>
                  <a:srgbClr val="FF0000"/>
                </a:solidFill>
                <a:latin typeface="微软雅黑" pitchFamily="34" charset="-122"/>
                <a:ea typeface="微软雅黑" pitchFamily="34" charset="-122"/>
              </a:rPr>
              <a:t>258</a:t>
            </a:r>
            <a:r>
              <a:rPr lang="zh-CN" altLang="en-US" sz="1200" dirty="0">
                <a:solidFill>
                  <a:srgbClr val="FF0000"/>
                </a:solidFill>
                <a:latin typeface="微软雅黑" pitchFamily="34" charset="-122"/>
                <a:ea typeface="微软雅黑" pitchFamily="34" charset="-122"/>
              </a:rPr>
              <a:t>人</a:t>
            </a:r>
            <a:r>
              <a:rPr lang="zh-CN" altLang="zh-CN" sz="1200" dirty="0">
                <a:solidFill>
                  <a:schemeClr val="bg1"/>
                </a:solidFill>
                <a:latin typeface="微软雅黑" pitchFamily="34" charset="-122"/>
                <a:ea typeface="微软雅黑" pitchFamily="34" charset="-122"/>
              </a:rPr>
              <a:t>。</a:t>
            </a:r>
            <a:endParaRPr lang="en-US" altLang="zh-CN" sz="12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574696" y="6789"/>
            <a:ext cx="945706" cy="533259"/>
          </a:xfrm>
          <a:prstGeom prst="rect">
            <a:avLst/>
          </a:prstGeom>
        </p:spPr>
        <p:txBody>
          <a:bodyPr wrap="none" lIns="158932" tIns="79466" rIns="158932" bIns="79466">
            <a:spAutoFit/>
          </a:bodyPr>
          <a:lstStyle/>
          <a:p>
            <a:pPr algn="ctr" defTabSz="538051" fontAlgn="base">
              <a:spcBef>
                <a:spcPct val="0"/>
              </a:spcBef>
              <a:spcAft>
                <a:spcPct val="0"/>
              </a:spcAft>
              <a:defRPr/>
            </a:pPr>
            <a:r>
              <a:rPr lang="zh-CN" altLang="en-US" sz="2400" b="1" dirty="0">
                <a:solidFill>
                  <a:srgbClr val="FFFFFF"/>
                </a:solidFill>
                <a:latin typeface="方正兰亭中粗黑_GBK" panose="02000000000000000000" pitchFamily="2" charset="-122"/>
                <a:ea typeface="方正兰亭中粗黑_GBK" panose="02000000000000000000" pitchFamily="2" charset="-122"/>
                <a:cs typeface="Helvetica Light"/>
                <a:sym typeface="Helvetica Light"/>
              </a:rPr>
              <a:t>目录</a:t>
            </a:r>
          </a:p>
        </p:txBody>
      </p:sp>
      <p:sp>
        <p:nvSpPr>
          <p:cNvPr id="5" name="文本框 4"/>
          <p:cNvSpPr txBox="1"/>
          <p:nvPr/>
        </p:nvSpPr>
        <p:spPr>
          <a:xfrm>
            <a:off x="938855" y="1260128"/>
            <a:ext cx="12209406" cy="426606"/>
          </a:xfrm>
          <a:prstGeom prst="rect">
            <a:avLst/>
          </a:prstGeom>
          <a:noFill/>
        </p:spPr>
        <p:txBody>
          <a:bodyPr wrap="none" lIns="158932" tIns="79466" rIns="158932" bIns="79466" rtlCol="0">
            <a:spAutoFit/>
          </a:bodyPr>
          <a:lstStyle/>
          <a:p>
            <a:pPr algn="ctr"/>
            <a:r>
              <a:rPr kumimoji="1" lang="zh-CN" altLang="en-US" sz="1400" dirty="0">
                <a:solidFill>
                  <a:srgbClr val="FFFFFF"/>
                </a:solidFill>
                <a:latin typeface="微软雅黑"/>
                <a:ea typeface="微软雅黑"/>
                <a:cs typeface="微软雅黑"/>
              </a:rPr>
              <a:t>一、网络安全的现状与挑战</a:t>
            </a:r>
            <a:r>
              <a:rPr kumimoji="1" lang="en-US" altLang="zh-CN" sz="1400" dirty="0">
                <a:solidFill>
                  <a:srgbClr val="FFFFFF"/>
                </a:solidFill>
                <a:latin typeface="微软雅黑"/>
                <a:ea typeface="微软雅黑"/>
                <a:cs typeface="微软雅黑"/>
              </a:rPr>
              <a:t>     </a:t>
            </a:r>
            <a:r>
              <a:rPr kumimoji="1" lang="zh-CN" altLang="en-US" sz="1400" dirty="0">
                <a:solidFill>
                  <a:srgbClr val="FFFFFF"/>
                </a:solidFill>
                <a:latin typeface="微软雅黑"/>
                <a:ea typeface="微软雅黑"/>
                <a:cs typeface="微软雅黑"/>
              </a:rPr>
              <a:t>二、网络治理的担当与共治</a:t>
            </a:r>
            <a:r>
              <a:rPr kumimoji="1" lang="en-US" altLang="zh-CN" sz="1700" dirty="0">
                <a:solidFill>
                  <a:srgbClr val="FFFFFF"/>
                </a:solidFill>
                <a:latin typeface="微软雅黑"/>
                <a:ea typeface="微软雅黑"/>
                <a:cs typeface="微软雅黑"/>
              </a:rPr>
              <a:t>     </a:t>
            </a:r>
            <a:r>
              <a:rPr kumimoji="1" lang="zh-CN" altLang="en-US" sz="1400" dirty="0">
                <a:solidFill>
                  <a:srgbClr val="FFFFFF"/>
                </a:solidFill>
                <a:latin typeface="微软雅黑"/>
                <a:ea typeface="微软雅黑"/>
                <a:cs typeface="微软雅黑"/>
              </a:rPr>
              <a:t>三、安全生态的研究与破解</a:t>
            </a:r>
            <a:r>
              <a:rPr kumimoji="1" lang="en-US" altLang="zh-CN" sz="1400" dirty="0">
                <a:solidFill>
                  <a:srgbClr val="FFFFFF"/>
                </a:solidFill>
                <a:latin typeface="微软雅黑"/>
                <a:ea typeface="微软雅黑"/>
                <a:cs typeface="微软雅黑"/>
              </a:rPr>
              <a:t>      </a:t>
            </a:r>
            <a:r>
              <a:rPr kumimoji="1" lang="zh-CN" altLang="en-US" sz="1400" dirty="0">
                <a:solidFill>
                  <a:srgbClr val="FFFFFF"/>
                </a:solidFill>
                <a:latin typeface="微软雅黑"/>
                <a:ea typeface="微软雅黑"/>
                <a:cs typeface="微软雅黑"/>
              </a:rPr>
              <a:t>四、安全技术的积累与创新</a:t>
            </a:r>
            <a:r>
              <a:rPr kumimoji="1" lang="en-US" altLang="zh-CN" sz="1400" dirty="0">
                <a:solidFill>
                  <a:srgbClr val="FFFFFF"/>
                </a:solidFill>
                <a:latin typeface="微软雅黑"/>
                <a:ea typeface="微软雅黑"/>
                <a:cs typeface="微软雅黑"/>
              </a:rPr>
              <a:t>     </a:t>
            </a:r>
            <a:r>
              <a:rPr kumimoji="1" lang="zh-CN" altLang="en-US" sz="1400" dirty="0">
                <a:solidFill>
                  <a:srgbClr val="FFFFFF"/>
                </a:solidFill>
                <a:latin typeface="微软雅黑"/>
                <a:ea typeface="微软雅黑"/>
                <a:cs typeface="微软雅黑"/>
              </a:rPr>
              <a:t>五、跨境安全的探索与尝试</a:t>
            </a:r>
          </a:p>
        </p:txBody>
      </p:sp>
    </p:spTree>
    <p:extLst>
      <p:ext uri="{BB962C8B-B14F-4D97-AF65-F5344CB8AC3E}">
        <p14:creationId xmlns:p14="http://schemas.microsoft.com/office/powerpoint/2010/main" val="45098229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4608612" y="28101"/>
            <a:ext cx="5239294" cy="439939"/>
          </a:xfrm>
          <a:prstGeom prst="rect">
            <a:avLst/>
          </a:prstGeom>
          <a:noFill/>
        </p:spPr>
        <p:txBody>
          <a:bodyPr wrap="none" lIns="158932" tIns="79466" rIns="158932" bIns="79466" rtlCol="0">
            <a:spAutoFit/>
          </a:bodyPr>
          <a:lstStyle/>
          <a:p>
            <a:r>
              <a:rPr lang="zh-CN" altLang="zh-CN" sz="1800" b="1" dirty="0">
                <a:solidFill>
                  <a:srgbClr val="FFFFFF"/>
                </a:solidFill>
                <a:latin typeface="微软雅黑"/>
                <a:ea typeface="微软雅黑"/>
                <a:cs typeface="微软雅黑"/>
              </a:rPr>
              <a:t>积极</a:t>
            </a:r>
            <a:r>
              <a:rPr lang="zh-CN" altLang="en-US" sz="1800" b="1" dirty="0">
                <a:solidFill>
                  <a:srgbClr val="FFFFFF"/>
                </a:solidFill>
                <a:latin typeface="微软雅黑"/>
                <a:ea typeface="微软雅黑"/>
                <a:cs typeface="微软雅黑"/>
              </a:rPr>
              <a:t>协助</a:t>
            </a:r>
            <a:r>
              <a:rPr lang="zh-CN" altLang="zh-CN" sz="1800" b="1" dirty="0">
                <a:solidFill>
                  <a:srgbClr val="FFFFFF"/>
                </a:solidFill>
                <a:latin typeface="微软雅黑"/>
                <a:ea typeface="微软雅黑"/>
                <a:cs typeface="微软雅黑"/>
              </a:rPr>
              <a:t>全国各地公安机关，</a:t>
            </a:r>
            <a:r>
              <a:rPr lang="zh-CN" altLang="en-US" sz="1800" b="1" dirty="0">
                <a:solidFill>
                  <a:srgbClr val="FFFFFF"/>
                </a:solidFill>
                <a:latin typeface="微软雅黑"/>
                <a:ea typeface="微软雅黑"/>
                <a:cs typeface="微软雅黑"/>
              </a:rPr>
              <a:t>打击</a:t>
            </a:r>
            <a:r>
              <a:rPr lang="zh-CN" altLang="zh-CN" sz="1800" b="1" dirty="0">
                <a:solidFill>
                  <a:srgbClr val="FFFFFF"/>
                </a:solidFill>
                <a:latin typeface="微软雅黑"/>
                <a:ea typeface="微软雅黑"/>
                <a:cs typeface="微软雅黑"/>
              </a:rPr>
              <a:t>网技术黑灰产 </a:t>
            </a:r>
            <a:endParaRPr lang="zh-CN" altLang="en-US" sz="1800" b="1" dirty="0">
              <a:solidFill>
                <a:srgbClr val="FFFFFF"/>
              </a:solidFill>
              <a:latin typeface="微软雅黑"/>
              <a:ea typeface="微软雅黑"/>
              <a:cs typeface="微软雅黑"/>
            </a:endParaRPr>
          </a:p>
        </p:txBody>
      </p:sp>
      <p:sp>
        <p:nvSpPr>
          <p:cNvPr id="4" name="矩形 3"/>
          <p:cNvSpPr/>
          <p:nvPr/>
        </p:nvSpPr>
        <p:spPr>
          <a:xfrm>
            <a:off x="720181" y="1044104"/>
            <a:ext cx="3168352" cy="1022258"/>
          </a:xfrm>
          <a:prstGeom prst="rect">
            <a:avLst/>
          </a:prstGeom>
        </p:spPr>
        <p:txBody>
          <a:bodyPr wrap="square" lIns="158932" tIns="79466" rIns="158932" bIns="79466">
            <a:spAutoFit/>
          </a:bodyPr>
          <a:lstStyle/>
          <a:p>
            <a:r>
              <a:rPr lang="en-US" altLang="zh-CN" sz="1400" dirty="0">
                <a:solidFill>
                  <a:srgbClr val="FFFFFF"/>
                </a:solidFill>
                <a:latin typeface="微软雅黑" panose="020B0503020204020204" pitchFamily="34" charset="-122"/>
                <a:ea typeface="微软雅黑" panose="020B0503020204020204" pitchFamily="34" charset="-122"/>
              </a:rPr>
              <a:t>2016</a:t>
            </a:r>
            <a:r>
              <a:rPr lang="zh-CN" altLang="en-US" sz="1400" dirty="0">
                <a:solidFill>
                  <a:srgbClr val="FFFFFF"/>
                </a:solidFill>
                <a:latin typeface="微软雅黑" panose="020B0503020204020204" pitchFamily="34" charset="-122"/>
                <a:ea typeface="微软雅黑" panose="020B0503020204020204" pitchFamily="34" charset="-122"/>
              </a:rPr>
              <a:t>年，</a:t>
            </a:r>
            <a:r>
              <a:rPr lang="zh-CN" altLang="en-US" sz="1400" dirty="0" smtClean="0">
                <a:solidFill>
                  <a:srgbClr val="FFFFFF"/>
                </a:solidFill>
                <a:latin typeface="微软雅黑" panose="020B0503020204020204" pitchFamily="34" charset="-122"/>
                <a:ea typeface="微软雅黑" panose="020B0503020204020204" pitchFamily="34" charset="-122"/>
              </a:rPr>
              <a:t>主动输出风险线索</a:t>
            </a:r>
            <a:r>
              <a:rPr lang="zh-CN" altLang="en-US" sz="1400" dirty="0" smtClean="0">
                <a:solidFill>
                  <a:srgbClr val="FF0000"/>
                </a:solidFill>
                <a:latin typeface="微软雅黑" panose="020B0503020204020204" pitchFamily="34" charset="-122"/>
                <a:ea typeface="微软雅黑" panose="020B0503020204020204" pitchFamily="34" charset="-122"/>
              </a:rPr>
              <a:t>近万条</a:t>
            </a:r>
            <a:r>
              <a:rPr lang="zh-CN" altLang="en-US" sz="1400" dirty="0" smtClean="0">
                <a:solidFill>
                  <a:srgbClr val="FFFFFF"/>
                </a:solidFill>
                <a:latin typeface="微软雅黑" panose="020B0503020204020204" pitchFamily="34" charset="-122"/>
                <a:ea typeface="微软雅黑" panose="020B0503020204020204" pitchFamily="34" charset="-122"/>
              </a:rPr>
              <a:t>，</a:t>
            </a:r>
            <a:r>
              <a:rPr lang="zh-CN" altLang="en-US" sz="1400" dirty="0">
                <a:solidFill>
                  <a:srgbClr val="FFFFFF"/>
                </a:solidFill>
                <a:latin typeface="微软雅黑" panose="020B0503020204020204" pitchFamily="34" charset="-122"/>
                <a:ea typeface="微软雅黑" panose="020B0503020204020204" pitchFamily="34" charset="-122"/>
              </a:rPr>
              <a:t>协助全国</a:t>
            </a:r>
            <a:r>
              <a:rPr lang="en-US" altLang="zh-CN" sz="1400" dirty="0">
                <a:solidFill>
                  <a:srgbClr val="FF0000"/>
                </a:solidFill>
                <a:latin typeface="微软雅黑" panose="020B0503020204020204" pitchFamily="34" charset="-122"/>
                <a:ea typeface="微软雅黑" panose="020B0503020204020204" pitchFamily="34" charset="-122"/>
              </a:rPr>
              <a:t>3000</a:t>
            </a:r>
            <a:r>
              <a:rPr lang="zh-CN" altLang="en-US" sz="1400" dirty="0">
                <a:solidFill>
                  <a:srgbClr val="FF0000"/>
                </a:solidFill>
                <a:latin typeface="微软雅黑" panose="020B0503020204020204" pitchFamily="34" charset="-122"/>
                <a:ea typeface="微软雅黑" panose="020B0503020204020204" pitchFamily="34" charset="-122"/>
              </a:rPr>
              <a:t>多</a:t>
            </a:r>
            <a:r>
              <a:rPr lang="zh-CN" altLang="en-US" sz="1400" dirty="0">
                <a:solidFill>
                  <a:srgbClr val="FFFFFF"/>
                </a:solidFill>
                <a:latin typeface="微软雅黑" panose="020B0503020204020204" pitchFamily="34" charset="-122"/>
                <a:ea typeface="微软雅黑" panose="020B0503020204020204" pitchFamily="34" charset="-122"/>
              </a:rPr>
              <a:t>个办案单位。</a:t>
            </a:r>
            <a:endParaRPr lang="en-US" altLang="zh-CN" sz="1400" dirty="0">
              <a:solidFill>
                <a:srgbClr val="FFFFFF"/>
              </a:solidFill>
              <a:latin typeface="微软雅黑" panose="020B0503020204020204" pitchFamily="34" charset="-122"/>
              <a:ea typeface="微软雅黑" panose="020B0503020204020204" pitchFamily="34" charset="-122"/>
            </a:endParaRPr>
          </a:p>
          <a:p>
            <a:r>
              <a:rPr lang="zh-CN" altLang="en-US" sz="1400" dirty="0">
                <a:solidFill>
                  <a:srgbClr val="FFFFFF"/>
                </a:solidFill>
                <a:latin typeface="微软雅黑" panose="020B0503020204020204" pitchFamily="34" charset="-122"/>
                <a:ea typeface="微软雅黑" panose="020B0503020204020204" pitchFamily="34" charset="-122"/>
              </a:rPr>
              <a:t>抓捕各类违法犯罪嫌疑人</a:t>
            </a:r>
            <a:r>
              <a:rPr lang="zh-CN" altLang="en-US" sz="1400" dirty="0">
                <a:solidFill>
                  <a:srgbClr val="FF0000"/>
                </a:solidFill>
                <a:latin typeface="微软雅黑" panose="020B0503020204020204" pitchFamily="34" charset="-122"/>
                <a:ea typeface="微软雅黑" panose="020B0503020204020204" pitchFamily="34" charset="-122"/>
              </a:rPr>
              <a:t>上万名</a:t>
            </a:r>
            <a:r>
              <a:rPr lang="zh-CN" altLang="en-US" sz="1400" dirty="0">
                <a:solidFill>
                  <a:srgbClr val="FFFFFF"/>
                </a:solidFill>
                <a:latin typeface="微软雅黑" panose="020B0503020204020204" pitchFamily="34" charset="-122"/>
                <a:ea typeface="微软雅黑" panose="020B0503020204020204" pitchFamily="34" charset="-122"/>
              </a:rPr>
              <a:t>。 重点打击软件作者和黑灰产平台</a:t>
            </a:r>
            <a:endParaRPr lang="zh-CN" altLang="en-US" sz="1400" dirty="0"/>
          </a:p>
        </p:txBody>
      </p:sp>
      <p:grpSp>
        <p:nvGrpSpPr>
          <p:cNvPr id="68" name="原创设计师QQ69613753    _2"/>
          <p:cNvGrpSpPr/>
          <p:nvPr/>
        </p:nvGrpSpPr>
        <p:grpSpPr>
          <a:xfrm>
            <a:off x="4251662" y="756072"/>
            <a:ext cx="500965" cy="554380"/>
            <a:chOff x="2706312" y="1374448"/>
            <a:chExt cx="1449785" cy="1453759"/>
          </a:xfrm>
          <a:noFill/>
        </p:grpSpPr>
        <p:sp>
          <p:nvSpPr>
            <p:cNvPr id="70" name="Freeform 1405"/>
            <p:cNvSpPr>
              <a:spLocks/>
            </p:cNvSpPr>
            <p:nvPr/>
          </p:nvSpPr>
          <p:spPr bwMode="auto">
            <a:xfrm>
              <a:off x="3228401" y="2280068"/>
              <a:ext cx="800361" cy="520335"/>
            </a:xfrm>
            <a:custGeom>
              <a:avLst/>
              <a:gdLst>
                <a:gd name="T0" fmla="*/ 403 w 403"/>
                <a:gd name="T1" fmla="*/ 0 h 262"/>
                <a:gd name="T2" fmla="*/ 400 w 403"/>
                <a:gd name="T3" fmla="*/ 57 h 262"/>
                <a:gd name="T4" fmla="*/ 384 w 403"/>
                <a:gd name="T5" fmla="*/ 112 h 262"/>
                <a:gd name="T6" fmla="*/ 357 w 403"/>
                <a:gd name="T7" fmla="*/ 162 h 262"/>
                <a:gd name="T8" fmla="*/ 317 w 403"/>
                <a:gd name="T9" fmla="*/ 205 h 262"/>
                <a:gd name="T10" fmla="*/ 269 w 403"/>
                <a:gd name="T11" fmla="*/ 236 h 262"/>
                <a:gd name="T12" fmla="*/ 217 w 403"/>
                <a:gd name="T13" fmla="*/ 255 h 262"/>
                <a:gd name="T14" fmla="*/ 159 w 403"/>
                <a:gd name="T15" fmla="*/ 262 h 262"/>
                <a:gd name="T16" fmla="*/ 102 w 403"/>
                <a:gd name="T17" fmla="*/ 255 h 262"/>
                <a:gd name="T18" fmla="*/ 47 w 403"/>
                <a:gd name="T19" fmla="*/ 236 h 262"/>
                <a:gd name="T20" fmla="*/ 0 w 403"/>
                <a:gd name="T21" fmla="*/ 2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3" h="262">
                  <a:moveTo>
                    <a:pt x="403" y="0"/>
                  </a:moveTo>
                  <a:lnTo>
                    <a:pt x="400" y="57"/>
                  </a:lnTo>
                  <a:lnTo>
                    <a:pt x="384" y="112"/>
                  </a:lnTo>
                  <a:lnTo>
                    <a:pt x="357" y="162"/>
                  </a:lnTo>
                  <a:lnTo>
                    <a:pt x="317" y="205"/>
                  </a:lnTo>
                  <a:lnTo>
                    <a:pt x="269" y="236"/>
                  </a:lnTo>
                  <a:lnTo>
                    <a:pt x="217" y="255"/>
                  </a:lnTo>
                  <a:lnTo>
                    <a:pt x="159" y="262"/>
                  </a:lnTo>
                  <a:lnTo>
                    <a:pt x="102" y="255"/>
                  </a:lnTo>
                  <a:lnTo>
                    <a:pt x="47" y="236"/>
                  </a:lnTo>
                  <a:lnTo>
                    <a:pt x="0" y="20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1406"/>
            <p:cNvSpPr>
              <a:spLocks/>
            </p:cNvSpPr>
            <p:nvPr/>
          </p:nvSpPr>
          <p:spPr bwMode="auto">
            <a:xfrm>
              <a:off x="3057605" y="1795482"/>
              <a:ext cx="448838" cy="885759"/>
            </a:xfrm>
            <a:custGeom>
              <a:avLst/>
              <a:gdLst>
                <a:gd name="T0" fmla="*/ 226 w 226"/>
                <a:gd name="T1" fmla="*/ 0 h 446"/>
                <a:gd name="T2" fmla="*/ 167 w 226"/>
                <a:gd name="T3" fmla="*/ 15 h 446"/>
                <a:gd name="T4" fmla="*/ 114 w 226"/>
                <a:gd name="T5" fmla="*/ 41 h 446"/>
                <a:gd name="T6" fmla="*/ 69 w 226"/>
                <a:gd name="T7" fmla="*/ 79 h 446"/>
                <a:gd name="T8" fmla="*/ 36 w 226"/>
                <a:gd name="T9" fmla="*/ 127 h 446"/>
                <a:gd name="T10" fmla="*/ 12 w 226"/>
                <a:gd name="T11" fmla="*/ 184 h 446"/>
                <a:gd name="T12" fmla="*/ 0 w 226"/>
                <a:gd name="T13" fmla="*/ 239 h 446"/>
                <a:gd name="T14" fmla="*/ 2 w 226"/>
                <a:gd name="T15" fmla="*/ 299 h 446"/>
                <a:gd name="T16" fmla="*/ 19 w 226"/>
                <a:gd name="T17" fmla="*/ 353 h 446"/>
                <a:gd name="T18" fmla="*/ 47 w 226"/>
                <a:gd name="T19" fmla="*/ 403 h 446"/>
                <a:gd name="T20" fmla="*/ 86 w 22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446">
                  <a:moveTo>
                    <a:pt x="226" y="0"/>
                  </a:moveTo>
                  <a:lnTo>
                    <a:pt x="167" y="15"/>
                  </a:lnTo>
                  <a:lnTo>
                    <a:pt x="114" y="41"/>
                  </a:lnTo>
                  <a:lnTo>
                    <a:pt x="69" y="79"/>
                  </a:lnTo>
                  <a:lnTo>
                    <a:pt x="36" y="127"/>
                  </a:lnTo>
                  <a:lnTo>
                    <a:pt x="12" y="184"/>
                  </a:lnTo>
                  <a:lnTo>
                    <a:pt x="0" y="239"/>
                  </a:lnTo>
                  <a:lnTo>
                    <a:pt x="2" y="299"/>
                  </a:lnTo>
                  <a:lnTo>
                    <a:pt x="19" y="353"/>
                  </a:lnTo>
                  <a:lnTo>
                    <a:pt x="47" y="403"/>
                  </a:lnTo>
                  <a:lnTo>
                    <a:pt x="8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1407"/>
            <p:cNvSpPr>
              <a:spLocks/>
            </p:cNvSpPr>
            <p:nvPr/>
          </p:nvSpPr>
          <p:spPr bwMode="auto">
            <a:xfrm>
              <a:off x="3506442" y="1795482"/>
              <a:ext cx="564026" cy="778516"/>
            </a:xfrm>
            <a:custGeom>
              <a:avLst/>
              <a:gdLst>
                <a:gd name="T0" fmla="*/ 236 w 284"/>
                <a:gd name="T1" fmla="*/ 392 h 392"/>
                <a:gd name="T2" fmla="*/ 265 w 284"/>
                <a:gd name="T3" fmla="*/ 344 h 392"/>
                <a:gd name="T4" fmla="*/ 282 w 284"/>
                <a:gd name="T5" fmla="*/ 287 h 392"/>
                <a:gd name="T6" fmla="*/ 284 w 284"/>
                <a:gd name="T7" fmla="*/ 229 h 392"/>
                <a:gd name="T8" fmla="*/ 275 w 284"/>
                <a:gd name="T9" fmla="*/ 175 h 392"/>
                <a:gd name="T10" fmla="*/ 248 w 284"/>
                <a:gd name="T11" fmla="*/ 120 h 392"/>
                <a:gd name="T12" fmla="*/ 215 w 284"/>
                <a:gd name="T13" fmla="*/ 74 h 392"/>
                <a:gd name="T14" fmla="*/ 170 w 284"/>
                <a:gd name="T15" fmla="*/ 39 h 392"/>
                <a:gd name="T16" fmla="*/ 115 w 284"/>
                <a:gd name="T17" fmla="*/ 12 h 392"/>
                <a:gd name="T18" fmla="*/ 58 w 284"/>
                <a:gd name="T19" fmla="*/ 0 h 392"/>
                <a:gd name="T20" fmla="*/ 0 w 284"/>
                <a:gd name="T21"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2">
                  <a:moveTo>
                    <a:pt x="236" y="392"/>
                  </a:moveTo>
                  <a:lnTo>
                    <a:pt x="265" y="344"/>
                  </a:lnTo>
                  <a:lnTo>
                    <a:pt x="282" y="287"/>
                  </a:lnTo>
                  <a:lnTo>
                    <a:pt x="284" y="229"/>
                  </a:lnTo>
                  <a:lnTo>
                    <a:pt x="275" y="175"/>
                  </a:lnTo>
                  <a:lnTo>
                    <a:pt x="248" y="120"/>
                  </a:lnTo>
                  <a:lnTo>
                    <a:pt x="215" y="74"/>
                  </a:lnTo>
                  <a:lnTo>
                    <a:pt x="170" y="39"/>
                  </a:lnTo>
                  <a:lnTo>
                    <a:pt x="115" y="12"/>
                  </a:lnTo>
                  <a:lnTo>
                    <a:pt x="58" y="0"/>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1408"/>
            <p:cNvSpPr>
              <a:spLocks/>
            </p:cNvSpPr>
            <p:nvPr/>
          </p:nvSpPr>
          <p:spPr bwMode="auto">
            <a:xfrm>
              <a:off x="3105269" y="2349578"/>
              <a:ext cx="869871" cy="423020"/>
            </a:xfrm>
            <a:custGeom>
              <a:avLst/>
              <a:gdLst>
                <a:gd name="T0" fmla="*/ 438 w 438"/>
                <a:gd name="T1" fmla="*/ 113 h 213"/>
                <a:gd name="T2" fmla="*/ 400 w 438"/>
                <a:gd name="T3" fmla="*/ 155 h 213"/>
                <a:gd name="T4" fmla="*/ 353 w 438"/>
                <a:gd name="T5" fmla="*/ 187 h 213"/>
                <a:gd name="T6" fmla="*/ 298 w 438"/>
                <a:gd name="T7" fmla="*/ 206 h 213"/>
                <a:gd name="T8" fmla="*/ 241 w 438"/>
                <a:gd name="T9" fmla="*/ 213 h 213"/>
                <a:gd name="T10" fmla="*/ 186 w 438"/>
                <a:gd name="T11" fmla="*/ 206 h 213"/>
                <a:gd name="T12" fmla="*/ 131 w 438"/>
                <a:gd name="T13" fmla="*/ 184 h 213"/>
                <a:gd name="T14" fmla="*/ 83 w 438"/>
                <a:gd name="T15" fmla="*/ 151 h 213"/>
                <a:gd name="T16" fmla="*/ 43 w 438"/>
                <a:gd name="T17" fmla="*/ 108 h 213"/>
                <a:gd name="T18" fmla="*/ 16 w 438"/>
                <a:gd name="T19" fmla="*/ 58 h 213"/>
                <a:gd name="T20" fmla="*/ 0 w 438"/>
                <a:gd name="T21"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213">
                  <a:moveTo>
                    <a:pt x="438" y="113"/>
                  </a:moveTo>
                  <a:lnTo>
                    <a:pt x="400" y="155"/>
                  </a:lnTo>
                  <a:lnTo>
                    <a:pt x="353" y="187"/>
                  </a:lnTo>
                  <a:lnTo>
                    <a:pt x="298" y="206"/>
                  </a:lnTo>
                  <a:lnTo>
                    <a:pt x="241" y="213"/>
                  </a:lnTo>
                  <a:lnTo>
                    <a:pt x="186" y="206"/>
                  </a:lnTo>
                  <a:lnTo>
                    <a:pt x="131" y="184"/>
                  </a:lnTo>
                  <a:lnTo>
                    <a:pt x="83" y="151"/>
                  </a:lnTo>
                  <a:lnTo>
                    <a:pt x="43" y="108"/>
                  </a:lnTo>
                  <a:lnTo>
                    <a:pt x="16" y="58"/>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1409"/>
            <p:cNvSpPr>
              <a:spLocks/>
            </p:cNvSpPr>
            <p:nvPr/>
          </p:nvSpPr>
          <p:spPr bwMode="auto">
            <a:xfrm>
              <a:off x="3728875" y="1839174"/>
              <a:ext cx="379327" cy="881788"/>
            </a:xfrm>
            <a:custGeom>
              <a:avLst/>
              <a:gdLst>
                <a:gd name="T0" fmla="*/ 77 w 191"/>
                <a:gd name="T1" fmla="*/ 0 h 444"/>
                <a:gd name="T2" fmla="*/ 122 w 191"/>
                <a:gd name="T3" fmla="*/ 36 h 444"/>
                <a:gd name="T4" fmla="*/ 158 w 191"/>
                <a:gd name="T5" fmla="*/ 81 h 444"/>
                <a:gd name="T6" fmla="*/ 182 w 191"/>
                <a:gd name="T7" fmla="*/ 133 h 444"/>
                <a:gd name="T8" fmla="*/ 191 w 191"/>
                <a:gd name="T9" fmla="*/ 191 h 444"/>
                <a:gd name="T10" fmla="*/ 189 w 191"/>
                <a:gd name="T11" fmla="*/ 248 h 444"/>
                <a:gd name="T12" fmla="*/ 172 w 191"/>
                <a:gd name="T13" fmla="*/ 303 h 444"/>
                <a:gd name="T14" fmla="*/ 144 w 191"/>
                <a:gd name="T15" fmla="*/ 353 h 444"/>
                <a:gd name="T16" fmla="*/ 103 w 191"/>
                <a:gd name="T17" fmla="*/ 393 h 444"/>
                <a:gd name="T18" fmla="*/ 55 w 191"/>
                <a:gd name="T19" fmla="*/ 424 h 444"/>
                <a:gd name="T20" fmla="*/ 0 w 191"/>
                <a:gd name="T21" fmla="*/ 44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4">
                  <a:moveTo>
                    <a:pt x="77" y="0"/>
                  </a:moveTo>
                  <a:lnTo>
                    <a:pt x="122" y="36"/>
                  </a:lnTo>
                  <a:lnTo>
                    <a:pt x="158" y="81"/>
                  </a:lnTo>
                  <a:lnTo>
                    <a:pt x="182" y="133"/>
                  </a:lnTo>
                  <a:lnTo>
                    <a:pt x="191" y="191"/>
                  </a:lnTo>
                  <a:lnTo>
                    <a:pt x="189" y="248"/>
                  </a:lnTo>
                  <a:lnTo>
                    <a:pt x="172" y="303"/>
                  </a:lnTo>
                  <a:lnTo>
                    <a:pt x="144" y="353"/>
                  </a:lnTo>
                  <a:lnTo>
                    <a:pt x="103" y="393"/>
                  </a:lnTo>
                  <a:lnTo>
                    <a:pt x="55" y="424"/>
                  </a:lnTo>
                  <a:lnTo>
                    <a:pt x="0" y="44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1410"/>
            <p:cNvSpPr>
              <a:spLocks/>
            </p:cNvSpPr>
            <p:nvPr/>
          </p:nvSpPr>
          <p:spPr bwMode="auto">
            <a:xfrm>
              <a:off x="3009941" y="1980180"/>
              <a:ext cx="488558" cy="840081"/>
            </a:xfrm>
            <a:custGeom>
              <a:avLst/>
              <a:gdLst>
                <a:gd name="T0" fmla="*/ 69 w 246"/>
                <a:gd name="T1" fmla="*/ 0 h 423"/>
                <a:gd name="T2" fmla="*/ 33 w 246"/>
                <a:gd name="T3" fmla="*/ 46 h 423"/>
                <a:gd name="T4" fmla="*/ 9 w 246"/>
                <a:gd name="T5" fmla="*/ 101 h 423"/>
                <a:gd name="T6" fmla="*/ 0 w 246"/>
                <a:gd name="T7" fmla="*/ 158 h 423"/>
                <a:gd name="T8" fmla="*/ 2 w 246"/>
                <a:gd name="T9" fmla="*/ 217 h 423"/>
                <a:gd name="T10" fmla="*/ 19 w 246"/>
                <a:gd name="T11" fmla="*/ 272 h 423"/>
                <a:gd name="T12" fmla="*/ 48 w 246"/>
                <a:gd name="T13" fmla="*/ 322 h 423"/>
                <a:gd name="T14" fmla="*/ 88 w 246"/>
                <a:gd name="T15" fmla="*/ 365 h 423"/>
                <a:gd name="T16" fmla="*/ 136 w 246"/>
                <a:gd name="T17" fmla="*/ 396 h 423"/>
                <a:gd name="T18" fmla="*/ 188 w 246"/>
                <a:gd name="T19" fmla="*/ 415 h 423"/>
                <a:gd name="T20" fmla="*/ 246 w 246"/>
                <a:gd name="T21" fmla="*/ 4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423">
                  <a:moveTo>
                    <a:pt x="69" y="0"/>
                  </a:moveTo>
                  <a:lnTo>
                    <a:pt x="33" y="46"/>
                  </a:lnTo>
                  <a:lnTo>
                    <a:pt x="9" y="101"/>
                  </a:lnTo>
                  <a:lnTo>
                    <a:pt x="0" y="158"/>
                  </a:lnTo>
                  <a:lnTo>
                    <a:pt x="2" y="217"/>
                  </a:lnTo>
                  <a:lnTo>
                    <a:pt x="19" y="272"/>
                  </a:lnTo>
                  <a:lnTo>
                    <a:pt x="48" y="322"/>
                  </a:lnTo>
                  <a:lnTo>
                    <a:pt x="88" y="365"/>
                  </a:lnTo>
                  <a:lnTo>
                    <a:pt x="136" y="396"/>
                  </a:lnTo>
                  <a:lnTo>
                    <a:pt x="188" y="415"/>
                  </a:lnTo>
                  <a:lnTo>
                    <a:pt x="246" y="42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411"/>
            <p:cNvSpPr>
              <a:spLocks/>
            </p:cNvSpPr>
            <p:nvPr/>
          </p:nvSpPr>
          <p:spPr bwMode="auto">
            <a:xfrm>
              <a:off x="3133073" y="1966279"/>
              <a:ext cx="595802" cy="762627"/>
            </a:xfrm>
            <a:custGeom>
              <a:avLst/>
              <a:gdLst>
                <a:gd name="T0" fmla="*/ 33 w 300"/>
                <a:gd name="T1" fmla="*/ 0 h 384"/>
                <a:gd name="T2" fmla="*/ 9 w 300"/>
                <a:gd name="T3" fmla="*/ 55 h 384"/>
                <a:gd name="T4" fmla="*/ 0 w 300"/>
                <a:gd name="T5" fmla="*/ 112 h 384"/>
                <a:gd name="T6" fmla="*/ 2 w 300"/>
                <a:gd name="T7" fmla="*/ 172 h 384"/>
                <a:gd name="T8" fmla="*/ 17 w 300"/>
                <a:gd name="T9" fmla="*/ 229 h 384"/>
                <a:gd name="T10" fmla="*/ 45 w 300"/>
                <a:gd name="T11" fmla="*/ 279 h 384"/>
                <a:gd name="T12" fmla="*/ 86 w 300"/>
                <a:gd name="T13" fmla="*/ 322 h 384"/>
                <a:gd name="T14" fmla="*/ 133 w 300"/>
                <a:gd name="T15" fmla="*/ 356 h 384"/>
                <a:gd name="T16" fmla="*/ 186 w 300"/>
                <a:gd name="T17" fmla="*/ 377 h 384"/>
                <a:gd name="T18" fmla="*/ 243 w 300"/>
                <a:gd name="T19" fmla="*/ 384 h 384"/>
                <a:gd name="T20" fmla="*/ 300 w 300"/>
                <a:gd name="T21" fmla="*/ 38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384">
                  <a:moveTo>
                    <a:pt x="33" y="0"/>
                  </a:moveTo>
                  <a:lnTo>
                    <a:pt x="9" y="55"/>
                  </a:lnTo>
                  <a:lnTo>
                    <a:pt x="0" y="112"/>
                  </a:lnTo>
                  <a:lnTo>
                    <a:pt x="2" y="172"/>
                  </a:lnTo>
                  <a:lnTo>
                    <a:pt x="17" y="229"/>
                  </a:lnTo>
                  <a:lnTo>
                    <a:pt x="45" y="279"/>
                  </a:lnTo>
                  <a:lnTo>
                    <a:pt x="86" y="322"/>
                  </a:lnTo>
                  <a:lnTo>
                    <a:pt x="133" y="356"/>
                  </a:lnTo>
                  <a:lnTo>
                    <a:pt x="186" y="377"/>
                  </a:lnTo>
                  <a:lnTo>
                    <a:pt x="243" y="384"/>
                  </a:lnTo>
                  <a:lnTo>
                    <a:pt x="300" y="38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1412"/>
            <p:cNvSpPr>
              <a:spLocks/>
            </p:cNvSpPr>
            <p:nvPr/>
          </p:nvSpPr>
          <p:spPr bwMode="auto">
            <a:xfrm>
              <a:off x="3150947" y="1668377"/>
              <a:ext cx="1000947" cy="1018822"/>
            </a:xfrm>
            <a:custGeom>
              <a:avLst/>
              <a:gdLst>
                <a:gd name="T0" fmla="*/ 482 w 504"/>
                <a:gd name="T1" fmla="*/ 343 h 513"/>
                <a:gd name="T2" fmla="*/ 501 w 504"/>
                <a:gd name="T3" fmla="*/ 289 h 513"/>
                <a:gd name="T4" fmla="*/ 504 w 504"/>
                <a:gd name="T5" fmla="*/ 231 h 513"/>
                <a:gd name="T6" fmla="*/ 497 w 504"/>
                <a:gd name="T7" fmla="*/ 176 h 513"/>
                <a:gd name="T8" fmla="*/ 473 w 504"/>
                <a:gd name="T9" fmla="*/ 124 h 513"/>
                <a:gd name="T10" fmla="*/ 439 w 504"/>
                <a:gd name="T11" fmla="*/ 76 h 513"/>
                <a:gd name="T12" fmla="*/ 394 w 504"/>
                <a:gd name="T13" fmla="*/ 41 h 513"/>
                <a:gd name="T14" fmla="*/ 342 w 504"/>
                <a:gd name="T15" fmla="*/ 14 h 513"/>
                <a:gd name="T16" fmla="*/ 287 w 504"/>
                <a:gd name="T17" fmla="*/ 0 h 513"/>
                <a:gd name="T18" fmla="*/ 227 w 504"/>
                <a:gd name="T19" fmla="*/ 0 h 513"/>
                <a:gd name="T20" fmla="*/ 170 w 504"/>
                <a:gd name="T21" fmla="*/ 14 h 513"/>
                <a:gd name="T22" fmla="*/ 117 w 504"/>
                <a:gd name="T23" fmla="*/ 41 h 513"/>
                <a:gd name="T24" fmla="*/ 72 w 504"/>
                <a:gd name="T25" fmla="*/ 79 h 513"/>
                <a:gd name="T26" fmla="*/ 36 w 504"/>
                <a:gd name="T27" fmla="*/ 124 h 513"/>
                <a:gd name="T28" fmla="*/ 12 w 504"/>
                <a:gd name="T29" fmla="*/ 179 h 513"/>
                <a:gd name="T30" fmla="*/ 0 w 504"/>
                <a:gd name="T31" fmla="*/ 236 h 513"/>
                <a:gd name="T32" fmla="*/ 3 w 504"/>
                <a:gd name="T33" fmla="*/ 296 h 513"/>
                <a:gd name="T34" fmla="*/ 20 w 504"/>
                <a:gd name="T35" fmla="*/ 353 h 513"/>
                <a:gd name="T36" fmla="*/ 48 w 504"/>
                <a:gd name="T37" fmla="*/ 405 h 513"/>
                <a:gd name="T38" fmla="*/ 86 w 504"/>
                <a:gd name="T39" fmla="*/ 448 h 513"/>
                <a:gd name="T40" fmla="*/ 134 w 504"/>
                <a:gd name="T41" fmla="*/ 482 h 513"/>
                <a:gd name="T42" fmla="*/ 189 w 504"/>
                <a:gd name="T43" fmla="*/ 503 h 513"/>
                <a:gd name="T44" fmla="*/ 246 w 504"/>
                <a:gd name="T45" fmla="*/ 513 h 513"/>
                <a:gd name="T46" fmla="*/ 303 w 504"/>
                <a:gd name="T47" fmla="*/ 508 h 513"/>
                <a:gd name="T48" fmla="*/ 358 w 504"/>
                <a:gd name="T49" fmla="*/ 489 h 513"/>
                <a:gd name="T50" fmla="*/ 406 w 504"/>
                <a:gd name="T51" fmla="*/ 458 h 513"/>
                <a:gd name="T52" fmla="*/ 447 w 504"/>
                <a:gd name="T53" fmla="*/ 417 h 513"/>
                <a:gd name="T54" fmla="*/ 475 w 504"/>
                <a:gd name="T55" fmla="*/ 367 h 513"/>
                <a:gd name="T56" fmla="*/ 492 w 504"/>
                <a:gd name="T57" fmla="*/ 312 h 513"/>
                <a:gd name="T58" fmla="*/ 497 w 504"/>
                <a:gd name="T59" fmla="*/ 255 h 513"/>
                <a:gd name="T60" fmla="*/ 487 w 504"/>
                <a:gd name="T61" fmla="*/ 20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4" h="513">
                  <a:moveTo>
                    <a:pt x="482" y="343"/>
                  </a:moveTo>
                  <a:lnTo>
                    <a:pt x="501" y="289"/>
                  </a:lnTo>
                  <a:lnTo>
                    <a:pt x="504" y="231"/>
                  </a:lnTo>
                  <a:lnTo>
                    <a:pt x="497" y="176"/>
                  </a:lnTo>
                  <a:lnTo>
                    <a:pt x="473" y="124"/>
                  </a:lnTo>
                  <a:lnTo>
                    <a:pt x="439" y="76"/>
                  </a:lnTo>
                  <a:lnTo>
                    <a:pt x="394" y="41"/>
                  </a:lnTo>
                  <a:lnTo>
                    <a:pt x="342" y="14"/>
                  </a:lnTo>
                  <a:lnTo>
                    <a:pt x="287" y="0"/>
                  </a:lnTo>
                  <a:lnTo>
                    <a:pt x="227" y="0"/>
                  </a:lnTo>
                  <a:lnTo>
                    <a:pt x="170" y="14"/>
                  </a:lnTo>
                  <a:lnTo>
                    <a:pt x="117" y="41"/>
                  </a:lnTo>
                  <a:lnTo>
                    <a:pt x="72" y="79"/>
                  </a:lnTo>
                  <a:lnTo>
                    <a:pt x="36" y="124"/>
                  </a:lnTo>
                  <a:lnTo>
                    <a:pt x="12" y="179"/>
                  </a:lnTo>
                  <a:lnTo>
                    <a:pt x="0" y="236"/>
                  </a:lnTo>
                  <a:lnTo>
                    <a:pt x="3" y="296"/>
                  </a:lnTo>
                  <a:lnTo>
                    <a:pt x="20" y="353"/>
                  </a:lnTo>
                  <a:lnTo>
                    <a:pt x="48" y="405"/>
                  </a:lnTo>
                  <a:lnTo>
                    <a:pt x="86" y="448"/>
                  </a:lnTo>
                  <a:lnTo>
                    <a:pt x="134" y="482"/>
                  </a:lnTo>
                  <a:lnTo>
                    <a:pt x="189" y="503"/>
                  </a:lnTo>
                  <a:lnTo>
                    <a:pt x="246" y="513"/>
                  </a:lnTo>
                  <a:lnTo>
                    <a:pt x="303" y="508"/>
                  </a:lnTo>
                  <a:lnTo>
                    <a:pt x="358" y="489"/>
                  </a:lnTo>
                  <a:lnTo>
                    <a:pt x="406" y="458"/>
                  </a:lnTo>
                  <a:lnTo>
                    <a:pt x="447" y="417"/>
                  </a:lnTo>
                  <a:lnTo>
                    <a:pt x="475" y="367"/>
                  </a:lnTo>
                  <a:lnTo>
                    <a:pt x="492" y="312"/>
                  </a:lnTo>
                  <a:lnTo>
                    <a:pt x="497" y="255"/>
                  </a:lnTo>
                  <a:lnTo>
                    <a:pt x="487" y="20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1413"/>
            <p:cNvSpPr>
              <a:spLocks/>
            </p:cNvSpPr>
            <p:nvPr/>
          </p:nvSpPr>
          <p:spPr bwMode="auto">
            <a:xfrm>
              <a:off x="3198611" y="2311844"/>
              <a:ext cx="909591" cy="323719"/>
            </a:xfrm>
            <a:custGeom>
              <a:avLst/>
              <a:gdLst>
                <a:gd name="T0" fmla="*/ 458 w 458"/>
                <a:gd name="T1" fmla="*/ 19 h 163"/>
                <a:gd name="T2" fmla="*/ 430 w 458"/>
                <a:gd name="T3" fmla="*/ 70 h 163"/>
                <a:gd name="T4" fmla="*/ 389 w 458"/>
                <a:gd name="T5" fmla="*/ 110 h 163"/>
                <a:gd name="T6" fmla="*/ 339 w 458"/>
                <a:gd name="T7" fmla="*/ 139 h 163"/>
                <a:gd name="T8" fmla="*/ 284 w 458"/>
                <a:gd name="T9" fmla="*/ 158 h 163"/>
                <a:gd name="T10" fmla="*/ 227 w 458"/>
                <a:gd name="T11" fmla="*/ 163 h 163"/>
                <a:gd name="T12" fmla="*/ 170 w 458"/>
                <a:gd name="T13" fmla="*/ 153 h 163"/>
                <a:gd name="T14" fmla="*/ 115 w 458"/>
                <a:gd name="T15" fmla="*/ 132 h 163"/>
                <a:gd name="T16" fmla="*/ 67 w 458"/>
                <a:gd name="T17" fmla="*/ 98 h 163"/>
                <a:gd name="T18" fmla="*/ 31 w 458"/>
                <a:gd name="T19" fmla="*/ 55 h 163"/>
                <a:gd name="T20" fmla="*/ 0 w 458"/>
                <a:gd name="T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63">
                  <a:moveTo>
                    <a:pt x="458" y="19"/>
                  </a:moveTo>
                  <a:lnTo>
                    <a:pt x="430" y="70"/>
                  </a:lnTo>
                  <a:lnTo>
                    <a:pt x="389" y="110"/>
                  </a:lnTo>
                  <a:lnTo>
                    <a:pt x="339" y="139"/>
                  </a:lnTo>
                  <a:lnTo>
                    <a:pt x="284" y="158"/>
                  </a:lnTo>
                  <a:lnTo>
                    <a:pt x="227" y="163"/>
                  </a:lnTo>
                  <a:lnTo>
                    <a:pt x="170" y="153"/>
                  </a:lnTo>
                  <a:lnTo>
                    <a:pt x="115" y="132"/>
                  </a:lnTo>
                  <a:lnTo>
                    <a:pt x="67" y="98"/>
                  </a:lnTo>
                  <a:lnTo>
                    <a:pt x="31" y="55"/>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414"/>
            <p:cNvSpPr>
              <a:spLocks/>
            </p:cNvSpPr>
            <p:nvPr/>
          </p:nvSpPr>
          <p:spPr bwMode="auto">
            <a:xfrm>
              <a:off x="3160877" y="1616741"/>
              <a:ext cx="994990" cy="965200"/>
            </a:xfrm>
            <a:custGeom>
              <a:avLst/>
              <a:gdLst>
                <a:gd name="T0" fmla="*/ 12 w 501"/>
                <a:gd name="T1" fmla="*/ 150 h 486"/>
                <a:gd name="T2" fmla="*/ 0 w 501"/>
                <a:gd name="T3" fmla="*/ 207 h 486"/>
                <a:gd name="T4" fmla="*/ 3 w 501"/>
                <a:gd name="T5" fmla="*/ 267 h 486"/>
                <a:gd name="T6" fmla="*/ 19 w 501"/>
                <a:gd name="T7" fmla="*/ 324 h 486"/>
                <a:gd name="T8" fmla="*/ 46 w 501"/>
                <a:gd name="T9" fmla="*/ 374 h 486"/>
                <a:gd name="T10" fmla="*/ 88 w 501"/>
                <a:gd name="T11" fmla="*/ 422 h 486"/>
                <a:gd name="T12" fmla="*/ 134 w 501"/>
                <a:gd name="T13" fmla="*/ 455 h 486"/>
                <a:gd name="T14" fmla="*/ 186 w 501"/>
                <a:gd name="T15" fmla="*/ 477 h 486"/>
                <a:gd name="T16" fmla="*/ 246 w 501"/>
                <a:gd name="T17" fmla="*/ 486 h 486"/>
                <a:gd name="T18" fmla="*/ 303 w 501"/>
                <a:gd name="T19" fmla="*/ 482 h 486"/>
                <a:gd name="T20" fmla="*/ 358 w 501"/>
                <a:gd name="T21" fmla="*/ 465 h 486"/>
                <a:gd name="T22" fmla="*/ 408 w 501"/>
                <a:gd name="T23" fmla="*/ 434 h 486"/>
                <a:gd name="T24" fmla="*/ 449 w 501"/>
                <a:gd name="T25" fmla="*/ 393 h 486"/>
                <a:gd name="T26" fmla="*/ 480 w 501"/>
                <a:gd name="T27" fmla="*/ 346 h 486"/>
                <a:gd name="T28" fmla="*/ 496 w 501"/>
                <a:gd name="T29" fmla="*/ 291 h 486"/>
                <a:gd name="T30" fmla="*/ 501 w 501"/>
                <a:gd name="T31" fmla="*/ 233 h 486"/>
                <a:gd name="T32" fmla="*/ 494 w 501"/>
                <a:gd name="T33" fmla="*/ 176 h 486"/>
                <a:gd name="T34" fmla="*/ 473 w 501"/>
                <a:gd name="T35" fmla="*/ 124 h 486"/>
                <a:gd name="T36" fmla="*/ 437 w 501"/>
                <a:gd name="T37" fmla="*/ 78 h 486"/>
                <a:gd name="T38" fmla="*/ 394 w 501"/>
                <a:gd name="T39" fmla="*/ 40 h 486"/>
                <a:gd name="T40" fmla="*/ 344 w 501"/>
                <a:gd name="T41" fmla="*/ 14 h 486"/>
                <a:gd name="T42" fmla="*/ 286 w 501"/>
                <a:gd name="T43" fmla="*/ 0 h 486"/>
                <a:gd name="T44" fmla="*/ 229 w 501"/>
                <a:gd name="T45" fmla="*/ 0 h 486"/>
                <a:gd name="T46" fmla="*/ 172 w 501"/>
                <a:gd name="T47" fmla="*/ 14 h 486"/>
                <a:gd name="T48" fmla="*/ 119 w 501"/>
                <a:gd name="T49" fmla="*/ 38 h 486"/>
                <a:gd name="T50" fmla="*/ 74 w 501"/>
                <a:gd name="T51" fmla="*/ 76 h 486"/>
                <a:gd name="T52" fmla="*/ 36 w 501"/>
                <a:gd name="T53" fmla="*/ 124 h 486"/>
                <a:gd name="T54" fmla="*/ 12 w 501"/>
                <a:gd name="T55" fmla="*/ 176 h 486"/>
                <a:gd name="T56" fmla="*/ 3 w 501"/>
                <a:gd name="T57" fmla="*/ 236 h 486"/>
                <a:gd name="T58" fmla="*/ 5 w 501"/>
                <a:gd name="T59" fmla="*/ 296 h 486"/>
                <a:gd name="T60" fmla="*/ 19 w 501"/>
                <a:gd name="T61" fmla="*/ 35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1" h="486">
                  <a:moveTo>
                    <a:pt x="12" y="150"/>
                  </a:moveTo>
                  <a:lnTo>
                    <a:pt x="0" y="207"/>
                  </a:lnTo>
                  <a:lnTo>
                    <a:pt x="3" y="267"/>
                  </a:lnTo>
                  <a:lnTo>
                    <a:pt x="19" y="324"/>
                  </a:lnTo>
                  <a:lnTo>
                    <a:pt x="46" y="374"/>
                  </a:lnTo>
                  <a:lnTo>
                    <a:pt x="88" y="422"/>
                  </a:lnTo>
                  <a:lnTo>
                    <a:pt x="134" y="455"/>
                  </a:lnTo>
                  <a:lnTo>
                    <a:pt x="186" y="477"/>
                  </a:lnTo>
                  <a:lnTo>
                    <a:pt x="246" y="486"/>
                  </a:lnTo>
                  <a:lnTo>
                    <a:pt x="303" y="482"/>
                  </a:lnTo>
                  <a:lnTo>
                    <a:pt x="358" y="465"/>
                  </a:lnTo>
                  <a:lnTo>
                    <a:pt x="408" y="434"/>
                  </a:lnTo>
                  <a:lnTo>
                    <a:pt x="449" y="393"/>
                  </a:lnTo>
                  <a:lnTo>
                    <a:pt x="480" y="346"/>
                  </a:lnTo>
                  <a:lnTo>
                    <a:pt x="496" y="291"/>
                  </a:lnTo>
                  <a:lnTo>
                    <a:pt x="501" y="233"/>
                  </a:lnTo>
                  <a:lnTo>
                    <a:pt x="494" y="176"/>
                  </a:lnTo>
                  <a:lnTo>
                    <a:pt x="473" y="124"/>
                  </a:lnTo>
                  <a:lnTo>
                    <a:pt x="437" y="78"/>
                  </a:lnTo>
                  <a:lnTo>
                    <a:pt x="394" y="40"/>
                  </a:lnTo>
                  <a:lnTo>
                    <a:pt x="344" y="14"/>
                  </a:lnTo>
                  <a:lnTo>
                    <a:pt x="286" y="0"/>
                  </a:lnTo>
                  <a:lnTo>
                    <a:pt x="229" y="0"/>
                  </a:lnTo>
                  <a:lnTo>
                    <a:pt x="172" y="14"/>
                  </a:lnTo>
                  <a:lnTo>
                    <a:pt x="119" y="38"/>
                  </a:lnTo>
                  <a:lnTo>
                    <a:pt x="74" y="76"/>
                  </a:lnTo>
                  <a:lnTo>
                    <a:pt x="36" y="124"/>
                  </a:lnTo>
                  <a:lnTo>
                    <a:pt x="12" y="176"/>
                  </a:lnTo>
                  <a:lnTo>
                    <a:pt x="3" y="236"/>
                  </a:lnTo>
                  <a:lnTo>
                    <a:pt x="5" y="296"/>
                  </a:lnTo>
                  <a:lnTo>
                    <a:pt x="19" y="35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415"/>
            <p:cNvSpPr>
              <a:spLocks/>
            </p:cNvSpPr>
            <p:nvPr/>
          </p:nvSpPr>
          <p:spPr bwMode="auto">
            <a:xfrm>
              <a:off x="3516373" y="1815341"/>
              <a:ext cx="635523" cy="714963"/>
            </a:xfrm>
            <a:custGeom>
              <a:avLst/>
              <a:gdLst>
                <a:gd name="T0" fmla="*/ 289 w 320"/>
                <a:gd name="T1" fmla="*/ 0 h 360"/>
                <a:gd name="T2" fmla="*/ 310 w 320"/>
                <a:gd name="T3" fmla="*/ 52 h 360"/>
                <a:gd name="T4" fmla="*/ 320 w 320"/>
                <a:gd name="T5" fmla="*/ 110 h 360"/>
                <a:gd name="T6" fmla="*/ 313 w 320"/>
                <a:gd name="T7" fmla="*/ 167 h 360"/>
                <a:gd name="T8" fmla="*/ 296 w 320"/>
                <a:gd name="T9" fmla="*/ 219 h 360"/>
                <a:gd name="T10" fmla="*/ 265 w 320"/>
                <a:gd name="T11" fmla="*/ 269 h 360"/>
                <a:gd name="T12" fmla="*/ 222 w 320"/>
                <a:gd name="T13" fmla="*/ 310 h 360"/>
                <a:gd name="T14" fmla="*/ 172 w 320"/>
                <a:gd name="T15" fmla="*/ 339 h 360"/>
                <a:gd name="T16" fmla="*/ 117 w 320"/>
                <a:gd name="T17" fmla="*/ 355 h 360"/>
                <a:gd name="T18" fmla="*/ 60 w 320"/>
                <a:gd name="T19" fmla="*/ 360 h 360"/>
                <a:gd name="T20" fmla="*/ 0 w 320"/>
                <a:gd name="T21" fmla="*/ 35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 h="360">
                  <a:moveTo>
                    <a:pt x="289" y="0"/>
                  </a:moveTo>
                  <a:lnTo>
                    <a:pt x="310" y="52"/>
                  </a:lnTo>
                  <a:lnTo>
                    <a:pt x="320" y="110"/>
                  </a:lnTo>
                  <a:lnTo>
                    <a:pt x="313" y="167"/>
                  </a:lnTo>
                  <a:lnTo>
                    <a:pt x="296" y="219"/>
                  </a:lnTo>
                  <a:lnTo>
                    <a:pt x="265" y="269"/>
                  </a:lnTo>
                  <a:lnTo>
                    <a:pt x="222" y="310"/>
                  </a:lnTo>
                  <a:lnTo>
                    <a:pt x="172" y="339"/>
                  </a:lnTo>
                  <a:lnTo>
                    <a:pt x="117" y="355"/>
                  </a:lnTo>
                  <a:lnTo>
                    <a:pt x="60" y="360"/>
                  </a:lnTo>
                  <a:lnTo>
                    <a:pt x="0"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416"/>
            <p:cNvSpPr>
              <a:spLocks/>
            </p:cNvSpPr>
            <p:nvPr/>
          </p:nvSpPr>
          <p:spPr bwMode="auto">
            <a:xfrm>
              <a:off x="3146975" y="1586951"/>
              <a:ext cx="369397" cy="925480"/>
            </a:xfrm>
            <a:custGeom>
              <a:avLst/>
              <a:gdLst>
                <a:gd name="T0" fmla="*/ 117 w 186"/>
                <a:gd name="T1" fmla="*/ 0 h 466"/>
                <a:gd name="T2" fmla="*/ 72 w 186"/>
                <a:gd name="T3" fmla="*/ 39 h 466"/>
                <a:gd name="T4" fmla="*/ 36 w 186"/>
                <a:gd name="T5" fmla="*/ 84 h 466"/>
                <a:gd name="T6" fmla="*/ 14 w 186"/>
                <a:gd name="T7" fmla="*/ 136 h 466"/>
                <a:gd name="T8" fmla="*/ 0 w 186"/>
                <a:gd name="T9" fmla="*/ 196 h 466"/>
                <a:gd name="T10" fmla="*/ 2 w 186"/>
                <a:gd name="T11" fmla="*/ 256 h 466"/>
                <a:gd name="T12" fmla="*/ 17 w 186"/>
                <a:gd name="T13" fmla="*/ 311 h 466"/>
                <a:gd name="T14" fmla="*/ 45 w 186"/>
                <a:gd name="T15" fmla="*/ 363 h 466"/>
                <a:gd name="T16" fmla="*/ 84 w 186"/>
                <a:gd name="T17" fmla="*/ 408 h 466"/>
                <a:gd name="T18" fmla="*/ 134 w 186"/>
                <a:gd name="T19" fmla="*/ 444 h 466"/>
                <a:gd name="T20" fmla="*/ 186 w 186"/>
                <a:gd name="T21"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466">
                  <a:moveTo>
                    <a:pt x="117" y="0"/>
                  </a:moveTo>
                  <a:lnTo>
                    <a:pt x="72" y="39"/>
                  </a:lnTo>
                  <a:lnTo>
                    <a:pt x="36" y="84"/>
                  </a:lnTo>
                  <a:lnTo>
                    <a:pt x="14" y="136"/>
                  </a:lnTo>
                  <a:lnTo>
                    <a:pt x="0" y="196"/>
                  </a:lnTo>
                  <a:lnTo>
                    <a:pt x="2" y="256"/>
                  </a:lnTo>
                  <a:lnTo>
                    <a:pt x="17" y="311"/>
                  </a:lnTo>
                  <a:lnTo>
                    <a:pt x="45" y="363"/>
                  </a:lnTo>
                  <a:lnTo>
                    <a:pt x="84" y="408"/>
                  </a:lnTo>
                  <a:lnTo>
                    <a:pt x="134" y="444"/>
                  </a:lnTo>
                  <a:lnTo>
                    <a:pt x="186" y="46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417"/>
            <p:cNvSpPr>
              <a:spLocks/>
            </p:cNvSpPr>
            <p:nvPr/>
          </p:nvSpPr>
          <p:spPr bwMode="auto">
            <a:xfrm>
              <a:off x="3379338" y="1511482"/>
              <a:ext cx="748725" cy="587859"/>
            </a:xfrm>
            <a:custGeom>
              <a:avLst/>
              <a:gdLst>
                <a:gd name="T0" fmla="*/ 372 w 377"/>
                <a:gd name="T1" fmla="*/ 296 h 296"/>
                <a:gd name="T2" fmla="*/ 377 w 377"/>
                <a:gd name="T3" fmla="*/ 239 h 296"/>
                <a:gd name="T4" fmla="*/ 370 w 377"/>
                <a:gd name="T5" fmla="*/ 182 h 296"/>
                <a:gd name="T6" fmla="*/ 351 w 377"/>
                <a:gd name="T7" fmla="*/ 129 h 296"/>
                <a:gd name="T8" fmla="*/ 317 w 377"/>
                <a:gd name="T9" fmla="*/ 81 h 296"/>
                <a:gd name="T10" fmla="*/ 274 w 377"/>
                <a:gd name="T11" fmla="*/ 43 h 296"/>
                <a:gd name="T12" fmla="*/ 224 w 377"/>
                <a:gd name="T13" fmla="*/ 17 h 296"/>
                <a:gd name="T14" fmla="*/ 167 w 377"/>
                <a:gd name="T15" fmla="*/ 3 h 296"/>
                <a:gd name="T16" fmla="*/ 110 w 377"/>
                <a:gd name="T17" fmla="*/ 0 h 296"/>
                <a:gd name="T18" fmla="*/ 52 w 377"/>
                <a:gd name="T19" fmla="*/ 15 h 296"/>
                <a:gd name="T20" fmla="*/ 0 w 377"/>
                <a:gd name="T21" fmla="*/ 3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7" h="296">
                  <a:moveTo>
                    <a:pt x="372" y="296"/>
                  </a:moveTo>
                  <a:lnTo>
                    <a:pt x="377" y="239"/>
                  </a:lnTo>
                  <a:lnTo>
                    <a:pt x="370" y="182"/>
                  </a:lnTo>
                  <a:lnTo>
                    <a:pt x="351" y="129"/>
                  </a:lnTo>
                  <a:lnTo>
                    <a:pt x="317" y="81"/>
                  </a:lnTo>
                  <a:lnTo>
                    <a:pt x="274" y="43"/>
                  </a:lnTo>
                  <a:lnTo>
                    <a:pt x="224" y="17"/>
                  </a:lnTo>
                  <a:lnTo>
                    <a:pt x="167" y="3"/>
                  </a:lnTo>
                  <a:lnTo>
                    <a:pt x="110" y="0"/>
                  </a:lnTo>
                  <a:lnTo>
                    <a:pt x="52" y="15"/>
                  </a:lnTo>
                  <a:lnTo>
                    <a:pt x="0" y="3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418"/>
            <p:cNvSpPr>
              <a:spLocks/>
            </p:cNvSpPr>
            <p:nvPr/>
          </p:nvSpPr>
          <p:spPr bwMode="auto">
            <a:xfrm>
              <a:off x="3212514" y="2099341"/>
              <a:ext cx="905619" cy="383299"/>
            </a:xfrm>
            <a:custGeom>
              <a:avLst/>
              <a:gdLst>
                <a:gd name="T0" fmla="*/ 456 w 456"/>
                <a:gd name="T1" fmla="*/ 0 h 193"/>
                <a:gd name="T2" fmla="*/ 437 w 456"/>
                <a:gd name="T3" fmla="*/ 55 h 193"/>
                <a:gd name="T4" fmla="*/ 406 w 456"/>
                <a:gd name="T5" fmla="*/ 103 h 193"/>
                <a:gd name="T6" fmla="*/ 363 w 456"/>
                <a:gd name="T7" fmla="*/ 143 h 193"/>
                <a:gd name="T8" fmla="*/ 313 w 456"/>
                <a:gd name="T9" fmla="*/ 172 h 193"/>
                <a:gd name="T10" fmla="*/ 258 w 456"/>
                <a:gd name="T11" fmla="*/ 188 h 193"/>
                <a:gd name="T12" fmla="*/ 198 w 456"/>
                <a:gd name="T13" fmla="*/ 193 h 193"/>
                <a:gd name="T14" fmla="*/ 144 w 456"/>
                <a:gd name="T15" fmla="*/ 184 h 193"/>
                <a:gd name="T16" fmla="*/ 86 w 456"/>
                <a:gd name="T17" fmla="*/ 160 h 193"/>
                <a:gd name="T18" fmla="*/ 39 w 456"/>
                <a:gd name="T19" fmla="*/ 126 h 193"/>
                <a:gd name="T20" fmla="*/ 0 w 456"/>
                <a:gd name="T21" fmla="*/ 8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93">
                  <a:moveTo>
                    <a:pt x="456" y="0"/>
                  </a:moveTo>
                  <a:lnTo>
                    <a:pt x="437" y="55"/>
                  </a:lnTo>
                  <a:lnTo>
                    <a:pt x="406" y="103"/>
                  </a:lnTo>
                  <a:lnTo>
                    <a:pt x="363" y="143"/>
                  </a:lnTo>
                  <a:lnTo>
                    <a:pt x="313" y="172"/>
                  </a:lnTo>
                  <a:lnTo>
                    <a:pt x="258" y="188"/>
                  </a:lnTo>
                  <a:lnTo>
                    <a:pt x="198" y="193"/>
                  </a:lnTo>
                  <a:lnTo>
                    <a:pt x="144" y="184"/>
                  </a:lnTo>
                  <a:lnTo>
                    <a:pt x="86" y="160"/>
                  </a:lnTo>
                  <a:lnTo>
                    <a:pt x="39" y="126"/>
                  </a:lnTo>
                  <a:lnTo>
                    <a:pt x="0" y="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419"/>
            <p:cNvSpPr>
              <a:spLocks/>
            </p:cNvSpPr>
            <p:nvPr/>
          </p:nvSpPr>
          <p:spPr bwMode="auto">
            <a:xfrm>
              <a:off x="3146975" y="1819314"/>
              <a:ext cx="881787" cy="460754"/>
            </a:xfrm>
            <a:custGeom>
              <a:avLst/>
              <a:gdLst>
                <a:gd name="T0" fmla="*/ 0 w 444"/>
                <a:gd name="T1" fmla="*/ 81 h 232"/>
                <a:gd name="T2" fmla="*/ 45 w 444"/>
                <a:gd name="T3" fmla="*/ 43 h 232"/>
                <a:gd name="T4" fmla="*/ 98 w 444"/>
                <a:gd name="T5" fmla="*/ 15 h 232"/>
                <a:gd name="T6" fmla="*/ 155 w 444"/>
                <a:gd name="T7" fmla="*/ 0 h 232"/>
                <a:gd name="T8" fmla="*/ 215 w 444"/>
                <a:gd name="T9" fmla="*/ 0 h 232"/>
                <a:gd name="T10" fmla="*/ 272 w 444"/>
                <a:gd name="T11" fmla="*/ 12 h 232"/>
                <a:gd name="T12" fmla="*/ 324 w 444"/>
                <a:gd name="T13" fmla="*/ 38 h 232"/>
                <a:gd name="T14" fmla="*/ 370 w 444"/>
                <a:gd name="T15" fmla="*/ 74 h 232"/>
                <a:gd name="T16" fmla="*/ 408 w 444"/>
                <a:gd name="T17" fmla="*/ 122 h 232"/>
                <a:gd name="T18" fmla="*/ 432 w 444"/>
                <a:gd name="T19" fmla="*/ 174 h 232"/>
                <a:gd name="T20" fmla="*/ 444 w 444"/>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232">
                  <a:moveTo>
                    <a:pt x="0" y="81"/>
                  </a:moveTo>
                  <a:lnTo>
                    <a:pt x="45" y="43"/>
                  </a:lnTo>
                  <a:lnTo>
                    <a:pt x="98" y="15"/>
                  </a:lnTo>
                  <a:lnTo>
                    <a:pt x="155" y="0"/>
                  </a:lnTo>
                  <a:lnTo>
                    <a:pt x="215" y="0"/>
                  </a:lnTo>
                  <a:lnTo>
                    <a:pt x="272" y="12"/>
                  </a:lnTo>
                  <a:lnTo>
                    <a:pt x="324" y="38"/>
                  </a:lnTo>
                  <a:lnTo>
                    <a:pt x="370" y="74"/>
                  </a:lnTo>
                  <a:lnTo>
                    <a:pt x="408" y="122"/>
                  </a:lnTo>
                  <a:lnTo>
                    <a:pt x="432" y="174"/>
                  </a:lnTo>
                  <a:lnTo>
                    <a:pt x="444" y="23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420"/>
            <p:cNvSpPr>
              <a:spLocks/>
            </p:cNvSpPr>
            <p:nvPr/>
          </p:nvSpPr>
          <p:spPr bwMode="auto">
            <a:xfrm>
              <a:off x="3123143" y="1469776"/>
              <a:ext cx="564026" cy="790431"/>
            </a:xfrm>
            <a:custGeom>
              <a:avLst/>
              <a:gdLst>
                <a:gd name="T0" fmla="*/ 284 w 284"/>
                <a:gd name="T1" fmla="*/ 2 h 398"/>
                <a:gd name="T2" fmla="*/ 227 w 284"/>
                <a:gd name="T3" fmla="*/ 0 h 398"/>
                <a:gd name="T4" fmla="*/ 170 w 284"/>
                <a:gd name="T5" fmla="*/ 12 h 398"/>
                <a:gd name="T6" fmla="*/ 117 w 284"/>
                <a:gd name="T7" fmla="*/ 36 h 398"/>
                <a:gd name="T8" fmla="*/ 72 w 284"/>
                <a:gd name="T9" fmla="*/ 74 h 398"/>
                <a:gd name="T10" fmla="*/ 36 w 284"/>
                <a:gd name="T11" fmla="*/ 119 h 398"/>
                <a:gd name="T12" fmla="*/ 12 w 284"/>
                <a:gd name="T13" fmla="*/ 172 h 398"/>
                <a:gd name="T14" fmla="*/ 0 w 284"/>
                <a:gd name="T15" fmla="*/ 229 h 398"/>
                <a:gd name="T16" fmla="*/ 3 w 284"/>
                <a:gd name="T17" fmla="*/ 291 h 398"/>
                <a:gd name="T18" fmla="*/ 17 w 284"/>
                <a:gd name="T19" fmla="*/ 346 h 398"/>
                <a:gd name="T20" fmla="*/ 45 w 284"/>
                <a:gd name="T21" fmla="*/ 398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8">
                  <a:moveTo>
                    <a:pt x="284" y="2"/>
                  </a:moveTo>
                  <a:lnTo>
                    <a:pt x="227" y="0"/>
                  </a:lnTo>
                  <a:lnTo>
                    <a:pt x="170" y="12"/>
                  </a:lnTo>
                  <a:lnTo>
                    <a:pt x="117" y="36"/>
                  </a:lnTo>
                  <a:lnTo>
                    <a:pt x="72" y="74"/>
                  </a:lnTo>
                  <a:lnTo>
                    <a:pt x="36" y="119"/>
                  </a:lnTo>
                  <a:lnTo>
                    <a:pt x="12" y="172"/>
                  </a:lnTo>
                  <a:lnTo>
                    <a:pt x="0" y="229"/>
                  </a:lnTo>
                  <a:lnTo>
                    <a:pt x="3" y="291"/>
                  </a:lnTo>
                  <a:lnTo>
                    <a:pt x="17" y="346"/>
                  </a:lnTo>
                  <a:lnTo>
                    <a:pt x="45" y="3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421"/>
            <p:cNvSpPr>
              <a:spLocks/>
            </p:cNvSpPr>
            <p:nvPr/>
          </p:nvSpPr>
          <p:spPr bwMode="auto">
            <a:xfrm>
              <a:off x="3198611" y="1716042"/>
              <a:ext cx="919521" cy="349537"/>
            </a:xfrm>
            <a:custGeom>
              <a:avLst/>
              <a:gdLst>
                <a:gd name="T0" fmla="*/ 463 w 463"/>
                <a:gd name="T1" fmla="*/ 176 h 176"/>
                <a:gd name="T2" fmla="*/ 439 w 463"/>
                <a:gd name="T3" fmla="*/ 124 h 176"/>
                <a:gd name="T4" fmla="*/ 406 w 463"/>
                <a:gd name="T5" fmla="*/ 76 h 176"/>
                <a:gd name="T6" fmla="*/ 360 w 463"/>
                <a:gd name="T7" fmla="*/ 40 h 176"/>
                <a:gd name="T8" fmla="*/ 308 w 463"/>
                <a:gd name="T9" fmla="*/ 14 h 176"/>
                <a:gd name="T10" fmla="*/ 251 w 463"/>
                <a:gd name="T11" fmla="*/ 0 h 176"/>
                <a:gd name="T12" fmla="*/ 194 w 463"/>
                <a:gd name="T13" fmla="*/ 2 h 176"/>
                <a:gd name="T14" fmla="*/ 136 w 463"/>
                <a:gd name="T15" fmla="*/ 14 h 176"/>
                <a:gd name="T16" fmla="*/ 81 w 463"/>
                <a:gd name="T17" fmla="*/ 40 h 176"/>
                <a:gd name="T18" fmla="*/ 36 w 463"/>
                <a:gd name="T19" fmla="*/ 79 h 176"/>
                <a:gd name="T20" fmla="*/ 0 w 463"/>
                <a:gd name="T21" fmla="*/ 12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76">
                  <a:moveTo>
                    <a:pt x="463" y="176"/>
                  </a:moveTo>
                  <a:lnTo>
                    <a:pt x="439" y="124"/>
                  </a:lnTo>
                  <a:lnTo>
                    <a:pt x="406" y="76"/>
                  </a:lnTo>
                  <a:lnTo>
                    <a:pt x="360" y="40"/>
                  </a:lnTo>
                  <a:lnTo>
                    <a:pt x="308" y="14"/>
                  </a:lnTo>
                  <a:lnTo>
                    <a:pt x="251" y="0"/>
                  </a:lnTo>
                  <a:lnTo>
                    <a:pt x="194" y="2"/>
                  </a:lnTo>
                  <a:lnTo>
                    <a:pt x="136" y="14"/>
                  </a:lnTo>
                  <a:lnTo>
                    <a:pt x="81" y="40"/>
                  </a:lnTo>
                  <a:lnTo>
                    <a:pt x="36" y="79"/>
                  </a:lnTo>
                  <a:lnTo>
                    <a:pt x="0" y="12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422"/>
            <p:cNvSpPr>
              <a:spLocks/>
            </p:cNvSpPr>
            <p:nvPr/>
          </p:nvSpPr>
          <p:spPr bwMode="auto">
            <a:xfrm>
              <a:off x="3184709" y="1565105"/>
              <a:ext cx="905619" cy="349537"/>
            </a:xfrm>
            <a:custGeom>
              <a:avLst/>
              <a:gdLst>
                <a:gd name="T0" fmla="*/ 456 w 456"/>
                <a:gd name="T1" fmla="*/ 126 h 176"/>
                <a:gd name="T2" fmla="*/ 422 w 456"/>
                <a:gd name="T3" fmla="*/ 78 h 176"/>
                <a:gd name="T4" fmla="*/ 379 w 456"/>
                <a:gd name="T5" fmla="*/ 40 h 176"/>
                <a:gd name="T6" fmla="*/ 329 w 456"/>
                <a:gd name="T7" fmla="*/ 14 h 176"/>
                <a:gd name="T8" fmla="*/ 272 w 456"/>
                <a:gd name="T9" fmla="*/ 0 h 176"/>
                <a:gd name="T10" fmla="*/ 215 w 456"/>
                <a:gd name="T11" fmla="*/ 0 h 176"/>
                <a:gd name="T12" fmla="*/ 158 w 456"/>
                <a:gd name="T13" fmla="*/ 11 h 176"/>
                <a:gd name="T14" fmla="*/ 105 w 456"/>
                <a:gd name="T15" fmla="*/ 38 h 176"/>
                <a:gd name="T16" fmla="*/ 60 w 456"/>
                <a:gd name="T17" fmla="*/ 76 h 176"/>
                <a:gd name="T18" fmla="*/ 24 w 456"/>
                <a:gd name="T19" fmla="*/ 121 h 176"/>
                <a:gd name="T20" fmla="*/ 0 w 456"/>
                <a:gd name="T21"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76">
                  <a:moveTo>
                    <a:pt x="456" y="126"/>
                  </a:moveTo>
                  <a:lnTo>
                    <a:pt x="422" y="78"/>
                  </a:lnTo>
                  <a:lnTo>
                    <a:pt x="379" y="40"/>
                  </a:lnTo>
                  <a:lnTo>
                    <a:pt x="329" y="14"/>
                  </a:lnTo>
                  <a:lnTo>
                    <a:pt x="272" y="0"/>
                  </a:lnTo>
                  <a:lnTo>
                    <a:pt x="215" y="0"/>
                  </a:lnTo>
                  <a:lnTo>
                    <a:pt x="158" y="11"/>
                  </a:lnTo>
                  <a:lnTo>
                    <a:pt x="105" y="38"/>
                  </a:lnTo>
                  <a:lnTo>
                    <a:pt x="60" y="76"/>
                  </a:lnTo>
                  <a:lnTo>
                    <a:pt x="24" y="121"/>
                  </a:lnTo>
                  <a:lnTo>
                    <a:pt x="0" y="17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423"/>
            <p:cNvSpPr>
              <a:spLocks/>
            </p:cNvSpPr>
            <p:nvPr/>
          </p:nvSpPr>
          <p:spPr bwMode="auto">
            <a:xfrm>
              <a:off x="3085409" y="1432042"/>
              <a:ext cx="1014850" cy="1008892"/>
            </a:xfrm>
            <a:custGeom>
              <a:avLst/>
              <a:gdLst>
                <a:gd name="T0" fmla="*/ 432 w 511"/>
                <a:gd name="T1" fmla="*/ 83 h 508"/>
                <a:gd name="T2" fmla="*/ 391 w 511"/>
                <a:gd name="T3" fmla="*/ 45 h 508"/>
                <a:gd name="T4" fmla="*/ 341 w 511"/>
                <a:gd name="T5" fmla="*/ 16 h 508"/>
                <a:gd name="T6" fmla="*/ 291 w 511"/>
                <a:gd name="T7" fmla="*/ 0 h 508"/>
                <a:gd name="T8" fmla="*/ 229 w 511"/>
                <a:gd name="T9" fmla="*/ 0 h 508"/>
                <a:gd name="T10" fmla="*/ 172 w 511"/>
                <a:gd name="T11" fmla="*/ 12 h 508"/>
                <a:gd name="T12" fmla="*/ 119 w 511"/>
                <a:gd name="T13" fmla="*/ 35 h 508"/>
                <a:gd name="T14" fmla="*/ 74 w 511"/>
                <a:gd name="T15" fmla="*/ 71 h 508"/>
                <a:gd name="T16" fmla="*/ 38 w 511"/>
                <a:gd name="T17" fmla="*/ 117 h 508"/>
                <a:gd name="T18" fmla="*/ 12 w 511"/>
                <a:gd name="T19" fmla="*/ 171 h 508"/>
                <a:gd name="T20" fmla="*/ 0 w 511"/>
                <a:gd name="T21" fmla="*/ 229 h 508"/>
                <a:gd name="T22" fmla="*/ 2 w 511"/>
                <a:gd name="T23" fmla="*/ 286 h 508"/>
                <a:gd name="T24" fmla="*/ 17 w 511"/>
                <a:gd name="T25" fmla="*/ 346 h 508"/>
                <a:gd name="T26" fmla="*/ 45 w 511"/>
                <a:gd name="T27" fmla="*/ 396 h 508"/>
                <a:gd name="T28" fmla="*/ 84 w 511"/>
                <a:gd name="T29" fmla="*/ 441 h 508"/>
                <a:gd name="T30" fmla="*/ 131 w 511"/>
                <a:gd name="T31" fmla="*/ 474 h 508"/>
                <a:gd name="T32" fmla="*/ 186 w 511"/>
                <a:gd name="T33" fmla="*/ 498 h 508"/>
                <a:gd name="T34" fmla="*/ 246 w 511"/>
                <a:gd name="T35" fmla="*/ 508 h 508"/>
                <a:gd name="T36" fmla="*/ 303 w 511"/>
                <a:gd name="T37" fmla="*/ 505 h 508"/>
                <a:gd name="T38" fmla="*/ 360 w 511"/>
                <a:gd name="T39" fmla="*/ 489 h 508"/>
                <a:gd name="T40" fmla="*/ 410 w 511"/>
                <a:gd name="T41" fmla="*/ 458 h 508"/>
                <a:gd name="T42" fmla="*/ 453 w 511"/>
                <a:gd name="T43" fmla="*/ 420 h 508"/>
                <a:gd name="T44" fmla="*/ 484 w 511"/>
                <a:gd name="T45" fmla="*/ 369 h 508"/>
                <a:gd name="T46" fmla="*/ 503 w 511"/>
                <a:gd name="T47" fmla="*/ 317 h 508"/>
                <a:gd name="T48" fmla="*/ 511 w 511"/>
                <a:gd name="T49" fmla="*/ 260 h 508"/>
                <a:gd name="T50" fmla="*/ 503 w 511"/>
                <a:gd name="T51" fmla="*/ 202 h 508"/>
                <a:gd name="T52" fmla="*/ 484 w 511"/>
                <a:gd name="T53" fmla="*/ 148 h 508"/>
                <a:gd name="T54" fmla="*/ 451 w 511"/>
                <a:gd name="T55" fmla="*/ 100 h 508"/>
                <a:gd name="T56" fmla="*/ 408 w 511"/>
                <a:gd name="T57" fmla="*/ 62 h 508"/>
                <a:gd name="T58" fmla="*/ 358 w 511"/>
                <a:gd name="T59" fmla="*/ 35 h 508"/>
                <a:gd name="T60" fmla="*/ 303 w 511"/>
                <a:gd name="T61" fmla="*/ 2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1" h="508">
                  <a:moveTo>
                    <a:pt x="432" y="83"/>
                  </a:moveTo>
                  <a:lnTo>
                    <a:pt x="391" y="45"/>
                  </a:lnTo>
                  <a:lnTo>
                    <a:pt x="341" y="16"/>
                  </a:lnTo>
                  <a:lnTo>
                    <a:pt x="291" y="0"/>
                  </a:lnTo>
                  <a:lnTo>
                    <a:pt x="229" y="0"/>
                  </a:lnTo>
                  <a:lnTo>
                    <a:pt x="172" y="12"/>
                  </a:lnTo>
                  <a:lnTo>
                    <a:pt x="119" y="35"/>
                  </a:lnTo>
                  <a:lnTo>
                    <a:pt x="74" y="71"/>
                  </a:lnTo>
                  <a:lnTo>
                    <a:pt x="38" y="117"/>
                  </a:lnTo>
                  <a:lnTo>
                    <a:pt x="12" y="171"/>
                  </a:lnTo>
                  <a:lnTo>
                    <a:pt x="0" y="229"/>
                  </a:lnTo>
                  <a:lnTo>
                    <a:pt x="2" y="286"/>
                  </a:lnTo>
                  <a:lnTo>
                    <a:pt x="17" y="346"/>
                  </a:lnTo>
                  <a:lnTo>
                    <a:pt x="45" y="396"/>
                  </a:lnTo>
                  <a:lnTo>
                    <a:pt x="84" y="441"/>
                  </a:lnTo>
                  <a:lnTo>
                    <a:pt x="131" y="474"/>
                  </a:lnTo>
                  <a:lnTo>
                    <a:pt x="186" y="498"/>
                  </a:lnTo>
                  <a:lnTo>
                    <a:pt x="246" y="508"/>
                  </a:lnTo>
                  <a:lnTo>
                    <a:pt x="303" y="505"/>
                  </a:lnTo>
                  <a:lnTo>
                    <a:pt x="360" y="489"/>
                  </a:lnTo>
                  <a:lnTo>
                    <a:pt x="410" y="458"/>
                  </a:lnTo>
                  <a:lnTo>
                    <a:pt x="453" y="420"/>
                  </a:lnTo>
                  <a:lnTo>
                    <a:pt x="484" y="369"/>
                  </a:lnTo>
                  <a:lnTo>
                    <a:pt x="503" y="317"/>
                  </a:lnTo>
                  <a:lnTo>
                    <a:pt x="511" y="260"/>
                  </a:lnTo>
                  <a:lnTo>
                    <a:pt x="503" y="202"/>
                  </a:lnTo>
                  <a:lnTo>
                    <a:pt x="484" y="148"/>
                  </a:lnTo>
                  <a:lnTo>
                    <a:pt x="451" y="100"/>
                  </a:lnTo>
                  <a:lnTo>
                    <a:pt x="408" y="62"/>
                  </a:lnTo>
                  <a:lnTo>
                    <a:pt x="358" y="35"/>
                  </a:lnTo>
                  <a:lnTo>
                    <a:pt x="303" y="2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424"/>
            <p:cNvSpPr>
              <a:spLocks/>
            </p:cNvSpPr>
            <p:nvPr/>
          </p:nvSpPr>
          <p:spPr bwMode="auto">
            <a:xfrm>
              <a:off x="3522331" y="1596881"/>
              <a:ext cx="538208" cy="814264"/>
            </a:xfrm>
            <a:custGeom>
              <a:avLst/>
              <a:gdLst>
                <a:gd name="T0" fmla="*/ 212 w 271"/>
                <a:gd name="T1" fmla="*/ 0 h 410"/>
                <a:gd name="T2" fmla="*/ 245 w 271"/>
                <a:gd name="T3" fmla="*/ 48 h 410"/>
                <a:gd name="T4" fmla="*/ 264 w 271"/>
                <a:gd name="T5" fmla="*/ 103 h 410"/>
                <a:gd name="T6" fmla="*/ 271 w 271"/>
                <a:gd name="T7" fmla="*/ 160 h 410"/>
                <a:gd name="T8" fmla="*/ 264 w 271"/>
                <a:gd name="T9" fmla="*/ 217 h 410"/>
                <a:gd name="T10" fmla="*/ 243 w 271"/>
                <a:gd name="T11" fmla="*/ 272 h 410"/>
                <a:gd name="T12" fmla="*/ 212 w 271"/>
                <a:gd name="T13" fmla="*/ 320 h 410"/>
                <a:gd name="T14" fmla="*/ 169 w 271"/>
                <a:gd name="T15" fmla="*/ 360 h 410"/>
                <a:gd name="T16" fmla="*/ 116 w 271"/>
                <a:gd name="T17" fmla="*/ 389 h 410"/>
                <a:gd name="T18" fmla="*/ 62 w 271"/>
                <a:gd name="T19" fmla="*/ 406 h 410"/>
                <a:gd name="T20" fmla="*/ 0 w 271"/>
                <a:gd name="T21"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410">
                  <a:moveTo>
                    <a:pt x="212" y="0"/>
                  </a:moveTo>
                  <a:lnTo>
                    <a:pt x="245" y="48"/>
                  </a:lnTo>
                  <a:lnTo>
                    <a:pt x="264" y="103"/>
                  </a:lnTo>
                  <a:lnTo>
                    <a:pt x="271" y="160"/>
                  </a:lnTo>
                  <a:lnTo>
                    <a:pt x="264" y="217"/>
                  </a:lnTo>
                  <a:lnTo>
                    <a:pt x="243" y="272"/>
                  </a:lnTo>
                  <a:lnTo>
                    <a:pt x="212" y="320"/>
                  </a:lnTo>
                  <a:lnTo>
                    <a:pt x="169" y="360"/>
                  </a:lnTo>
                  <a:lnTo>
                    <a:pt x="116" y="389"/>
                  </a:lnTo>
                  <a:lnTo>
                    <a:pt x="62" y="406"/>
                  </a:lnTo>
                  <a:lnTo>
                    <a:pt x="0" y="41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425"/>
            <p:cNvSpPr>
              <a:spLocks/>
            </p:cNvSpPr>
            <p:nvPr/>
          </p:nvSpPr>
          <p:spPr bwMode="auto">
            <a:xfrm>
              <a:off x="3190668" y="1402253"/>
              <a:ext cx="824193" cy="492530"/>
            </a:xfrm>
            <a:custGeom>
              <a:avLst/>
              <a:gdLst>
                <a:gd name="T0" fmla="*/ 415 w 415"/>
                <a:gd name="T1" fmla="*/ 248 h 248"/>
                <a:gd name="T2" fmla="*/ 407 w 415"/>
                <a:gd name="T3" fmla="*/ 189 h 248"/>
                <a:gd name="T4" fmla="*/ 388 w 415"/>
                <a:gd name="T5" fmla="*/ 136 h 248"/>
                <a:gd name="T6" fmla="*/ 357 w 415"/>
                <a:gd name="T7" fmla="*/ 89 h 248"/>
                <a:gd name="T8" fmla="*/ 317 w 415"/>
                <a:gd name="T9" fmla="*/ 48 h 248"/>
                <a:gd name="T10" fmla="*/ 267 w 415"/>
                <a:gd name="T11" fmla="*/ 19 h 248"/>
                <a:gd name="T12" fmla="*/ 212 w 415"/>
                <a:gd name="T13" fmla="*/ 3 h 248"/>
                <a:gd name="T14" fmla="*/ 155 w 415"/>
                <a:gd name="T15" fmla="*/ 0 h 248"/>
                <a:gd name="T16" fmla="*/ 97 w 415"/>
                <a:gd name="T17" fmla="*/ 12 h 248"/>
                <a:gd name="T18" fmla="*/ 45 w 415"/>
                <a:gd name="T19" fmla="*/ 36 h 248"/>
                <a:gd name="T20" fmla="*/ 0 w 415"/>
                <a:gd name="T21" fmla="*/ 7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248">
                  <a:moveTo>
                    <a:pt x="415" y="248"/>
                  </a:moveTo>
                  <a:lnTo>
                    <a:pt x="407" y="189"/>
                  </a:lnTo>
                  <a:lnTo>
                    <a:pt x="388" y="136"/>
                  </a:lnTo>
                  <a:lnTo>
                    <a:pt x="357" y="89"/>
                  </a:lnTo>
                  <a:lnTo>
                    <a:pt x="317" y="48"/>
                  </a:lnTo>
                  <a:lnTo>
                    <a:pt x="267" y="19"/>
                  </a:lnTo>
                  <a:lnTo>
                    <a:pt x="212" y="3"/>
                  </a:lnTo>
                  <a:lnTo>
                    <a:pt x="155" y="0"/>
                  </a:lnTo>
                  <a:lnTo>
                    <a:pt x="97" y="12"/>
                  </a:lnTo>
                  <a:lnTo>
                    <a:pt x="45" y="36"/>
                  </a:lnTo>
                  <a:lnTo>
                    <a:pt x="0" y="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426"/>
            <p:cNvSpPr>
              <a:spLocks/>
            </p:cNvSpPr>
            <p:nvPr/>
          </p:nvSpPr>
          <p:spPr bwMode="auto">
            <a:xfrm>
              <a:off x="3156905" y="1894783"/>
              <a:ext cx="857955" cy="494516"/>
            </a:xfrm>
            <a:custGeom>
              <a:avLst/>
              <a:gdLst>
                <a:gd name="T0" fmla="*/ 432 w 432"/>
                <a:gd name="T1" fmla="*/ 0 h 249"/>
                <a:gd name="T2" fmla="*/ 424 w 432"/>
                <a:gd name="T3" fmla="*/ 58 h 249"/>
                <a:gd name="T4" fmla="*/ 403 w 432"/>
                <a:gd name="T5" fmla="*/ 110 h 249"/>
                <a:gd name="T6" fmla="*/ 370 w 432"/>
                <a:gd name="T7" fmla="*/ 160 h 249"/>
                <a:gd name="T8" fmla="*/ 327 w 432"/>
                <a:gd name="T9" fmla="*/ 198 h 249"/>
                <a:gd name="T10" fmla="*/ 277 w 432"/>
                <a:gd name="T11" fmla="*/ 229 h 249"/>
                <a:gd name="T12" fmla="*/ 219 w 432"/>
                <a:gd name="T13" fmla="*/ 246 h 249"/>
                <a:gd name="T14" fmla="*/ 160 w 432"/>
                <a:gd name="T15" fmla="*/ 249 h 249"/>
                <a:gd name="T16" fmla="*/ 102 w 432"/>
                <a:gd name="T17" fmla="*/ 239 h 249"/>
                <a:gd name="T18" fmla="*/ 48 w 432"/>
                <a:gd name="T19" fmla="*/ 215 h 249"/>
                <a:gd name="T20" fmla="*/ 0 w 432"/>
                <a:gd name="T21" fmla="*/ 18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249">
                  <a:moveTo>
                    <a:pt x="432" y="0"/>
                  </a:moveTo>
                  <a:lnTo>
                    <a:pt x="424" y="58"/>
                  </a:lnTo>
                  <a:lnTo>
                    <a:pt x="403" y="110"/>
                  </a:lnTo>
                  <a:lnTo>
                    <a:pt x="370" y="160"/>
                  </a:lnTo>
                  <a:lnTo>
                    <a:pt x="327" y="198"/>
                  </a:lnTo>
                  <a:lnTo>
                    <a:pt x="277" y="229"/>
                  </a:lnTo>
                  <a:lnTo>
                    <a:pt x="219" y="246"/>
                  </a:lnTo>
                  <a:lnTo>
                    <a:pt x="160" y="249"/>
                  </a:lnTo>
                  <a:lnTo>
                    <a:pt x="102" y="239"/>
                  </a:lnTo>
                  <a:lnTo>
                    <a:pt x="48" y="215"/>
                  </a:lnTo>
                  <a:lnTo>
                    <a:pt x="0" y="1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427"/>
            <p:cNvSpPr>
              <a:spLocks/>
            </p:cNvSpPr>
            <p:nvPr/>
          </p:nvSpPr>
          <p:spPr bwMode="auto">
            <a:xfrm>
              <a:off x="3450834" y="1388350"/>
              <a:ext cx="510404" cy="816249"/>
            </a:xfrm>
            <a:custGeom>
              <a:avLst/>
              <a:gdLst>
                <a:gd name="T0" fmla="*/ 195 w 257"/>
                <a:gd name="T1" fmla="*/ 411 h 411"/>
                <a:gd name="T2" fmla="*/ 229 w 257"/>
                <a:gd name="T3" fmla="*/ 363 h 411"/>
                <a:gd name="T4" fmla="*/ 250 w 257"/>
                <a:gd name="T5" fmla="*/ 308 h 411"/>
                <a:gd name="T6" fmla="*/ 257 w 257"/>
                <a:gd name="T7" fmla="*/ 251 h 411"/>
                <a:gd name="T8" fmla="*/ 253 w 257"/>
                <a:gd name="T9" fmla="*/ 191 h 411"/>
                <a:gd name="T10" fmla="*/ 233 w 257"/>
                <a:gd name="T11" fmla="*/ 136 h 411"/>
                <a:gd name="T12" fmla="*/ 202 w 257"/>
                <a:gd name="T13" fmla="*/ 89 h 411"/>
                <a:gd name="T14" fmla="*/ 160 w 257"/>
                <a:gd name="T15" fmla="*/ 48 h 411"/>
                <a:gd name="T16" fmla="*/ 107 w 257"/>
                <a:gd name="T17" fmla="*/ 22 h 411"/>
                <a:gd name="T18" fmla="*/ 57 w 257"/>
                <a:gd name="T19" fmla="*/ 3 h 411"/>
                <a:gd name="T20" fmla="*/ 0 w 257"/>
                <a:gd name="T21"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7" h="411">
                  <a:moveTo>
                    <a:pt x="195" y="411"/>
                  </a:moveTo>
                  <a:lnTo>
                    <a:pt x="229" y="363"/>
                  </a:lnTo>
                  <a:lnTo>
                    <a:pt x="250" y="308"/>
                  </a:lnTo>
                  <a:lnTo>
                    <a:pt x="257" y="251"/>
                  </a:lnTo>
                  <a:lnTo>
                    <a:pt x="253" y="191"/>
                  </a:lnTo>
                  <a:lnTo>
                    <a:pt x="233" y="136"/>
                  </a:lnTo>
                  <a:lnTo>
                    <a:pt x="202" y="89"/>
                  </a:lnTo>
                  <a:lnTo>
                    <a:pt x="160" y="48"/>
                  </a:lnTo>
                  <a:lnTo>
                    <a:pt x="107" y="22"/>
                  </a:lnTo>
                  <a:lnTo>
                    <a:pt x="57" y="3"/>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428"/>
            <p:cNvSpPr>
              <a:spLocks/>
            </p:cNvSpPr>
            <p:nvPr/>
          </p:nvSpPr>
          <p:spPr bwMode="auto">
            <a:xfrm>
              <a:off x="3512401" y="1394308"/>
              <a:ext cx="208531" cy="89370"/>
            </a:xfrm>
            <a:custGeom>
              <a:avLst/>
              <a:gdLst>
                <a:gd name="T0" fmla="*/ 105 w 105"/>
                <a:gd name="T1" fmla="*/ 45 h 45"/>
                <a:gd name="T2" fmla="*/ 55 w 105"/>
                <a:gd name="T3" fmla="*/ 16 h 45"/>
                <a:gd name="T4" fmla="*/ 0 w 105"/>
                <a:gd name="T5" fmla="*/ 0 h 45"/>
              </a:gdLst>
              <a:ahLst/>
              <a:cxnLst>
                <a:cxn ang="0">
                  <a:pos x="T0" y="T1"/>
                </a:cxn>
                <a:cxn ang="0">
                  <a:pos x="T2" y="T3"/>
                </a:cxn>
                <a:cxn ang="0">
                  <a:pos x="T4" y="T5"/>
                </a:cxn>
              </a:cxnLst>
              <a:rect l="0" t="0" r="r" b="b"/>
              <a:pathLst>
                <a:path w="105" h="45">
                  <a:moveTo>
                    <a:pt x="105" y="45"/>
                  </a:moveTo>
                  <a:lnTo>
                    <a:pt x="55" y="16"/>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429"/>
            <p:cNvSpPr>
              <a:spLocks/>
            </p:cNvSpPr>
            <p:nvPr/>
          </p:nvSpPr>
          <p:spPr bwMode="auto">
            <a:xfrm>
              <a:off x="2944403" y="1402253"/>
              <a:ext cx="345565" cy="536222"/>
            </a:xfrm>
            <a:custGeom>
              <a:avLst/>
              <a:gdLst>
                <a:gd name="T0" fmla="*/ 174 w 174"/>
                <a:gd name="T1" fmla="*/ 0 h 270"/>
                <a:gd name="T2" fmla="*/ 121 w 174"/>
                <a:gd name="T3" fmla="*/ 24 h 270"/>
                <a:gd name="T4" fmla="*/ 73 w 174"/>
                <a:gd name="T5" fmla="*/ 58 h 270"/>
                <a:gd name="T6" fmla="*/ 38 w 174"/>
                <a:gd name="T7" fmla="*/ 103 h 270"/>
                <a:gd name="T8" fmla="*/ 11 w 174"/>
                <a:gd name="T9" fmla="*/ 155 h 270"/>
                <a:gd name="T10" fmla="*/ 0 w 174"/>
                <a:gd name="T11" fmla="*/ 210 h 270"/>
                <a:gd name="T12" fmla="*/ 0 w 174"/>
                <a:gd name="T13" fmla="*/ 270 h 270"/>
              </a:gdLst>
              <a:ahLst/>
              <a:cxnLst>
                <a:cxn ang="0">
                  <a:pos x="T0" y="T1"/>
                </a:cxn>
                <a:cxn ang="0">
                  <a:pos x="T2" y="T3"/>
                </a:cxn>
                <a:cxn ang="0">
                  <a:pos x="T4" y="T5"/>
                </a:cxn>
                <a:cxn ang="0">
                  <a:pos x="T6" y="T7"/>
                </a:cxn>
                <a:cxn ang="0">
                  <a:pos x="T8" y="T9"/>
                </a:cxn>
                <a:cxn ang="0">
                  <a:pos x="T10" y="T11"/>
                </a:cxn>
                <a:cxn ang="0">
                  <a:pos x="T12" y="T13"/>
                </a:cxn>
              </a:cxnLst>
              <a:rect l="0" t="0" r="r" b="b"/>
              <a:pathLst>
                <a:path w="174" h="270">
                  <a:moveTo>
                    <a:pt x="174" y="0"/>
                  </a:moveTo>
                  <a:lnTo>
                    <a:pt x="121" y="24"/>
                  </a:lnTo>
                  <a:lnTo>
                    <a:pt x="73" y="58"/>
                  </a:lnTo>
                  <a:lnTo>
                    <a:pt x="38" y="103"/>
                  </a:lnTo>
                  <a:lnTo>
                    <a:pt x="11" y="155"/>
                  </a:lnTo>
                  <a:lnTo>
                    <a:pt x="0" y="210"/>
                  </a:lnTo>
                  <a:lnTo>
                    <a:pt x="0" y="27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430"/>
            <p:cNvSpPr>
              <a:spLocks/>
            </p:cNvSpPr>
            <p:nvPr/>
          </p:nvSpPr>
          <p:spPr bwMode="auto">
            <a:xfrm>
              <a:off x="3289968" y="1384378"/>
              <a:ext cx="222433" cy="17874"/>
            </a:xfrm>
            <a:custGeom>
              <a:avLst/>
              <a:gdLst>
                <a:gd name="T0" fmla="*/ 112 w 112"/>
                <a:gd name="T1" fmla="*/ 5 h 9"/>
                <a:gd name="T2" fmla="*/ 54 w 112"/>
                <a:gd name="T3" fmla="*/ 0 h 9"/>
                <a:gd name="T4" fmla="*/ 0 w 112"/>
                <a:gd name="T5" fmla="*/ 9 h 9"/>
              </a:gdLst>
              <a:ahLst/>
              <a:cxnLst>
                <a:cxn ang="0">
                  <a:pos x="T0" y="T1"/>
                </a:cxn>
                <a:cxn ang="0">
                  <a:pos x="T2" y="T3"/>
                </a:cxn>
                <a:cxn ang="0">
                  <a:pos x="T4" y="T5"/>
                </a:cxn>
              </a:cxnLst>
              <a:rect l="0" t="0" r="r" b="b"/>
              <a:pathLst>
                <a:path w="112" h="9">
                  <a:moveTo>
                    <a:pt x="112" y="5"/>
                  </a:moveTo>
                  <a:lnTo>
                    <a:pt x="54" y="0"/>
                  </a:lnTo>
                  <a:lnTo>
                    <a:pt x="0" y="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431"/>
            <p:cNvSpPr>
              <a:spLocks/>
            </p:cNvSpPr>
            <p:nvPr/>
          </p:nvSpPr>
          <p:spPr bwMode="auto">
            <a:xfrm>
              <a:off x="3482611" y="1483679"/>
              <a:ext cx="426991" cy="889732"/>
            </a:xfrm>
            <a:custGeom>
              <a:avLst/>
              <a:gdLst>
                <a:gd name="T0" fmla="*/ 120 w 215"/>
                <a:gd name="T1" fmla="*/ 0 h 448"/>
                <a:gd name="T2" fmla="*/ 160 w 215"/>
                <a:gd name="T3" fmla="*/ 41 h 448"/>
                <a:gd name="T4" fmla="*/ 191 w 215"/>
                <a:gd name="T5" fmla="*/ 91 h 448"/>
                <a:gd name="T6" fmla="*/ 210 w 215"/>
                <a:gd name="T7" fmla="*/ 145 h 448"/>
                <a:gd name="T8" fmla="*/ 215 w 215"/>
                <a:gd name="T9" fmla="*/ 203 h 448"/>
                <a:gd name="T10" fmla="*/ 206 w 215"/>
                <a:gd name="T11" fmla="*/ 260 h 448"/>
                <a:gd name="T12" fmla="*/ 184 w 215"/>
                <a:gd name="T13" fmla="*/ 315 h 448"/>
                <a:gd name="T14" fmla="*/ 151 w 215"/>
                <a:gd name="T15" fmla="*/ 365 h 448"/>
                <a:gd name="T16" fmla="*/ 108 w 215"/>
                <a:gd name="T17" fmla="*/ 403 h 448"/>
                <a:gd name="T18" fmla="*/ 58 w 215"/>
                <a:gd name="T19" fmla="*/ 432 h 448"/>
                <a:gd name="T20" fmla="*/ 0 w 215"/>
                <a:gd name="T21"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 h="448">
                  <a:moveTo>
                    <a:pt x="120" y="0"/>
                  </a:moveTo>
                  <a:lnTo>
                    <a:pt x="160" y="41"/>
                  </a:lnTo>
                  <a:lnTo>
                    <a:pt x="191" y="91"/>
                  </a:lnTo>
                  <a:lnTo>
                    <a:pt x="210" y="145"/>
                  </a:lnTo>
                  <a:lnTo>
                    <a:pt x="215" y="203"/>
                  </a:lnTo>
                  <a:lnTo>
                    <a:pt x="206" y="260"/>
                  </a:lnTo>
                  <a:lnTo>
                    <a:pt x="184" y="315"/>
                  </a:lnTo>
                  <a:lnTo>
                    <a:pt x="151" y="365"/>
                  </a:lnTo>
                  <a:lnTo>
                    <a:pt x="108" y="403"/>
                  </a:lnTo>
                  <a:lnTo>
                    <a:pt x="58" y="432"/>
                  </a:lnTo>
                  <a:lnTo>
                    <a:pt x="0" y="44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432"/>
            <p:cNvSpPr>
              <a:spLocks/>
            </p:cNvSpPr>
            <p:nvPr/>
          </p:nvSpPr>
          <p:spPr bwMode="auto">
            <a:xfrm>
              <a:off x="2966249" y="1394308"/>
              <a:ext cx="891718" cy="1002934"/>
            </a:xfrm>
            <a:custGeom>
              <a:avLst/>
              <a:gdLst>
                <a:gd name="T0" fmla="*/ 62 w 449"/>
                <a:gd name="T1" fmla="*/ 470 h 505"/>
                <a:gd name="T2" fmla="*/ 115 w 449"/>
                <a:gd name="T3" fmla="*/ 493 h 505"/>
                <a:gd name="T4" fmla="*/ 175 w 449"/>
                <a:gd name="T5" fmla="*/ 505 h 505"/>
                <a:gd name="T6" fmla="*/ 232 w 449"/>
                <a:gd name="T7" fmla="*/ 501 h 505"/>
                <a:gd name="T8" fmla="*/ 289 w 449"/>
                <a:gd name="T9" fmla="*/ 486 h 505"/>
                <a:gd name="T10" fmla="*/ 342 w 449"/>
                <a:gd name="T11" fmla="*/ 458 h 505"/>
                <a:gd name="T12" fmla="*/ 384 w 449"/>
                <a:gd name="T13" fmla="*/ 417 h 505"/>
                <a:gd name="T14" fmla="*/ 418 w 449"/>
                <a:gd name="T15" fmla="*/ 369 h 505"/>
                <a:gd name="T16" fmla="*/ 439 w 449"/>
                <a:gd name="T17" fmla="*/ 314 h 505"/>
                <a:gd name="T18" fmla="*/ 449 w 449"/>
                <a:gd name="T19" fmla="*/ 255 h 505"/>
                <a:gd name="T20" fmla="*/ 444 w 449"/>
                <a:gd name="T21" fmla="*/ 198 h 505"/>
                <a:gd name="T22" fmla="*/ 425 w 449"/>
                <a:gd name="T23" fmla="*/ 143 h 505"/>
                <a:gd name="T24" fmla="*/ 394 w 449"/>
                <a:gd name="T25" fmla="*/ 93 h 505"/>
                <a:gd name="T26" fmla="*/ 353 w 449"/>
                <a:gd name="T27" fmla="*/ 52 h 505"/>
                <a:gd name="T28" fmla="*/ 306 w 449"/>
                <a:gd name="T29" fmla="*/ 21 h 505"/>
                <a:gd name="T30" fmla="*/ 251 w 449"/>
                <a:gd name="T31" fmla="*/ 4 h 505"/>
                <a:gd name="T32" fmla="*/ 194 w 449"/>
                <a:gd name="T33" fmla="*/ 0 h 505"/>
                <a:gd name="T34" fmla="*/ 136 w 449"/>
                <a:gd name="T35" fmla="*/ 9 h 505"/>
                <a:gd name="T36" fmla="*/ 84 w 449"/>
                <a:gd name="T37" fmla="*/ 31 h 505"/>
                <a:gd name="T38" fmla="*/ 39 w 449"/>
                <a:gd name="T39" fmla="*/ 66 h 505"/>
                <a:gd name="T40" fmla="*/ 0 w 449"/>
                <a:gd name="T41" fmla="*/ 109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9" h="505">
                  <a:moveTo>
                    <a:pt x="62" y="470"/>
                  </a:moveTo>
                  <a:lnTo>
                    <a:pt x="115" y="493"/>
                  </a:lnTo>
                  <a:lnTo>
                    <a:pt x="175" y="505"/>
                  </a:lnTo>
                  <a:lnTo>
                    <a:pt x="232" y="501"/>
                  </a:lnTo>
                  <a:lnTo>
                    <a:pt x="289" y="486"/>
                  </a:lnTo>
                  <a:lnTo>
                    <a:pt x="342" y="458"/>
                  </a:lnTo>
                  <a:lnTo>
                    <a:pt x="384" y="417"/>
                  </a:lnTo>
                  <a:lnTo>
                    <a:pt x="418" y="369"/>
                  </a:lnTo>
                  <a:lnTo>
                    <a:pt x="439" y="314"/>
                  </a:lnTo>
                  <a:lnTo>
                    <a:pt x="449" y="255"/>
                  </a:lnTo>
                  <a:lnTo>
                    <a:pt x="444" y="198"/>
                  </a:lnTo>
                  <a:lnTo>
                    <a:pt x="425" y="143"/>
                  </a:lnTo>
                  <a:lnTo>
                    <a:pt x="394" y="93"/>
                  </a:lnTo>
                  <a:lnTo>
                    <a:pt x="353" y="52"/>
                  </a:lnTo>
                  <a:lnTo>
                    <a:pt x="306" y="21"/>
                  </a:lnTo>
                  <a:lnTo>
                    <a:pt x="251" y="4"/>
                  </a:lnTo>
                  <a:lnTo>
                    <a:pt x="194" y="0"/>
                  </a:lnTo>
                  <a:lnTo>
                    <a:pt x="136" y="9"/>
                  </a:lnTo>
                  <a:lnTo>
                    <a:pt x="84" y="31"/>
                  </a:lnTo>
                  <a:lnTo>
                    <a:pt x="39" y="66"/>
                  </a:lnTo>
                  <a:lnTo>
                    <a:pt x="0" y="10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433"/>
            <p:cNvSpPr>
              <a:spLocks/>
            </p:cNvSpPr>
            <p:nvPr/>
          </p:nvSpPr>
          <p:spPr bwMode="auto">
            <a:xfrm>
              <a:off x="3043703" y="1545244"/>
              <a:ext cx="478628" cy="865899"/>
            </a:xfrm>
            <a:custGeom>
              <a:avLst/>
              <a:gdLst>
                <a:gd name="T0" fmla="*/ 74 w 241"/>
                <a:gd name="T1" fmla="*/ 0 h 436"/>
                <a:gd name="T2" fmla="*/ 38 w 241"/>
                <a:gd name="T3" fmla="*/ 45 h 436"/>
                <a:gd name="T4" fmla="*/ 12 w 241"/>
                <a:gd name="T5" fmla="*/ 98 h 436"/>
                <a:gd name="T6" fmla="*/ 0 w 241"/>
                <a:gd name="T7" fmla="*/ 155 h 436"/>
                <a:gd name="T8" fmla="*/ 2 w 241"/>
                <a:gd name="T9" fmla="*/ 212 h 436"/>
                <a:gd name="T10" fmla="*/ 16 w 241"/>
                <a:gd name="T11" fmla="*/ 269 h 436"/>
                <a:gd name="T12" fmla="*/ 45 w 241"/>
                <a:gd name="T13" fmla="*/ 324 h 436"/>
                <a:gd name="T14" fmla="*/ 83 w 241"/>
                <a:gd name="T15" fmla="*/ 367 h 436"/>
                <a:gd name="T16" fmla="*/ 131 w 241"/>
                <a:gd name="T17" fmla="*/ 403 h 436"/>
                <a:gd name="T18" fmla="*/ 186 w 241"/>
                <a:gd name="T19" fmla="*/ 425 h 436"/>
                <a:gd name="T20" fmla="*/ 241 w 241"/>
                <a:gd name="T21" fmla="*/ 436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1" h="436">
                  <a:moveTo>
                    <a:pt x="74" y="0"/>
                  </a:moveTo>
                  <a:lnTo>
                    <a:pt x="38" y="45"/>
                  </a:lnTo>
                  <a:lnTo>
                    <a:pt x="12" y="98"/>
                  </a:lnTo>
                  <a:lnTo>
                    <a:pt x="0" y="155"/>
                  </a:lnTo>
                  <a:lnTo>
                    <a:pt x="2" y="212"/>
                  </a:lnTo>
                  <a:lnTo>
                    <a:pt x="16" y="269"/>
                  </a:lnTo>
                  <a:lnTo>
                    <a:pt x="45" y="324"/>
                  </a:lnTo>
                  <a:lnTo>
                    <a:pt x="83" y="367"/>
                  </a:lnTo>
                  <a:lnTo>
                    <a:pt x="131" y="403"/>
                  </a:lnTo>
                  <a:lnTo>
                    <a:pt x="186" y="425"/>
                  </a:lnTo>
                  <a:lnTo>
                    <a:pt x="241" y="43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434"/>
            <p:cNvSpPr>
              <a:spLocks/>
            </p:cNvSpPr>
            <p:nvPr/>
          </p:nvSpPr>
          <p:spPr bwMode="auto">
            <a:xfrm>
              <a:off x="2843116" y="1432042"/>
              <a:ext cx="351524" cy="895690"/>
            </a:xfrm>
            <a:custGeom>
              <a:avLst/>
              <a:gdLst>
                <a:gd name="T0" fmla="*/ 177 w 177"/>
                <a:gd name="T1" fmla="*/ 0 h 451"/>
                <a:gd name="T2" fmla="*/ 122 w 177"/>
                <a:gd name="T3" fmla="*/ 21 h 451"/>
                <a:gd name="T4" fmla="*/ 77 w 177"/>
                <a:gd name="T5" fmla="*/ 55 h 451"/>
                <a:gd name="T6" fmla="*/ 39 w 177"/>
                <a:gd name="T7" fmla="*/ 98 h 451"/>
                <a:gd name="T8" fmla="*/ 12 w 177"/>
                <a:gd name="T9" fmla="*/ 150 h 451"/>
                <a:gd name="T10" fmla="*/ 0 w 177"/>
                <a:gd name="T11" fmla="*/ 205 h 451"/>
                <a:gd name="T12" fmla="*/ 0 w 177"/>
                <a:gd name="T13" fmla="*/ 262 h 451"/>
                <a:gd name="T14" fmla="*/ 12 w 177"/>
                <a:gd name="T15" fmla="*/ 319 h 451"/>
                <a:gd name="T16" fmla="*/ 39 w 177"/>
                <a:gd name="T17" fmla="*/ 372 h 451"/>
                <a:gd name="T18" fmla="*/ 77 w 177"/>
                <a:gd name="T19" fmla="*/ 417 h 451"/>
                <a:gd name="T20" fmla="*/ 124 w 177"/>
                <a:gd name="T21"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451">
                  <a:moveTo>
                    <a:pt x="177" y="0"/>
                  </a:moveTo>
                  <a:lnTo>
                    <a:pt x="122" y="21"/>
                  </a:lnTo>
                  <a:lnTo>
                    <a:pt x="77" y="55"/>
                  </a:lnTo>
                  <a:lnTo>
                    <a:pt x="39" y="98"/>
                  </a:lnTo>
                  <a:lnTo>
                    <a:pt x="12" y="150"/>
                  </a:lnTo>
                  <a:lnTo>
                    <a:pt x="0" y="205"/>
                  </a:lnTo>
                  <a:lnTo>
                    <a:pt x="0" y="262"/>
                  </a:lnTo>
                  <a:lnTo>
                    <a:pt x="12" y="319"/>
                  </a:lnTo>
                  <a:lnTo>
                    <a:pt x="39" y="372"/>
                  </a:lnTo>
                  <a:lnTo>
                    <a:pt x="77" y="417"/>
                  </a:lnTo>
                  <a:lnTo>
                    <a:pt x="124" y="4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435"/>
            <p:cNvSpPr>
              <a:spLocks/>
            </p:cNvSpPr>
            <p:nvPr/>
          </p:nvSpPr>
          <p:spPr bwMode="auto">
            <a:xfrm>
              <a:off x="3194639" y="1418140"/>
              <a:ext cx="222433" cy="13902"/>
            </a:xfrm>
            <a:custGeom>
              <a:avLst/>
              <a:gdLst>
                <a:gd name="T0" fmla="*/ 112 w 112"/>
                <a:gd name="T1" fmla="*/ 4 h 7"/>
                <a:gd name="T2" fmla="*/ 55 w 112"/>
                <a:gd name="T3" fmla="*/ 0 h 7"/>
                <a:gd name="T4" fmla="*/ 0 w 112"/>
                <a:gd name="T5" fmla="*/ 7 h 7"/>
              </a:gdLst>
              <a:ahLst/>
              <a:cxnLst>
                <a:cxn ang="0">
                  <a:pos x="T0" y="T1"/>
                </a:cxn>
                <a:cxn ang="0">
                  <a:pos x="T2" y="T3"/>
                </a:cxn>
                <a:cxn ang="0">
                  <a:pos x="T4" y="T5"/>
                </a:cxn>
              </a:cxnLst>
              <a:rect l="0" t="0" r="r" b="b"/>
              <a:pathLst>
                <a:path w="112" h="7">
                  <a:moveTo>
                    <a:pt x="112" y="4"/>
                  </a:moveTo>
                  <a:lnTo>
                    <a:pt x="55" y="0"/>
                  </a:lnTo>
                  <a:lnTo>
                    <a:pt x="0" y="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436"/>
            <p:cNvSpPr>
              <a:spLocks/>
            </p:cNvSpPr>
            <p:nvPr/>
          </p:nvSpPr>
          <p:spPr bwMode="auto">
            <a:xfrm>
              <a:off x="3099311" y="1757747"/>
              <a:ext cx="782487" cy="591831"/>
            </a:xfrm>
            <a:custGeom>
              <a:avLst/>
              <a:gdLst>
                <a:gd name="T0" fmla="*/ 394 w 394"/>
                <a:gd name="T1" fmla="*/ 41 h 298"/>
                <a:gd name="T2" fmla="*/ 341 w 394"/>
                <a:gd name="T3" fmla="*/ 15 h 298"/>
                <a:gd name="T4" fmla="*/ 284 w 394"/>
                <a:gd name="T5" fmla="*/ 0 h 298"/>
                <a:gd name="T6" fmla="*/ 227 w 394"/>
                <a:gd name="T7" fmla="*/ 3 h 298"/>
                <a:gd name="T8" fmla="*/ 167 w 394"/>
                <a:gd name="T9" fmla="*/ 17 h 298"/>
                <a:gd name="T10" fmla="*/ 115 w 394"/>
                <a:gd name="T11" fmla="*/ 43 h 298"/>
                <a:gd name="T12" fmla="*/ 69 w 394"/>
                <a:gd name="T13" fmla="*/ 81 h 298"/>
                <a:gd name="T14" fmla="*/ 34 w 394"/>
                <a:gd name="T15" fmla="*/ 127 h 298"/>
                <a:gd name="T16" fmla="*/ 10 w 394"/>
                <a:gd name="T17" fmla="*/ 182 h 298"/>
                <a:gd name="T18" fmla="*/ 0 w 394"/>
                <a:gd name="T19" fmla="*/ 239 h 298"/>
                <a:gd name="T20" fmla="*/ 3 w 394"/>
                <a:gd name="T2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298">
                  <a:moveTo>
                    <a:pt x="394" y="41"/>
                  </a:moveTo>
                  <a:lnTo>
                    <a:pt x="341" y="15"/>
                  </a:lnTo>
                  <a:lnTo>
                    <a:pt x="284" y="0"/>
                  </a:lnTo>
                  <a:lnTo>
                    <a:pt x="227" y="3"/>
                  </a:lnTo>
                  <a:lnTo>
                    <a:pt x="167" y="17"/>
                  </a:lnTo>
                  <a:lnTo>
                    <a:pt x="115" y="43"/>
                  </a:lnTo>
                  <a:lnTo>
                    <a:pt x="69" y="81"/>
                  </a:lnTo>
                  <a:lnTo>
                    <a:pt x="34" y="127"/>
                  </a:lnTo>
                  <a:lnTo>
                    <a:pt x="10" y="182"/>
                  </a:lnTo>
                  <a:lnTo>
                    <a:pt x="0" y="239"/>
                  </a:lnTo>
                  <a:lnTo>
                    <a:pt x="3" y="2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1437"/>
            <p:cNvSpPr>
              <a:spLocks/>
            </p:cNvSpPr>
            <p:nvPr/>
          </p:nvSpPr>
          <p:spPr bwMode="auto">
            <a:xfrm>
              <a:off x="2797438" y="1426085"/>
              <a:ext cx="1012863" cy="994990"/>
            </a:xfrm>
            <a:custGeom>
              <a:avLst/>
              <a:gdLst>
                <a:gd name="T0" fmla="*/ 331 w 510"/>
                <a:gd name="T1" fmla="*/ 501 h 501"/>
                <a:gd name="T2" fmla="*/ 381 w 510"/>
                <a:gd name="T3" fmla="*/ 473 h 501"/>
                <a:gd name="T4" fmla="*/ 424 w 510"/>
                <a:gd name="T5" fmla="*/ 434 h 501"/>
                <a:gd name="T6" fmla="*/ 460 w 510"/>
                <a:gd name="T7" fmla="*/ 384 h 501"/>
                <a:gd name="T8" fmla="*/ 481 w 510"/>
                <a:gd name="T9" fmla="*/ 329 h 501"/>
                <a:gd name="T10" fmla="*/ 491 w 510"/>
                <a:gd name="T11" fmla="*/ 272 h 501"/>
                <a:gd name="T12" fmla="*/ 486 w 510"/>
                <a:gd name="T13" fmla="*/ 213 h 501"/>
                <a:gd name="T14" fmla="*/ 467 w 510"/>
                <a:gd name="T15" fmla="*/ 158 h 501"/>
                <a:gd name="T16" fmla="*/ 438 w 510"/>
                <a:gd name="T17" fmla="*/ 108 h 501"/>
                <a:gd name="T18" fmla="*/ 396 w 510"/>
                <a:gd name="T19" fmla="*/ 65 h 501"/>
                <a:gd name="T20" fmla="*/ 348 w 510"/>
                <a:gd name="T21" fmla="*/ 34 h 501"/>
                <a:gd name="T22" fmla="*/ 293 w 510"/>
                <a:gd name="T23" fmla="*/ 15 h 501"/>
                <a:gd name="T24" fmla="*/ 236 w 510"/>
                <a:gd name="T25" fmla="*/ 10 h 501"/>
                <a:gd name="T26" fmla="*/ 178 w 510"/>
                <a:gd name="T27" fmla="*/ 17 h 501"/>
                <a:gd name="T28" fmla="*/ 126 w 510"/>
                <a:gd name="T29" fmla="*/ 38 h 501"/>
                <a:gd name="T30" fmla="*/ 78 w 510"/>
                <a:gd name="T31" fmla="*/ 72 h 501"/>
                <a:gd name="T32" fmla="*/ 40 w 510"/>
                <a:gd name="T33" fmla="*/ 115 h 501"/>
                <a:gd name="T34" fmla="*/ 14 w 510"/>
                <a:gd name="T35" fmla="*/ 165 h 501"/>
                <a:gd name="T36" fmla="*/ 0 w 510"/>
                <a:gd name="T37" fmla="*/ 222 h 501"/>
                <a:gd name="T38" fmla="*/ 0 w 510"/>
                <a:gd name="T39" fmla="*/ 279 h 501"/>
                <a:gd name="T40" fmla="*/ 14 w 510"/>
                <a:gd name="T41" fmla="*/ 337 h 501"/>
                <a:gd name="T42" fmla="*/ 38 w 510"/>
                <a:gd name="T43" fmla="*/ 384 h 501"/>
                <a:gd name="T44" fmla="*/ 76 w 510"/>
                <a:gd name="T45" fmla="*/ 432 h 501"/>
                <a:gd name="T46" fmla="*/ 124 w 510"/>
                <a:gd name="T47" fmla="*/ 468 h 501"/>
                <a:gd name="T48" fmla="*/ 176 w 510"/>
                <a:gd name="T49" fmla="*/ 492 h 501"/>
                <a:gd name="T50" fmla="*/ 233 w 510"/>
                <a:gd name="T51" fmla="*/ 501 h 501"/>
                <a:gd name="T52" fmla="*/ 295 w 510"/>
                <a:gd name="T53" fmla="*/ 499 h 501"/>
                <a:gd name="T54" fmla="*/ 350 w 510"/>
                <a:gd name="T55" fmla="*/ 482 h 501"/>
                <a:gd name="T56" fmla="*/ 403 w 510"/>
                <a:gd name="T57" fmla="*/ 454 h 501"/>
                <a:gd name="T58" fmla="*/ 446 w 510"/>
                <a:gd name="T59" fmla="*/ 415 h 501"/>
                <a:gd name="T60" fmla="*/ 479 w 510"/>
                <a:gd name="T61" fmla="*/ 365 h 501"/>
                <a:gd name="T62" fmla="*/ 500 w 510"/>
                <a:gd name="T63" fmla="*/ 310 h 501"/>
                <a:gd name="T64" fmla="*/ 510 w 510"/>
                <a:gd name="T65" fmla="*/ 253 h 501"/>
                <a:gd name="T66" fmla="*/ 505 w 510"/>
                <a:gd name="T67" fmla="*/ 194 h 501"/>
                <a:gd name="T68" fmla="*/ 486 w 510"/>
                <a:gd name="T69" fmla="*/ 139 h 501"/>
                <a:gd name="T70" fmla="*/ 458 w 510"/>
                <a:gd name="T71" fmla="*/ 89 h 501"/>
                <a:gd name="T72" fmla="*/ 417 w 510"/>
                <a:gd name="T73" fmla="*/ 48 h 501"/>
                <a:gd name="T74" fmla="*/ 367 w 510"/>
                <a:gd name="T75" fmla="*/ 17 h 501"/>
                <a:gd name="T76" fmla="*/ 312 w 510"/>
                <a:gd name="T77"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0" h="501">
                  <a:moveTo>
                    <a:pt x="331" y="501"/>
                  </a:moveTo>
                  <a:lnTo>
                    <a:pt x="381" y="473"/>
                  </a:lnTo>
                  <a:lnTo>
                    <a:pt x="424" y="434"/>
                  </a:lnTo>
                  <a:lnTo>
                    <a:pt x="460" y="384"/>
                  </a:lnTo>
                  <a:lnTo>
                    <a:pt x="481" y="329"/>
                  </a:lnTo>
                  <a:lnTo>
                    <a:pt x="491" y="272"/>
                  </a:lnTo>
                  <a:lnTo>
                    <a:pt x="486" y="213"/>
                  </a:lnTo>
                  <a:lnTo>
                    <a:pt x="467" y="158"/>
                  </a:lnTo>
                  <a:lnTo>
                    <a:pt x="438" y="108"/>
                  </a:lnTo>
                  <a:lnTo>
                    <a:pt x="396" y="65"/>
                  </a:lnTo>
                  <a:lnTo>
                    <a:pt x="348" y="34"/>
                  </a:lnTo>
                  <a:lnTo>
                    <a:pt x="293" y="15"/>
                  </a:lnTo>
                  <a:lnTo>
                    <a:pt x="236" y="10"/>
                  </a:lnTo>
                  <a:lnTo>
                    <a:pt x="178" y="17"/>
                  </a:lnTo>
                  <a:lnTo>
                    <a:pt x="126" y="38"/>
                  </a:lnTo>
                  <a:lnTo>
                    <a:pt x="78" y="72"/>
                  </a:lnTo>
                  <a:lnTo>
                    <a:pt x="40" y="115"/>
                  </a:lnTo>
                  <a:lnTo>
                    <a:pt x="14" y="165"/>
                  </a:lnTo>
                  <a:lnTo>
                    <a:pt x="0" y="222"/>
                  </a:lnTo>
                  <a:lnTo>
                    <a:pt x="0" y="279"/>
                  </a:lnTo>
                  <a:lnTo>
                    <a:pt x="14" y="337"/>
                  </a:lnTo>
                  <a:lnTo>
                    <a:pt x="38" y="384"/>
                  </a:lnTo>
                  <a:lnTo>
                    <a:pt x="76" y="432"/>
                  </a:lnTo>
                  <a:lnTo>
                    <a:pt x="124" y="468"/>
                  </a:lnTo>
                  <a:lnTo>
                    <a:pt x="176" y="492"/>
                  </a:lnTo>
                  <a:lnTo>
                    <a:pt x="233" y="501"/>
                  </a:lnTo>
                  <a:lnTo>
                    <a:pt x="295" y="499"/>
                  </a:lnTo>
                  <a:lnTo>
                    <a:pt x="350" y="482"/>
                  </a:lnTo>
                  <a:lnTo>
                    <a:pt x="403" y="454"/>
                  </a:lnTo>
                  <a:lnTo>
                    <a:pt x="446" y="415"/>
                  </a:lnTo>
                  <a:lnTo>
                    <a:pt x="479" y="365"/>
                  </a:lnTo>
                  <a:lnTo>
                    <a:pt x="500" y="310"/>
                  </a:lnTo>
                  <a:lnTo>
                    <a:pt x="510" y="253"/>
                  </a:lnTo>
                  <a:lnTo>
                    <a:pt x="505" y="194"/>
                  </a:lnTo>
                  <a:lnTo>
                    <a:pt x="486" y="139"/>
                  </a:lnTo>
                  <a:lnTo>
                    <a:pt x="458" y="89"/>
                  </a:lnTo>
                  <a:lnTo>
                    <a:pt x="417" y="48"/>
                  </a:lnTo>
                  <a:lnTo>
                    <a:pt x="367" y="17"/>
                  </a:lnTo>
                  <a:lnTo>
                    <a:pt x="312"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438"/>
            <p:cNvSpPr>
              <a:spLocks/>
            </p:cNvSpPr>
            <p:nvPr/>
          </p:nvSpPr>
          <p:spPr bwMode="auto">
            <a:xfrm>
              <a:off x="3683197" y="1777608"/>
              <a:ext cx="51636" cy="434936"/>
            </a:xfrm>
            <a:custGeom>
              <a:avLst/>
              <a:gdLst>
                <a:gd name="T0" fmla="*/ 4 w 26"/>
                <a:gd name="T1" fmla="*/ 0 h 219"/>
                <a:gd name="T2" fmla="*/ 23 w 26"/>
                <a:gd name="T3" fmla="*/ 57 h 219"/>
                <a:gd name="T4" fmla="*/ 26 w 26"/>
                <a:gd name="T5" fmla="*/ 117 h 219"/>
                <a:gd name="T6" fmla="*/ 19 w 26"/>
                <a:gd name="T7" fmla="*/ 176 h 219"/>
                <a:gd name="T8" fmla="*/ 0 w 26"/>
                <a:gd name="T9" fmla="*/ 219 h 219"/>
              </a:gdLst>
              <a:ahLst/>
              <a:cxnLst>
                <a:cxn ang="0">
                  <a:pos x="T0" y="T1"/>
                </a:cxn>
                <a:cxn ang="0">
                  <a:pos x="T2" y="T3"/>
                </a:cxn>
                <a:cxn ang="0">
                  <a:pos x="T4" y="T5"/>
                </a:cxn>
                <a:cxn ang="0">
                  <a:pos x="T6" y="T7"/>
                </a:cxn>
                <a:cxn ang="0">
                  <a:pos x="T8" y="T9"/>
                </a:cxn>
              </a:cxnLst>
              <a:rect l="0" t="0" r="r" b="b"/>
              <a:pathLst>
                <a:path w="26" h="219">
                  <a:moveTo>
                    <a:pt x="4" y="0"/>
                  </a:moveTo>
                  <a:lnTo>
                    <a:pt x="23" y="57"/>
                  </a:lnTo>
                  <a:lnTo>
                    <a:pt x="26" y="117"/>
                  </a:lnTo>
                  <a:lnTo>
                    <a:pt x="19" y="176"/>
                  </a:lnTo>
                  <a:lnTo>
                    <a:pt x="0" y="21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439"/>
            <p:cNvSpPr>
              <a:spLocks/>
            </p:cNvSpPr>
            <p:nvPr/>
          </p:nvSpPr>
          <p:spPr bwMode="auto">
            <a:xfrm>
              <a:off x="2996039" y="1455874"/>
              <a:ext cx="236335" cy="800362"/>
            </a:xfrm>
            <a:custGeom>
              <a:avLst/>
              <a:gdLst>
                <a:gd name="T0" fmla="*/ 81 w 119"/>
                <a:gd name="T1" fmla="*/ 403 h 403"/>
                <a:gd name="T2" fmla="*/ 43 w 119"/>
                <a:gd name="T3" fmla="*/ 355 h 403"/>
                <a:gd name="T4" fmla="*/ 14 w 119"/>
                <a:gd name="T5" fmla="*/ 305 h 403"/>
                <a:gd name="T6" fmla="*/ 0 w 119"/>
                <a:gd name="T7" fmla="*/ 248 h 403"/>
                <a:gd name="T8" fmla="*/ 0 w 119"/>
                <a:gd name="T9" fmla="*/ 188 h 403"/>
                <a:gd name="T10" fmla="*/ 12 w 119"/>
                <a:gd name="T11" fmla="*/ 133 h 403"/>
                <a:gd name="T12" fmla="*/ 38 w 119"/>
                <a:gd name="T13" fmla="*/ 81 h 403"/>
                <a:gd name="T14" fmla="*/ 74 w 119"/>
                <a:gd name="T15" fmla="*/ 35 h 403"/>
                <a:gd name="T16" fmla="*/ 119 w 119"/>
                <a:gd name="T17"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403">
                  <a:moveTo>
                    <a:pt x="81" y="403"/>
                  </a:moveTo>
                  <a:lnTo>
                    <a:pt x="43" y="355"/>
                  </a:lnTo>
                  <a:lnTo>
                    <a:pt x="14" y="305"/>
                  </a:lnTo>
                  <a:lnTo>
                    <a:pt x="0" y="248"/>
                  </a:lnTo>
                  <a:lnTo>
                    <a:pt x="0" y="188"/>
                  </a:lnTo>
                  <a:lnTo>
                    <a:pt x="12" y="133"/>
                  </a:lnTo>
                  <a:lnTo>
                    <a:pt x="38" y="81"/>
                  </a:lnTo>
                  <a:lnTo>
                    <a:pt x="74" y="35"/>
                  </a:lnTo>
                  <a:lnTo>
                    <a:pt x="119"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1440"/>
            <p:cNvSpPr>
              <a:spLocks/>
            </p:cNvSpPr>
            <p:nvPr/>
          </p:nvSpPr>
          <p:spPr bwMode="auto">
            <a:xfrm>
              <a:off x="3232373" y="1388350"/>
              <a:ext cx="218460" cy="67524"/>
            </a:xfrm>
            <a:custGeom>
              <a:avLst/>
              <a:gdLst>
                <a:gd name="T0" fmla="*/ 110 w 110"/>
                <a:gd name="T1" fmla="*/ 0 h 34"/>
                <a:gd name="T2" fmla="*/ 52 w 110"/>
                <a:gd name="T3" fmla="*/ 10 h 34"/>
                <a:gd name="T4" fmla="*/ 0 w 110"/>
                <a:gd name="T5" fmla="*/ 34 h 34"/>
              </a:gdLst>
              <a:ahLst/>
              <a:cxnLst>
                <a:cxn ang="0">
                  <a:pos x="T0" y="T1"/>
                </a:cxn>
                <a:cxn ang="0">
                  <a:pos x="T2" y="T3"/>
                </a:cxn>
                <a:cxn ang="0">
                  <a:pos x="T4" y="T5"/>
                </a:cxn>
              </a:cxnLst>
              <a:rect l="0" t="0" r="r" b="b"/>
              <a:pathLst>
                <a:path w="110" h="34">
                  <a:moveTo>
                    <a:pt x="110" y="0"/>
                  </a:moveTo>
                  <a:lnTo>
                    <a:pt x="52" y="10"/>
                  </a:lnTo>
                  <a:lnTo>
                    <a:pt x="0" y="3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441"/>
            <p:cNvSpPr>
              <a:spLocks/>
            </p:cNvSpPr>
            <p:nvPr/>
          </p:nvSpPr>
          <p:spPr bwMode="auto">
            <a:xfrm>
              <a:off x="2890780" y="1610783"/>
              <a:ext cx="591830" cy="768585"/>
            </a:xfrm>
            <a:custGeom>
              <a:avLst/>
              <a:gdLst>
                <a:gd name="T0" fmla="*/ 38 w 298"/>
                <a:gd name="T1" fmla="*/ 0 h 387"/>
                <a:gd name="T2" fmla="*/ 12 w 298"/>
                <a:gd name="T3" fmla="*/ 53 h 387"/>
                <a:gd name="T4" fmla="*/ 0 w 298"/>
                <a:gd name="T5" fmla="*/ 108 h 387"/>
                <a:gd name="T6" fmla="*/ 0 w 298"/>
                <a:gd name="T7" fmla="*/ 165 h 387"/>
                <a:gd name="T8" fmla="*/ 15 w 298"/>
                <a:gd name="T9" fmla="*/ 222 h 387"/>
                <a:gd name="T10" fmla="*/ 41 w 298"/>
                <a:gd name="T11" fmla="*/ 275 h 387"/>
                <a:gd name="T12" fmla="*/ 79 w 298"/>
                <a:gd name="T13" fmla="*/ 320 h 387"/>
                <a:gd name="T14" fmla="*/ 127 w 298"/>
                <a:gd name="T15" fmla="*/ 353 h 387"/>
                <a:gd name="T16" fmla="*/ 182 w 298"/>
                <a:gd name="T17" fmla="*/ 377 h 387"/>
                <a:gd name="T18" fmla="*/ 239 w 298"/>
                <a:gd name="T19" fmla="*/ 387 h 387"/>
                <a:gd name="T20" fmla="*/ 298 w 298"/>
                <a:gd name="T21" fmla="*/ 384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8" h="387">
                  <a:moveTo>
                    <a:pt x="38" y="0"/>
                  </a:moveTo>
                  <a:lnTo>
                    <a:pt x="12" y="53"/>
                  </a:lnTo>
                  <a:lnTo>
                    <a:pt x="0" y="108"/>
                  </a:lnTo>
                  <a:lnTo>
                    <a:pt x="0" y="165"/>
                  </a:lnTo>
                  <a:lnTo>
                    <a:pt x="15" y="222"/>
                  </a:lnTo>
                  <a:lnTo>
                    <a:pt x="41" y="275"/>
                  </a:lnTo>
                  <a:lnTo>
                    <a:pt x="79" y="320"/>
                  </a:lnTo>
                  <a:lnTo>
                    <a:pt x="127" y="353"/>
                  </a:lnTo>
                  <a:lnTo>
                    <a:pt x="182" y="377"/>
                  </a:lnTo>
                  <a:lnTo>
                    <a:pt x="239" y="387"/>
                  </a:lnTo>
                  <a:lnTo>
                    <a:pt x="298" y="38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1442"/>
            <p:cNvSpPr>
              <a:spLocks/>
            </p:cNvSpPr>
            <p:nvPr/>
          </p:nvSpPr>
          <p:spPr bwMode="auto">
            <a:xfrm>
              <a:off x="2763676" y="1791509"/>
              <a:ext cx="691131" cy="667299"/>
            </a:xfrm>
            <a:custGeom>
              <a:avLst/>
              <a:gdLst>
                <a:gd name="T0" fmla="*/ 14 w 348"/>
                <a:gd name="T1" fmla="*/ 0 h 336"/>
                <a:gd name="T2" fmla="*/ 0 w 348"/>
                <a:gd name="T3" fmla="*/ 55 h 336"/>
                <a:gd name="T4" fmla="*/ 0 w 348"/>
                <a:gd name="T5" fmla="*/ 112 h 336"/>
                <a:gd name="T6" fmla="*/ 12 w 348"/>
                <a:gd name="T7" fmla="*/ 169 h 336"/>
                <a:gd name="T8" fmla="*/ 36 w 348"/>
                <a:gd name="T9" fmla="*/ 222 h 336"/>
                <a:gd name="T10" fmla="*/ 74 w 348"/>
                <a:gd name="T11" fmla="*/ 267 h 336"/>
                <a:gd name="T12" fmla="*/ 119 w 348"/>
                <a:gd name="T13" fmla="*/ 301 h 336"/>
                <a:gd name="T14" fmla="*/ 174 w 348"/>
                <a:gd name="T15" fmla="*/ 324 h 336"/>
                <a:gd name="T16" fmla="*/ 231 w 348"/>
                <a:gd name="T17" fmla="*/ 336 h 336"/>
                <a:gd name="T18" fmla="*/ 288 w 348"/>
                <a:gd name="T19" fmla="*/ 334 h 336"/>
                <a:gd name="T20" fmla="*/ 348 w 348"/>
                <a:gd name="T21" fmla="*/ 317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8" h="336">
                  <a:moveTo>
                    <a:pt x="14" y="0"/>
                  </a:moveTo>
                  <a:lnTo>
                    <a:pt x="0" y="55"/>
                  </a:lnTo>
                  <a:lnTo>
                    <a:pt x="0" y="112"/>
                  </a:lnTo>
                  <a:lnTo>
                    <a:pt x="12" y="169"/>
                  </a:lnTo>
                  <a:lnTo>
                    <a:pt x="36" y="222"/>
                  </a:lnTo>
                  <a:lnTo>
                    <a:pt x="74" y="267"/>
                  </a:lnTo>
                  <a:lnTo>
                    <a:pt x="119" y="301"/>
                  </a:lnTo>
                  <a:lnTo>
                    <a:pt x="174" y="324"/>
                  </a:lnTo>
                  <a:lnTo>
                    <a:pt x="231" y="336"/>
                  </a:lnTo>
                  <a:lnTo>
                    <a:pt x="288" y="334"/>
                  </a:lnTo>
                  <a:lnTo>
                    <a:pt x="348" y="3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1443"/>
            <p:cNvSpPr>
              <a:spLocks/>
            </p:cNvSpPr>
            <p:nvPr/>
          </p:nvSpPr>
          <p:spPr bwMode="auto">
            <a:xfrm>
              <a:off x="2811340" y="2127145"/>
              <a:ext cx="909591" cy="375356"/>
            </a:xfrm>
            <a:custGeom>
              <a:avLst/>
              <a:gdLst>
                <a:gd name="T0" fmla="*/ 458 w 458"/>
                <a:gd name="T1" fmla="*/ 0 h 189"/>
                <a:gd name="T2" fmla="*/ 436 w 458"/>
                <a:gd name="T3" fmla="*/ 55 h 189"/>
                <a:gd name="T4" fmla="*/ 400 w 458"/>
                <a:gd name="T5" fmla="*/ 105 h 189"/>
                <a:gd name="T6" fmla="*/ 358 w 458"/>
                <a:gd name="T7" fmla="*/ 143 h 189"/>
                <a:gd name="T8" fmla="*/ 303 w 458"/>
                <a:gd name="T9" fmla="*/ 172 h 189"/>
                <a:gd name="T10" fmla="*/ 250 w 458"/>
                <a:gd name="T11" fmla="*/ 186 h 189"/>
                <a:gd name="T12" fmla="*/ 191 w 458"/>
                <a:gd name="T13" fmla="*/ 189 h 189"/>
                <a:gd name="T14" fmla="*/ 133 w 458"/>
                <a:gd name="T15" fmla="*/ 177 h 189"/>
                <a:gd name="T16" fmla="*/ 81 w 458"/>
                <a:gd name="T17" fmla="*/ 153 h 189"/>
                <a:gd name="T18" fmla="*/ 36 w 458"/>
                <a:gd name="T19" fmla="*/ 117 h 189"/>
                <a:gd name="T20" fmla="*/ 0 w 458"/>
                <a:gd name="T21"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89">
                  <a:moveTo>
                    <a:pt x="458" y="0"/>
                  </a:moveTo>
                  <a:lnTo>
                    <a:pt x="436" y="55"/>
                  </a:lnTo>
                  <a:lnTo>
                    <a:pt x="400" y="105"/>
                  </a:lnTo>
                  <a:lnTo>
                    <a:pt x="358" y="143"/>
                  </a:lnTo>
                  <a:lnTo>
                    <a:pt x="303" y="172"/>
                  </a:lnTo>
                  <a:lnTo>
                    <a:pt x="250" y="186"/>
                  </a:lnTo>
                  <a:lnTo>
                    <a:pt x="191" y="189"/>
                  </a:lnTo>
                  <a:lnTo>
                    <a:pt x="133" y="177"/>
                  </a:lnTo>
                  <a:lnTo>
                    <a:pt x="81" y="153"/>
                  </a:lnTo>
                  <a:lnTo>
                    <a:pt x="36" y="117"/>
                  </a:lnTo>
                  <a:lnTo>
                    <a:pt x="0" y="7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444"/>
            <p:cNvSpPr>
              <a:spLocks/>
            </p:cNvSpPr>
            <p:nvPr/>
          </p:nvSpPr>
          <p:spPr bwMode="auto">
            <a:xfrm>
              <a:off x="2944403" y="1938474"/>
              <a:ext cx="893703" cy="440893"/>
            </a:xfrm>
            <a:custGeom>
              <a:avLst/>
              <a:gdLst>
                <a:gd name="T0" fmla="*/ 450 w 450"/>
                <a:gd name="T1" fmla="*/ 134 h 222"/>
                <a:gd name="T2" fmla="*/ 407 w 450"/>
                <a:gd name="T3" fmla="*/ 174 h 222"/>
                <a:gd name="T4" fmla="*/ 355 w 450"/>
                <a:gd name="T5" fmla="*/ 203 h 222"/>
                <a:gd name="T6" fmla="*/ 298 w 450"/>
                <a:gd name="T7" fmla="*/ 219 h 222"/>
                <a:gd name="T8" fmla="*/ 240 w 450"/>
                <a:gd name="T9" fmla="*/ 222 h 222"/>
                <a:gd name="T10" fmla="*/ 181 w 450"/>
                <a:gd name="T11" fmla="*/ 212 h 222"/>
                <a:gd name="T12" fmla="*/ 128 w 450"/>
                <a:gd name="T13" fmla="*/ 188 h 222"/>
                <a:gd name="T14" fmla="*/ 81 w 450"/>
                <a:gd name="T15" fmla="*/ 153 h 222"/>
                <a:gd name="T16" fmla="*/ 40 w 450"/>
                <a:gd name="T17" fmla="*/ 107 h 222"/>
                <a:gd name="T18" fmla="*/ 14 w 450"/>
                <a:gd name="T19" fmla="*/ 57 h 222"/>
                <a:gd name="T20" fmla="*/ 0 w 450"/>
                <a:gd name="T21"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0" h="222">
                  <a:moveTo>
                    <a:pt x="450" y="134"/>
                  </a:moveTo>
                  <a:lnTo>
                    <a:pt x="407" y="174"/>
                  </a:lnTo>
                  <a:lnTo>
                    <a:pt x="355" y="203"/>
                  </a:lnTo>
                  <a:lnTo>
                    <a:pt x="298" y="219"/>
                  </a:lnTo>
                  <a:lnTo>
                    <a:pt x="240" y="222"/>
                  </a:lnTo>
                  <a:lnTo>
                    <a:pt x="181" y="212"/>
                  </a:lnTo>
                  <a:lnTo>
                    <a:pt x="128" y="188"/>
                  </a:lnTo>
                  <a:lnTo>
                    <a:pt x="81" y="153"/>
                  </a:lnTo>
                  <a:lnTo>
                    <a:pt x="40" y="107"/>
                  </a:lnTo>
                  <a:lnTo>
                    <a:pt x="14" y="57"/>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1445"/>
            <p:cNvSpPr>
              <a:spLocks/>
            </p:cNvSpPr>
            <p:nvPr/>
          </p:nvSpPr>
          <p:spPr bwMode="auto">
            <a:xfrm>
              <a:off x="2719984" y="1620713"/>
              <a:ext cx="991017" cy="1018822"/>
            </a:xfrm>
            <a:custGeom>
              <a:avLst/>
              <a:gdLst>
                <a:gd name="T0" fmla="*/ 492 w 499"/>
                <a:gd name="T1" fmla="*/ 198 h 513"/>
                <a:gd name="T2" fmla="*/ 466 w 499"/>
                <a:gd name="T3" fmla="*/ 146 h 513"/>
                <a:gd name="T4" fmla="*/ 427 w 499"/>
                <a:gd name="T5" fmla="*/ 100 h 513"/>
                <a:gd name="T6" fmla="*/ 380 w 499"/>
                <a:gd name="T7" fmla="*/ 62 h 513"/>
                <a:gd name="T8" fmla="*/ 327 w 499"/>
                <a:gd name="T9" fmla="*/ 38 h 513"/>
                <a:gd name="T10" fmla="*/ 270 w 499"/>
                <a:gd name="T11" fmla="*/ 26 h 513"/>
                <a:gd name="T12" fmla="*/ 210 w 499"/>
                <a:gd name="T13" fmla="*/ 29 h 513"/>
                <a:gd name="T14" fmla="*/ 155 w 499"/>
                <a:gd name="T15" fmla="*/ 45 h 513"/>
                <a:gd name="T16" fmla="*/ 103 w 499"/>
                <a:gd name="T17" fmla="*/ 72 h 513"/>
                <a:gd name="T18" fmla="*/ 62 w 499"/>
                <a:gd name="T19" fmla="*/ 110 h 513"/>
                <a:gd name="T20" fmla="*/ 29 w 499"/>
                <a:gd name="T21" fmla="*/ 158 h 513"/>
                <a:gd name="T22" fmla="*/ 8 w 499"/>
                <a:gd name="T23" fmla="*/ 212 h 513"/>
                <a:gd name="T24" fmla="*/ 0 w 499"/>
                <a:gd name="T25" fmla="*/ 270 h 513"/>
                <a:gd name="T26" fmla="*/ 8 w 499"/>
                <a:gd name="T27" fmla="*/ 327 h 513"/>
                <a:gd name="T28" fmla="*/ 27 w 499"/>
                <a:gd name="T29" fmla="*/ 379 h 513"/>
                <a:gd name="T30" fmla="*/ 58 w 499"/>
                <a:gd name="T31" fmla="*/ 427 h 513"/>
                <a:gd name="T32" fmla="*/ 101 w 499"/>
                <a:gd name="T33" fmla="*/ 468 h 513"/>
                <a:gd name="T34" fmla="*/ 151 w 499"/>
                <a:gd name="T35" fmla="*/ 496 h 513"/>
                <a:gd name="T36" fmla="*/ 206 w 499"/>
                <a:gd name="T37" fmla="*/ 511 h 513"/>
                <a:gd name="T38" fmla="*/ 263 w 499"/>
                <a:gd name="T39" fmla="*/ 513 h 513"/>
                <a:gd name="T40" fmla="*/ 320 w 499"/>
                <a:gd name="T41" fmla="*/ 503 h 513"/>
                <a:gd name="T42" fmla="*/ 375 w 499"/>
                <a:gd name="T43" fmla="*/ 480 h 513"/>
                <a:gd name="T44" fmla="*/ 420 w 499"/>
                <a:gd name="T45" fmla="*/ 444 h 513"/>
                <a:gd name="T46" fmla="*/ 458 w 499"/>
                <a:gd name="T47" fmla="*/ 398 h 513"/>
                <a:gd name="T48" fmla="*/ 485 w 499"/>
                <a:gd name="T49" fmla="*/ 346 h 513"/>
                <a:gd name="T50" fmla="*/ 499 w 499"/>
                <a:gd name="T51" fmla="*/ 286 h 513"/>
                <a:gd name="T52" fmla="*/ 499 w 499"/>
                <a:gd name="T53" fmla="*/ 229 h 513"/>
                <a:gd name="T54" fmla="*/ 485 w 499"/>
                <a:gd name="T55" fmla="*/ 172 h 513"/>
                <a:gd name="T56" fmla="*/ 458 w 499"/>
                <a:gd name="T57" fmla="*/ 117 h 513"/>
                <a:gd name="T58" fmla="*/ 420 w 499"/>
                <a:gd name="T59" fmla="*/ 72 h 513"/>
                <a:gd name="T60" fmla="*/ 375 w 499"/>
                <a:gd name="T61" fmla="*/ 36 h 513"/>
                <a:gd name="T62" fmla="*/ 320 w 499"/>
                <a:gd name="T63" fmla="*/ 12 h 513"/>
                <a:gd name="T64" fmla="*/ 263 w 499"/>
                <a:gd name="T65" fmla="*/ 0 h 513"/>
                <a:gd name="T66" fmla="*/ 206 w 499"/>
                <a:gd name="T67" fmla="*/ 3 h 513"/>
                <a:gd name="T68" fmla="*/ 148 w 499"/>
                <a:gd name="T69" fmla="*/ 19 h 513"/>
                <a:gd name="T70" fmla="*/ 98 w 499"/>
                <a:gd name="T71" fmla="*/ 48 h 513"/>
                <a:gd name="T72" fmla="*/ 60 w 499"/>
                <a:gd name="T73" fmla="*/ 84 h 513"/>
                <a:gd name="T74" fmla="*/ 24 w 499"/>
                <a:gd name="T75" fmla="*/ 134 h 513"/>
                <a:gd name="T76" fmla="*/ 3 w 499"/>
                <a:gd name="T77" fmla="*/ 189 h 513"/>
                <a:gd name="T78" fmla="*/ 0 w 499"/>
                <a:gd name="T79" fmla="*/ 243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9" h="513">
                  <a:moveTo>
                    <a:pt x="492" y="198"/>
                  </a:moveTo>
                  <a:lnTo>
                    <a:pt x="466" y="146"/>
                  </a:lnTo>
                  <a:lnTo>
                    <a:pt x="427" y="100"/>
                  </a:lnTo>
                  <a:lnTo>
                    <a:pt x="380" y="62"/>
                  </a:lnTo>
                  <a:lnTo>
                    <a:pt x="327" y="38"/>
                  </a:lnTo>
                  <a:lnTo>
                    <a:pt x="270" y="26"/>
                  </a:lnTo>
                  <a:lnTo>
                    <a:pt x="210" y="29"/>
                  </a:lnTo>
                  <a:lnTo>
                    <a:pt x="155" y="45"/>
                  </a:lnTo>
                  <a:lnTo>
                    <a:pt x="103" y="72"/>
                  </a:lnTo>
                  <a:lnTo>
                    <a:pt x="62" y="110"/>
                  </a:lnTo>
                  <a:lnTo>
                    <a:pt x="29" y="158"/>
                  </a:lnTo>
                  <a:lnTo>
                    <a:pt x="8" y="212"/>
                  </a:lnTo>
                  <a:lnTo>
                    <a:pt x="0" y="270"/>
                  </a:lnTo>
                  <a:lnTo>
                    <a:pt x="8" y="327"/>
                  </a:lnTo>
                  <a:lnTo>
                    <a:pt x="27" y="379"/>
                  </a:lnTo>
                  <a:lnTo>
                    <a:pt x="58" y="427"/>
                  </a:lnTo>
                  <a:lnTo>
                    <a:pt x="101" y="468"/>
                  </a:lnTo>
                  <a:lnTo>
                    <a:pt x="151" y="496"/>
                  </a:lnTo>
                  <a:lnTo>
                    <a:pt x="206" y="511"/>
                  </a:lnTo>
                  <a:lnTo>
                    <a:pt x="263" y="513"/>
                  </a:lnTo>
                  <a:lnTo>
                    <a:pt x="320" y="503"/>
                  </a:lnTo>
                  <a:lnTo>
                    <a:pt x="375" y="480"/>
                  </a:lnTo>
                  <a:lnTo>
                    <a:pt x="420" y="444"/>
                  </a:lnTo>
                  <a:lnTo>
                    <a:pt x="458" y="398"/>
                  </a:lnTo>
                  <a:lnTo>
                    <a:pt x="485" y="346"/>
                  </a:lnTo>
                  <a:lnTo>
                    <a:pt x="499" y="286"/>
                  </a:lnTo>
                  <a:lnTo>
                    <a:pt x="499" y="229"/>
                  </a:lnTo>
                  <a:lnTo>
                    <a:pt x="485" y="172"/>
                  </a:lnTo>
                  <a:lnTo>
                    <a:pt x="458" y="117"/>
                  </a:lnTo>
                  <a:lnTo>
                    <a:pt x="420" y="72"/>
                  </a:lnTo>
                  <a:lnTo>
                    <a:pt x="375" y="36"/>
                  </a:lnTo>
                  <a:lnTo>
                    <a:pt x="320" y="12"/>
                  </a:lnTo>
                  <a:lnTo>
                    <a:pt x="263" y="0"/>
                  </a:lnTo>
                  <a:lnTo>
                    <a:pt x="206" y="3"/>
                  </a:lnTo>
                  <a:lnTo>
                    <a:pt x="148" y="19"/>
                  </a:lnTo>
                  <a:lnTo>
                    <a:pt x="98" y="48"/>
                  </a:lnTo>
                  <a:lnTo>
                    <a:pt x="60" y="84"/>
                  </a:lnTo>
                  <a:lnTo>
                    <a:pt x="24" y="134"/>
                  </a:lnTo>
                  <a:lnTo>
                    <a:pt x="3" y="189"/>
                  </a:lnTo>
                  <a:lnTo>
                    <a:pt x="0" y="24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1446"/>
            <p:cNvSpPr>
              <a:spLocks/>
            </p:cNvSpPr>
            <p:nvPr/>
          </p:nvSpPr>
          <p:spPr bwMode="auto">
            <a:xfrm>
              <a:off x="2735872" y="1980180"/>
              <a:ext cx="985060" cy="710991"/>
            </a:xfrm>
            <a:custGeom>
              <a:avLst/>
              <a:gdLst>
                <a:gd name="T0" fmla="*/ 484 w 496"/>
                <a:gd name="T1" fmla="*/ 17 h 358"/>
                <a:gd name="T2" fmla="*/ 496 w 496"/>
                <a:gd name="T3" fmla="*/ 74 h 358"/>
                <a:gd name="T4" fmla="*/ 496 w 496"/>
                <a:gd name="T5" fmla="*/ 134 h 358"/>
                <a:gd name="T6" fmla="*/ 481 w 496"/>
                <a:gd name="T7" fmla="*/ 191 h 358"/>
                <a:gd name="T8" fmla="*/ 455 w 496"/>
                <a:gd name="T9" fmla="*/ 244 h 358"/>
                <a:gd name="T10" fmla="*/ 419 w 496"/>
                <a:gd name="T11" fmla="*/ 289 h 358"/>
                <a:gd name="T12" fmla="*/ 372 w 496"/>
                <a:gd name="T13" fmla="*/ 325 h 358"/>
                <a:gd name="T14" fmla="*/ 319 w 496"/>
                <a:gd name="T15" fmla="*/ 349 h 358"/>
                <a:gd name="T16" fmla="*/ 262 w 496"/>
                <a:gd name="T17" fmla="*/ 358 h 358"/>
                <a:gd name="T18" fmla="*/ 205 w 496"/>
                <a:gd name="T19" fmla="*/ 356 h 358"/>
                <a:gd name="T20" fmla="*/ 150 w 496"/>
                <a:gd name="T21" fmla="*/ 339 h 358"/>
                <a:gd name="T22" fmla="*/ 100 w 496"/>
                <a:gd name="T23" fmla="*/ 310 h 358"/>
                <a:gd name="T24" fmla="*/ 57 w 496"/>
                <a:gd name="T25" fmla="*/ 270 h 358"/>
                <a:gd name="T26" fmla="*/ 26 w 496"/>
                <a:gd name="T27" fmla="*/ 222 h 358"/>
                <a:gd name="T28" fmla="*/ 4 w 496"/>
                <a:gd name="T29" fmla="*/ 167 h 358"/>
                <a:gd name="T30" fmla="*/ 0 w 496"/>
                <a:gd name="T31" fmla="*/ 113 h 358"/>
                <a:gd name="T32" fmla="*/ 7 w 496"/>
                <a:gd name="T33" fmla="*/ 55 h 358"/>
                <a:gd name="T34" fmla="*/ 28 w 496"/>
                <a:gd name="T3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6" h="358">
                  <a:moveTo>
                    <a:pt x="484" y="17"/>
                  </a:moveTo>
                  <a:lnTo>
                    <a:pt x="496" y="74"/>
                  </a:lnTo>
                  <a:lnTo>
                    <a:pt x="496" y="134"/>
                  </a:lnTo>
                  <a:lnTo>
                    <a:pt x="481" y="191"/>
                  </a:lnTo>
                  <a:lnTo>
                    <a:pt x="455" y="244"/>
                  </a:lnTo>
                  <a:lnTo>
                    <a:pt x="419" y="289"/>
                  </a:lnTo>
                  <a:lnTo>
                    <a:pt x="372" y="325"/>
                  </a:lnTo>
                  <a:lnTo>
                    <a:pt x="319" y="349"/>
                  </a:lnTo>
                  <a:lnTo>
                    <a:pt x="262" y="358"/>
                  </a:lnTo>
                  <a:lnTo>
                    <a:pt x="205" y="356"/>
                  </a:lnTo>
                  <a:lnTo>
                    <a:pt x="150" y="339"/>
                  </a:lnTo>
                  <a:lnTo>
                    <a:pt x="100" y="310"/>
                  </a:lnTo>
                  <a:lnTo>
                    <a:pt x="57" y="270"/>
                  </a:lnTo>
                  <a:lnTo>
                    <a:pt x="26" y="222"/>
                  </a:lnTo>
                  <a:lnTo>
                    <a:pt x="4" y="167"/>
                  </a:lnTo>
                  <a:lnTo>
                    <a:pt x="0" y="113"/>
                  </a:lnTo>
                  <a:lnTo>
                    <a:pt x="7" y="55"/>
                  </a:lnTo>
                  <a:lnTo>
                    <a:pt x="28"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1447"/>
            <p:cNvSpPr>
              <a:spLocks/>
            </p:cNvSpPr>
            <p:nvPr/>
          </p:nvSpPr>
          <p:spPr bwMode="auto">
            <a:xfrm>
              <a:off x="3051647" y="1725971"/>
              <a:ext cx="693117" cy="685173"/>
            </a:xfrm>
            <a:custGeom>
              <a:avLst/>
              <a:gdLst>
                <a:gd name="T0" fmla="*/ 334 w 349"/>
                <a:gd name="T1" fmla="*/ 345 h 345"/>
                <a:gd name="T2" fmla="*/ 349 w 349"/>
                <a:gd name="T3" fmla="*/ 288 h 345"/>
                <a:gd name="T4" fmla="*/ 349 w 349"/>
                <a:gd name="T5" fmla="*/ 229 h 345"/>
                <a:gd name="T6" fmla="*/ 337 w 349"/>
                <a:gd name="T7" fmla="*/ 169 h 345"/>
                <a:gd name="T8" fmla="*/ 310 w 349"/>
                <a:gd name="T9" fmla="*/ 116 h 345"/>
                <a:gd name="T10" fmla="*/ 272 w 349"/>
                <a:gd name="T11" fmla="*/ 71 h 345"/>
                <a:gd name="T12" fmla="*/ 227 w 349"/>
                <a:gd name="T13" fmla="*/ 35 h 345"/>
                <a:gd name="T14" fmla="*/ 172 w 349"/>
                <a:gd name="T15" fmla="*/ 12 h 345"/>
                <a:gd name="T16" fmla="*/ 115 w 349"/>
                <a:gd name="T17" fmla="*/ 0 h 345"/>
                <a:gd name="T18" fmla="*/ 55 w 349"/>
                <a:gd name="T19" fmla="*/ 0 h 345"/>
                <a:gd name="T20" fmla="*/ 0 w 349"/>
                <a:gd name="T21" fmla="*/ 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45">
                  <a:moveTo>
                    <a:pt x="334" y="345"/>
                  </a:moveTo>
                  <a:lnTo>
                    <a:pt x="349" y="288"/>
                  </a:lnTo>
                  <a:lnTo>
                    <a:pt x="349" y="229"/>
                  </a:lnTo>
                  <a:lnTo>
                    <a:pt x="337" y="169"/>
                  </a:lnTo>
                  <a:lnTo>
                    <a:pt x="310" y="116"/>
                  </a:lnTo>
                  <a:lnTo>
                    <a:pt x="272" y="71"/>
                  </a:lnTo>
                  <a:lnTo>
                    <a:pt x="227" y="35"/>
                  </a:lnTo>
                  <a:lnTo>
                    <a:pt x="172" y="12"/>
                  </a:lnTo>
                  <a:lnTo>
                    <a:pt x="115" y="0"/>
                  </a:lnTo>
                  <a:lnTo>
                    <a:pt x="55" y="0"/>
                  </a:lnTo>
                  <a:lnTo>
                    <a:pt x="0" y="1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1448"/>
            <p:cNvSpPr>
              <a:spLocks/>
            </p:cNvSpPr>
            <p:nvPr/>
          </p:nvSpPr>
          <p:spPr bwMode="auto">
            <a:xfrm>
              <a:off x="2815312" y="2411145"/>
              <a:ext cx="899661" cy="327691"/>
            </a:xfrm>
            <a:custGeom>
              <a:avLst/>
              <a:gdLst>
                <a:gd name="T0" fmla="*/ 453 w 453"/>
                <a:gd name="T1" fmla="*/ 0 h 165"/>
                <a:gd name="T2" fmla="*/ 427 w 453"/>
                <a:gd name="T3" fmla="*/ 51 h 165"/>
                <a:gd name="T4" fmla="*/ 391 w 453"/>
                <a:gd name="T5" fmla="*/ 96 h 165"/>
                <a:gd name="T6" fmla="*/ 344 w 453"/>
                <a:gd name="T7" fmla="*/ 132 h 165"/>
                <a:gd name="T8" fmla="*/ 291 w 453"/>
                <a:gd name="T9" fmla="*/ 156 h 165"/>
                <a:gd name="T10" fmla="*/ 234 w 453"/>
                <a:gd name="T11" fmla="*/ 165 h 165"/>
                <a:gd name="T12" fmla="*/ 177 w 453"/>
                <a:gd name="T13" fmla="*/ 160 h 165"/>
                <a:gd name="T14" fmla="*/ 122 w 453"/>
                <a:gd name="T15" fmla="*/ 144 h 165"/>
                <a:gd name="T16" fmla="*/ 72 w 453"/>
                <a:gd name="T17" fmla="*/ 115 h 165"/>
                <a:gd name="T18" fmla="*/ 31 w 453"/>
                <a:gd name="T19" fmla="*/ 74 h 165"/>
                <a:gd name="T20" fmla="*/ 0 w 453"/>
                <a:gd name="T21"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65">
                  <a:moveTo>
                    <a:pt x="453" y="0"/>
                  </a:moveTo>
                  <a:lnTo>
                    <a:pt x="427" y="51"/>
                  </a:lnTo>
                  <a:lnTo>
                    <a:pt x="391" y="96"/>
                  </a:lnTo>
                  <a:lnTo>
                    <a:pt x="344" y="132"/>
                  </a:lnTo>
                  <a:lnTo>
                    <a:pt x="291" y="156"/>
                  </a:lnTo>
                  <a:lnTo>
                    <a:pt x="234" y="165"/>
                  </a:lnTo>
                  <a:lnTo>
                    <a:pt x="177" y="160"/>
                  </a:lnTo>
                  <a:lnTo>
                    <a:pt x="122" y="144"/>
                  </a:lnTo>
                  <a:lnTo>
                    <a:pt x="72" y="115"/>
                  </a:lnTo>
                  <a:lnTo>
                    <a:pt x="31" y="74"/>
                  </a:lnTo>
                  <a:lnTo>
                    <a:pt x="0" y="2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449"/>
            <p:cNvSpPr>
              <a:spLocks/>
            </p:cNvSpPr>
            <p:nvPr/>
          </p:nvSpPr>
          <p:spPr bwMode="auto">
            <a:xfrm>
              <a:off x="2767648" y="1767677"/>
              <a:ext cx="663326" cy="697089"/>
            </a:xfrm>
            <a:custGeom>
              <a:avLst/>
              <a:gdLst>
                <a:gd name="T0" fmla="*/ 334 w 334"/>
                <a:gd name="T1" fmla="*/ 12 h 351"/>
                <a:gd name="T2" fmla="*/ 275 w 334"/>
                <a:gd name="T3" fmla="*/ 0 h 351"/>
                <a:gd name="T4" fmla="*/ 217 w 334"/>
                <a:gd name="T5" fmla="*/ 0 h 351"/>
                <a:gd name="T6" fmla="*/ 160 w 334"/>
                <a:gd name="T7" fmla="*/ 14 h 351"/>
                <a:gd name="T8" fmla="*/ 108 w 334"/>
                <a:gd name="T9" fmla="*/ 43 h 351"/>
                <a:gd name="T10" fmla="*/ 65 w 334"/>
                <a:gd name="T11" fmla="*/ 81 h 351"/>
                <a:gd name="T12" fmla="*/ 31 w 334"/>
                <a:gd name="T13" fmla="*/ 129 h 351"/>
                <a:gd name="T14" fmla="*/ 10 w 334"/>
                <a:gd name="T15" fmla="*/ 181 h 351"/>
                <a:gd name="T16" fmla="*/ 0 w 334"/>
                <a:gd name="T17" fmla="*/ 239 h 351"/>
                <a:gd name="T18" fmla="*/ 5 w 334"/>
                <a:gd name="T19" fmla="*/ 296 h 351"/>
                <a:gd name="T20" fmla="*/ 24 w 334"/>
                <a:gd name="T21" fmla="*/ 3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351">
                  <a:moveTo>
                    <a:pt x="334" y="12"/>
                  </a:moveTo>
                  <a:lnTo>
                    <a:pt x="275" y="0"/>
                  </a:lnTo>
                  <a:lnTo>
                    <a:pt x="217" y="0"/>
                  </a:lnTo>
                  <a:lnTo>
                    <a:pt x="160" y="14"/>
                  </a:lnTo>
                  <a:lnTo>
                    <a:pt x="108" y="43"/>
                  </a:lnTo>
                  <a:lnTo>
                    <a:pt x="65" y="81"/>
                  </a:lnTo>
                  <a:lnTo>
                    <a:pt x="31" y="129"/>
                  </a:lnTo>
                  <a:lnTo>
                    <a:pt x="10" y="181"/>
                  </a:lnTo>
                  <a:lnTo>
                    <a:pt x="0" y="239"/>
                  </a:lnTo>
                  <a:lnTo>
                    <a:pt x="5" y="296"/>
                  </a:lnTo>
                  <a:lnTo>
                    <a:pt x="24"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450"/>
            <p:cNvSpPr>
              <a:spLocks/>
            </p:cNvSpPr>
            <p:nvPr/>
          </p:nvSpPr>
          <p:spPr bwMode="auto">
            <a:xfrm>
              <a:off x="2791480" y="1757747"/>
              <a:ext cx="260167" cy="222433"/>
            </a:xfrm>
            <a:custGeom>
              <a:avLst/>
              <a:gdLst>
                <a:gd name="T0" fmla="*/ 131 w 131"/>
                <a:gd name="T1" fmla="*/ 0 h 112"/>
                <a:gd name="T2" fmla="*/ 79 w 131"/>
                <a:gd name="T3" fmla="*/ 27 h 112"/>
                <a:gd name="T4" fmla="*/ 36 w 131"/>
                <a:gd name="T5" fmla="*/ 65 h 112"/>
                <a:gd name="T6" fmla="*/ 0 w 131"/>
                <a:gd name="T7" fmla="*/ 112 h 112"/>
              </a:gdLst>
              <a:ahLst/>
              <a:cxnLst>
                <a:cxn ang="0">
                  <a:pos x="T0" y="T1"/>
                </a:cxn>
                <a:cxn ang="0">
                  <a:pos x="T2" y="T3"/>
                </a:cxn>
                <a:cxn ang="0">
                  <a:pos x="T4" y="T5"/>
                </a:cxn>
                <a:cxn ang="0">
                  <a:pos x="T6" y="T7"/>
                </a:cxn>
              </a:cxnLst>
              <a:rect l="0" t="0" r="r" b="b"/>
              <a:pathLst>
                <a:path w="131" h="112">
                  <a:moveTo>
                    <a:pt x="131" y="0"/>
                  </a:moveTo>
                  <a:lnTo>
                    <a:pt x="79" y="27"/>
                  </a:lnTo>
                  <a:lnTo>
                    <a:pt x="36" y="65"/>
                  </a:lnTo>
                  <a:lnTo>
                    <a:pt x="0" y="11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1451"/>
            <p:cNvSpPr>
              <a:spLocks/>
            </p:cNvSpPr>
            <p:nvPr/>
          </p:nvSpPr>
          <p:spPr bwMode="auto">
            <a:xfrm>
              <a:off x="3430974" y="1791509"/>
              <a:ext cx="345565" cy="919522"/>
            </a:xfrm>
            <a:custGeom>
              <a:avLst/>
              <a:gdLst>
                <a:gd name="T0" fmla="*/ 50 w 174"/>
                <a:gd name="T1" fmla="*/ 463 h 463"/>
                <a:gd name="T2" fmla="*/ 98 w 174"/>
                <a:gd name="T3" fmla="*/ 429 h 463"/>
                <a:gd name="T4" fmla="*/ 134 w 174"/>
                <a:gd name="T5" fmla="*/ 384 h 463"/>
                <a:gd name="T6" fmla="*/ 160 w 174"/>
                <a:gd name="T7" fmla="*/ 332 h 463"/>
                <a:gd name="T8" fmla="*/ 174 w 174"/>
                <a:gd name="T9" fmla="*/ 277 h 463"/>
                <a:gd name="T10" fmla="*/ 174 w 174"/>
                <a:gd name="T11" fmla="*/ 217 h 463"/>
                <a:gd name="T12" fmla="*/ 162 w 174"/>
                <a:gd name="T13" fmla="*/ 160 h 463"/>
                <a:gd name="T14" fmla="*/ 136 w 174"/>
                <a:gd name="T15" fmla="*/ 105 h 463"/>
                <a:gd name="T16" fmla="*/ 100 w 174"/>
                <a:gd name="T17" fmla="*/ 60 h 463"/>
                <a:gd name="T18" fmla="*/ 53 w 174"/>
                <a:gd name="T19" fmla="*/ 24 h 463"/>
                <a:gd name="T20" fmla="*/ 0 w 174"/>
                <a:gd name="T21" fmla="*/ 0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4" h="463">
                  <a:moveTo>
                    <a:pt x="50" y="463"/>
                  </a:moveTo>
                  <a:lnTo>
                    <a:pt x="98" y="429"/>
                  </a:lnTo>
                  <a:lnTo>
                    <a:pt x="134" y="384"/>
                  </a:lnTo>
                  <a:lnTo>
                    <a:pt x="160" y="332"/>
                  </a:lnTo>
                  <a:lnTo>
                    <a:pt x="174" y="277"/>
                  </a:lnTo>
                  <a:lnTo>
                    <a:pt x="174" y="217"/>
                  </a:lnTo>
                  <a:lnTo>
                    <a:pt x="162" y="160"/>
                  </a:lnTo>
                  <a:lnTo>
                    <a:pt x="136" y="105"/>
                  </a:lnTo>
                  <a:lnTo>
                    <a:pt x="100" y="60"/>
                  </a:lnTo>
                  <a:lnTo>
                    <a:pt x="53" y="24"/>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1452"/>
            <p:cNvSpPr>
              <a:spLocks/>
            </p:cNvSpPr>
            <p:nvPr/>
          </p:nvSpPr>
          <p:spPr bwMode="auto">
            <a:xfrm>
              <a:off x="2811340" y="2160907"/>
              <a:ext cx="718934" cy="615662"/>
            </a:xfrm>
            <a:custGeom>
              <a:avLst/>
              <a:gdLst>
                <a:gd name="T0" fmla="*/ 7 w 362"/>
                <a:gd name="T1" fmla="*/ 0 h 310"/>
                <a:gd name="T2" fmla="*/ 0 w 362"/>
                <a:gd name="T3" fmla="*/ 57 h 310"/>
                <a:gd name="T4" fmla="*/ 2 w 362"/>
                <a:gd name="T5" fmla="*/ 115 h 310"/>
                <a:gd name="T6" fmla="*/ 21 w 362"/>
                <a:gd name="T7" fmla="*/ 169 h 310"/>
                <a:gd name="T8" fmla="*/ 50 w 362"/>
                <a:gd name="T9" fmla="*/ 217 h 310"/>
                <a:gd name="T10" fmla="*/ 90 w 362"/>
                <a:gd name="T11" fmla="*/ 258 h 310"/>
                <a:gd name="T12" fmla="*/ 140 w 362"/>
                <a:gd name="T13" fmla="*/ 289 h 310"/>
                <a:gd name="T14" fmla="*/ 195 w 362"/>
                <a:gd name="T15" fmla="*/ 305 h 310"/>
                <a:gd name="T16" fmla="*/ 253 w 362"/>
                <a:gd name="T17" fmla="*/ 310 h 310"/>
                <a:gd name="T18" fmla="*/ 310 w 362"/>
                <a:gd name="T19" fmla="*/ 301 h 310"/>
                <a:gd name="T20" fmla="*/ 362 w 362"/>
                <a:gd name="T21" fmla="*/ 27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2" h="310">
                  <a:moveTo>
                    <a:pt x="7" y="0"/>
                  </a:moveTo>
                  <a:lnTo>
                    <a:pt x="0" y="57"/>
                  </a:lnTo>
                  <a:lnTo>
                    <a:pt x="2" y="115"/>
                  </a:lnTo>
                  <a:lnTo>
                    <a:pt x="21" y="169"/>
                  </a:lnTo>
                  <a:lnTo>
                    <a:pt x="50" y="217"/>
                  </a:lnTo>
                  <a:lnTo>
                    <a:pt x="90" y="258"/>
                  </a:lnTo>
                  <a:lnTo>
                    <a:pt x="140" y="289"/>
                  </a:lnTo>
                  <a:lnTo>
                    <a:pt x="195" y="305"/>
                  </a:lnTo>
                  <a:lnTo>
                    <a:pt x="253" y="310"/>
                  </a:lnTo>
                  <a:lnTo>
                    <a:pt x="310" y="301"/>
                  </a:lnTo>
                  <a:lnTo>
                    <a:pt x="362" y="27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1453"/>
            <p:cNvSpPr>
              <a:spLocks/>
            </p:cNvSpPr>
            <p:nvPr/>
          </p:nvSpPr>
          <p:spPr bwMode="auto">
            <a:xfrm>
              <a:off x="2825242" y="1801440"/>
              <a:ext cx="919521" cy="359467"/>
            </a:xfrm>
            <a:custGeom>
              <a:avLst/>
              <a:gdLst>
                <a:gd name="T0" fmla="*/ 463 w 463"/>
                <a:gd name="T1" fmla="*/ 119 h 181"/>
                <a:gd name="T2" fmla="*/ 427 w 463"/>
                <a:gd name="T3" fmla="*/ 71 h 181"/>
                <a:gd name="T4" fmla="*/ 379 w 463"/>
                <a:gd name="T5" fmla="*/ 36 h 181"/>
                <a:gd name="T6" fmla="*/ 327 w 463"/>
                <a:gd name="T7" fmla="*/ 12 h 181"/>
                <a:gd name="T8" fmla="*/ 269 w 463"/>
                <a:gd name="T9" fmla="*/ 0 h 181"/>
                <a:gd name="T10" fmla="*/ 210 w 463"/>
                <a:gd name="T11" fmla="*/ 0 h 181"/>
                <a:gd name="T12" fmla="*/ 153 w 463"/>
                <a:gd name="T13" fmla="*/ 14 h 181"/>
                <a:gd name="T14" fmla="*/ 100 w 463"/>
                <a:gd name="T15" fmla="*/ 43 h 181"/>
                <a:gd name="T16" fmla="*/ 57 w 463"/>
                <a:gd name="T17" fmla="*/ 81 h 181"/>
                <a:gd name="T18" fmla="*/ 21 w 463"/>
                <a:gd name="T19" fmla="*/ 129 h 181"/>
                <a:gd name="T20" fmla="*/ 0 w 463"/>
                <a:gd name="T2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81">
                  <a:moveTo>
                    <a:pt x="463" y="119"/>
                  </a:moveTo>
                  <a:lnTo>
                    <a:pt x="427" y="71"/>
                  </a:lnTo>
                  <a:lnTo>
                    <a:pt x="379" y="36"/>
                  </a:lnTo>
                  <a:lnTo>
                    <a:pt x="327" y="12"/>
                  </a:lnTo>
                  <a:lnTo>
                    <a:pt x="269" y="0"/>
                  </a:lnTo>
                  <a:lnTo>
                    <a:pt x="210" y="0"/>
                  </a:lnTo>
                  <a:lnTo>
                    <a:pt x="153" y="14"/>
                  </a:lnTo>
                  <a:lnTo>
                    <a:pt x="100" y="43"/>
                  </a:lnTo>
                  <a:lnTo>
                    <a:pt x="57" y="81"/>
                  </a:lnTo>
                  <a:lnTo>
                    <a:pt x="21" y="129"/>
                  </a:lnTo>
                  <a:lnTo>
                    <a:pt x="0" y="1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1454"/>
            <p:cNvSpPr>
              <a:spLocks/>
            </p:cNvSpPr>
            <p:nvPr/>
          </p:nvSpPr>
          <p:spPr bwMode="auto">
            <a:xfrm>
              <a:off x="3242304" y="2037775"/>
              <a:ext cx="577928" cy="766600"/>
            </a:xfrm>
            <a:custGeom>
              <a:avLst/>
              <a:gdLst>
                <a:gd name="T0" fmla="*/ 253 w 291"/>
                <a:gd name="T1" fmla="*/ 0 h 386"/>
                <a:gd name="T2" fmla="*/ 279 w 291"/>
                <a:gd name="T3" fmla="*/ 53 h 386"/>
                <a:gd name="T4" fmla="*/ 291 w 291"/>
                <a:gd name="T5" fmla="*/ 110 h 386"/>
                <a:gd name="T6" fmla="*/ 291 w 291"/>
                <a:gd name="T7" fmla="*/ 169 h 386"/>
                <a:gd name="T8" fmla="*/ 276 w 291"/>
                <a:gd name="T9" fmla="*/ 227 h 386"/>
                <a:gd name="T10" fmla="*/ 250 w 291"/>
                <a:gd name="T11" fmla="*/ 277 h 386"/>
                <a:gd name="T12" fmla="*/ 212 w 291"/>
                <a:gd name="T13" fmla="*/ 322 h 386"/>
                <a:gd name="T14" fmla="*/ 167 w 291"/>
                <a:gd name="T15" fmla="*/ 355 h 386"/>
                <a:gd name="T16" fmla="*/ 112 w 291"/>
                <a:gd name="T17" fmla="*/ 377 h 386"/>
                <a:gd name="T18" fmla="*/ 57 w 291"/>
                <a:gd name="T19" fmla="*/ 386 h 386"/>
                <a:gd name="T20" fmla="*/ 0 w 291"/>
                <a:gd name="T21" fmla="*/ 382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386">
                  <a:moveTo>
                    <a:pt x="253" y="0"/>
                  </a:moveTo>
                  <a:lnTo>
                    <a:pt x="279" y="53"/>
                  </a:lnTo>
                  <a:lnTo>
                    <a:pt x="291" y="110"/>
                  </a:lnTo>
                  <a:lnTo>
                    <a:pt x="291" y="169"/>
                  </a:lnTo>
                  <a:lnTo>
                    <a:pt x="276" y="227"/>
                  </a:lnTo>
                  <a:lnTo>
                    <a:pt x="250" y="277"/>
                  </a:lnTo>
                  <a:lnTo>
                    <a:pt x="212" y="322"/>
                  </a:lnTo>
                  <a:lnTo>
                    <a:pt x="167" y="355"/>
                  </a:lnTo>
                  <a:lnTo>
                    <a:pt x="112" y="377"/>
                  </a:lnTo>
                  <a:lnTo>
                    <a:pt x="57" y="386"/>
                  </a:lnTo>
                  <a:lnTo>
                    <a:pt x="0" y="3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1455"/>
            <p:cNvSpPr>
              <a:spLocks/>
            </p:cNvSpPr>
            <p:nvPr/>
          </p:nvSpPr>
          <p:spPr bwMode="auto">
            <a:xfrm>
              <a:off x="2853046" y="1910670"/>
              <a:ext cx="389258" cy="885759"/>
            </a:xfrm>
            <a:custGeom>
              <a:avLst/>
              <a:gdLst>
                <a:gd name="T0" fmla="*/ 112 w 196"/>
                <a:gd name="T1" fmla="*/ 0 h 446"/>
                <a:gd name="T2" fmla="*/ 67 w 196"/>
                <a:gd name="T3" fmla="*/ 38 h 446"/>
                <a:gd name="T4" fmla="*/ 34 w 196"/>
                <a:gd name="T5" fmla="*/ 83 h 446"/>
                <a:gd name="T6" fmla="*/ 10 w 196"/>
                <a:gd name="T7" fmla="*/ 140 h 446"/>
                <a:gd name="T8" fmla="*/ 0 w 196"/>
                <a:gd name="T9" fmla="*/ 195 h 446"/>
                <a:gd name="T10" fmla="*/ 5 w 196"/>
                <a:gd name="T11" fmla="*/ 252 h 446"/>
                <a:gd name="T12" fmla="*/ 22 w 196"/>
                <a:gd name="T13" fmla="*/ 307 h 446"/>
                <a:gd name="T14" fmla="*/ 53 w 196"/>
                <a:gd name="T15" fmla="*/ 357 h 446"/>
                <a:gd name="T16" fmla="*/ 91 w 196"/>
                <a:gd name="T17" fmla="*/ 398 h 446"/>
                <a:gd name="T18" fmla="*/ 141 w 196"/>
                <a:gd name="T19" fmla="*/ 427 h 446"/>
                <a:gd name="T20" fmla="*/ 196 w 19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446">
                  <a:moveTo>
                    <a:pt x="112" y="0"/>
                  </a:moveTo>
                  <a:lnTo>
                    <a:pt x="67" y="38"/>
                  </a:lnTo>
                  <a:lnTo>
                    <a:pt x="34" y="83"/>
                  </a:lnTo>
                  <a:lnTo>
                    <a:pt x="10" y="140"/>
                  </a:lnTo>
                  <a:lnTo>
                    <a:pt x="0" y="195"/>
                  </a:lnTo>
                  <a:lnTo>
                    <a:pt x="5" y="252"/>
                  </a:lnTo>
                  <a:lnTo>
                    <a:pt x="22" y="307"/>
                  </a:lnTo>
                  <a:lnTo>
                    <a:pt x="53" y="357"/>
                  </a:lnTo>
                  <a:lnTo>
                    <a:pt x="91" y="398"/>
                  </a:lnTo>
                  <a:lnTo>
                    <a:pt x="141" y="427"/>
                  </a:lnTo>
                  <a:lnTo>
                    <a:pt x="19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1456"/>
            <p:cNvSpPr>
              <a:spLocks/>
            </p:cNvSpPr>
            <p:nvPr/>
          </p:nvSpPr>
          <p:spPr bwMode="auto">
            <a:xfrm>
              <a:off x="3075479" y="1819314"/>
              <a:ext cx="796389" cy="577929"/>
            </a:xfrm>
            <a:custGeom>
              <a:avLst/>
              <a:gdLst>
                <a:gd name="T0" fmla="*/ 399 w 401"/>
                <a:gd name="T1" fmla="*/ 291 h 291"/>
                <a:gd name="T2" fmla="*/ 401 w 401"/>
                <a:gd name="T3" fmla="*/ 232 h 291"/>
                <a:gd name="T4" fmla="*/ 389 w 401"/>
                <a:gd name="T5" fmla="*/ 174 h 291"/>
                <a:gd name="T6" fmla="*/ 363 w 401"/>
                <a:gd name="T7" fmla="*/ 122 h 291"/>
                <a:gd name="T8" fmla="*/ 325 w 401"/>
                <a:gd name="T9" fmla="*/ 74 h 291"/>
                <a:gd name="T10" fmla="*/ 279 w 401"/>
                <a:gd name="T11" fmla="*/ 38 h 291"/>
                <a:gd name="T12" fmla="*/ 225 w 401"/>
                <a:gd name="T13" fmla="*/ 15 h 291"/>
                <a:gd name="T14" fmla="*/ 167 w 401"/>
                <a:gd name="T15" fmla="*/ 0 h 291"/>
                <a:gd name="T16" fmla="*/ 110 w 401"/>
                <a:gd name="T17" fmla="*/ 3 h 291"/>
                <a:gd name="T18" fmla="*/ 50 w 401"/>
                <a:gd name="T19" fmla="*/ 19 h 291"/>
                <a:gd name="T20" fmla="*/ 0 w 401"/>
                <a:gd name="T21"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 h="291">
                  <a:moveTo>
                    <a:pt x="399" y="291"/>
                  </a:moveTo>
                  <a:lnTo>
                    <a:pt x="401" y="232"/>
                  </a:lnTo>
                  <a:lnTo>
                    <a:pt x="389" y="174"/>
                  </a:lnTo>
                  <a:lnTo>
                    <a:pt x="363" y="122"/>
                  </a:lnTo>
                  <a:lnTo>
                    <a:pt x="325" y="74"/>
                  </a:lnTo>
                  <a:lnTo>
                    <a:pt x="279" y="38"/>
                  </a:lnTo>
                  <a:lnTo>
                    <a:pt x="225" y="15"/>
                  </a:lnTo>
                  <a:lnTo>
                    <a:pt x="167" y="0"/>
                  </a:lnTo>
                  <a:lnTo>
                    <a:pt x="110" y="3"/>
                  </a:lnTo>
                  <a:lnTo>
                    <a:pt x="50" y="19"/>
                  </a:lnTo>
                  <a:lnTo>
                    <a:pt x="0" y="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1457"/>
            <p:cNvSpPr>
              <a:spLocks/>
            </p:cNvSpPr>
            <p:nvPr/>
          </p:nvSpPr>
          <p:spPr bwMode="auto">
            <a:xfrm>
              <a:off x="3005968" y="2397242"/>
              <a:ext cx="861927" cy="423020"/>
            </a:xfrm>
            <a:custGeom>
              <a:avLst/>
              <a:gdLst>
                <a:gd name="T0" fmla="*/ 434 w 434"/>
                <a:gd name="T1" fmla="*/ 0 h 213"/>
                <a:gd name="T2" fmla="*/ 419 w 434"/>
                <a:gd name="T3" fmla="*/ 55 h 213"/>
                <a:gd name="T4" fmla="*/ 393 w 434"/>
                <a:gd name="T5" fmla="*/ 108 h 213"/>
                <a:gd name="T6" fmla="*/ 355 w 434"/>
                <a:gd name="T7" fmla="*/ 151 h 213"/>
                <a:gd name="T8" fmla="*/ 310 w 434"/>
                <a:gd name="T9" fmla="*/ 184 h 213"/>
                <a:gd name="T10" fmla="*/ 255 w 434"/>
                <a:gd name="T11" fmla="*/ 205 h 213"/>
                <a:gd name="T12" fmla="*/ 197 w 434"/>
                <a:gd name="T13" fmla="*/ 213 h 213"/>
                <a:gd name="T14" fmla="*/ 143 w 434"/>
                <a:gd name="T15" fmla="*/ 208 h 213"/>
                <a:gd name="T16" fmla="*/ 88 w 434"/>
                <a:gd name="T17" fmla="*/ 191 h 213"/>
                <a:gd name="T18" fmla="*/ 40 w 434"/>
                <a:gd name="T19" fmla="*/ 160 h 213"/>
                <a:gd name="T20" fmla="*/ 0 w 434"/>
                <a:gd name="T21" fmla="*/ 11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4" h="213">
                  <a:moveTo>
                    <a:pt x="434" y="0"/>
                  </a:moveTo>
                  <a:lnTo>
                    <a:pt x="419" y="55"/>
                  </a:lnTo>
                  <a:lnTo>
                    <a:pt x="393" y="108"/>
                  </a:lnTo>
                  <a:lnTo>
                    <a:pt x="355" y="151"/>
                  </a:lnTo>
                  <a:lnTo>
                    <a:pt x="310" y="184"/>
                  </a:lnTo>
                  <a:lnTo>
                    <a:pt x="255" y="205"/>
                  </a:lnTo>
                  <a:lnTo>
                    <a:pt x="197" y="213"/>
                  </a:lnTo>
                  <a:lnTo>
                    <a:pt x="143" y="208"/>
                  </a:lnTo>
                  <a:lnTo>
                    <a:pt x="88" y="191"/>
                  </a:lnTo>
                  <a:lnTo>
                    <a:pt x="40" y="160"/>
                  </a:lnTo>
                  <a:lnTo>
                    <a:pt x="0" y="1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1458"/>
            <p:cNvSpPr>
              <a:spLocks/>
            </p:cNvSpPr>
            <p:nvPr/>
          </p:nvSpPr>
          <p:spPr bwMode="auto">
            <a:xfrm>
              <a:off x="2904682" y="1833216"/>
              <a:ext cx="560054" cy="796389"/>
            </a:xfrm>
            <a:custGeom>
              <a:avLst/>
              <a:gdLst>
                <a:gd name="T0" fmla="*/ 282 w 282"/>
                <a:gd name="T1" fmla="*/ 0 h 401"/>
                <a:gd name="T2" fmla="*/ 222 w 282"/>
                <a:gd name="T3" fmla="*/ 0 h 401"/>
                <a:gd name="T4" fmla="*/ 165 w 282"/>
                <a:gd name="T5" fmla="*/ 15 h 401"/>
                <a:gd name="T6" fmla="*/ 113 w 282"/>
                <a:gd name="T7" fmla="*/ 43 h 401"/>
                <a:gd name="T8" fmla="*/ 67 w 282"/>
                <a:gd name="T9" fmla="*/ 82 h 401"/>
                <a:gd name="T10" fmla="*/ 34 w 282"/>
                <a:gd name="T11" fmla="*/ 129 h 401"/>
                <a:gd name="T12" fmla="*/ 10 w 282"/>
                <a:gd name="T13" fmla="*/ 182 h 401"/>
                <a:gd name="T14" fmla="*/ 0 w 282"/>
                <a:gd name="T15" fmla="*/ 239 h 401"/>
                <a:gd name="T16" fmla="*/ 3 w 282"/>
                <a:gd name="T17" fmla="*/ 296 h 401"/>
                <a:gd name="T18" fmla="*/ 20 w 282"/>
                <a:gd name="T19" fmla="*/ 353 h 401"/>
                <a:gd name="T20" fmla="*/ 51 w 282"/>
                <a:gd name="T21" fmla="*/ 40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2" h="401">
                  <a:moveTo>
                    <a:pt x="282" y="0"/>
                  </a:moveTo>
                  <a:lnTo>
                    <a:pt x="222" y="0"/>
                  </a:lnTo>
                  <a:lnTo>
                    <a:pt x="165" y="15"/>
                  </a:lnTo>
                  <a:lnTo>
                    <a:pt x="113" y="43"/>
                  </a:lnTo>
                  <a:lnTo>
                    <a:pt x="67" y="82"/>
                  </a:lnTo>
                  <a:lnTo>
                    <a:pt x="34" y="129"/>
                  </a:lnTo>
                  <a:lnTo>
                    <a:pt x="10" y="182"/>
                  </a:lnTo>
                  <a:lnTo>
                    <a:pt x="0" y="239"/>
                  </a:lnTo>
                  <a:lnTo>
                    <a:pt x="3" y="296"/>
                  </a:lnTo>
                  <a:lnTo>
                    <a:pt x="20" y="353"/>
                  </a:lnTo>
                  <a:lnTo>
                    <a:pt x="51" y="40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1459"/>
            <p:cNvSpPr>
              <a:spLocks/>
            </p:cNvSpPr>
            <p:nvPr/>
          </p:nvSpPr>
          <p:spPr bwMode="auto">
            <a:xfrm>
              <a:off x="2958304" y="1833216"/>
              <a:ext cx="1016836" cy="994991"/>
            </a:xfrm>
            <a:custGeom>
              <a:avLst/>
              <a:gdLst>
                <a:gd name="T0" fmla="*/ 272 w 512"/>
                <a:gd name="T1" fmla="*/ 497 h 501"/>
                <a:gd name="T2" fmla="*/ 329 w 512"/>
                <a:gd name="T3" fmla="*/ 489 h 501"/>
                <a:gd name="T4" fmla="*/ 381 w 512"/>
                <a:gd name="T5" fmla="*/ 470 h 501"/>
                <a:gd name="T6" fmla="*/ 429 w 512"/>
                <a:gd name="T7" fmla="*/ 437 h 501"/>
                <a:gd name="T8" fmla="*/ 467 w 512"/>
                <a:gd name="T9" fmla="*/ 394 h 501"/>
                <a:gd name="T10" fmla="*/ 496 w 512"/>
                <a:gd name="T11" fmla="*/ 344 h 501"/>
                <a:gd name="T12" fmla="*/ 510 w 512"/>
                <a:gd name="T13" fmla="*/ 289 h 501"/>
                <a:gd name="T14" fmla="*/ 512 w 512"/>
                <a:gd name="T15" fmla="*/ 229 h 501"/>
                <a:gd name="T16" fmla="*/ 501 w 512"/>
                <a:gd name="T17" fmla="*/ 172 h 501"/>
                <a:gd name="T18" fmla="*/ 477 w 512"/>
                <a:gd name="T19" fmla="*/ 120 h 501"/>
                <a:gd name="T20" fmla="*/ 439 w 512"/>
                <a:gd name="T21" fmla="*/ 74 h 501"/>
                <a:gd name="T22" fmla="*/ 393 w 512"/>
                <a:gd name="T23" fmla="*/ 39 h 501"/>
                <a:gd name="T24" fmla="*/ 341 w 512"/>
                <a:gd name="T25" fmla="*/ 12 h 501"/>
                <a:gd name="T26" fmla="*/ 281 w 512"/>
                <a:gd name="T27" fmla="*/ 0 h 501"/>
                <a:gd name="T28" fmla="*/ 224 w 512"/>
                <a:gd name="T29" fmla="*/ 0 h 501"/>
                <a:gd name="T30" fmla="*/ 167 w 512"/>
                <a:gd name="T31" fmla="*/ 15 h 501"/>
                <a:gd name="T32" fmla="*/ 114 w 512"/>
                <a:gd name="T33" fmla="*/ 41 h 501"/>
                <a:gd name="T34" fmla="*/ 69 w 512"/>
                <a:gd name="T35" fmla="*/ 79 h 501"/>
                <a:gd name="T36" fmla="*/ 33 w 512"/>
                <a:gd name="T37" fmla="*/ 127 h 501"/>
                <a:gd name="T38" fmla="*/ 9 w 512"/>
                <a:gd name="T39" fmla="*/ 182 h 501"/>
                <a:gd name="T40" fmla="*/ 0 w 512"/>
                <a:gd name="T41" fmla="*/ 239 h 501"/>
                <a:gd name="T42" fmla="*/ 2 w 512"/>
                <a:gd name="T43" fmla="*/ 296 h 501"/>
                <a:gd name="T44" fmla="*/ 19 w 512"/>
                <a:gd name="T45" fmla="*/ 353 h 501"/>
                <a:gd name="T46" fmla="*/ 50 w 512"/>
                <a:gd name="T47" fmla="*/ 404 h 501"/>
                <a:gd name="T48" fmla="*/ 88 w 512"/>
                <a:gd name="T49" fmla="*/ 444 h 501"/>
                <a:gd name="T50" fmla="*/ 136 w 512"/>
                <a:gd name="T51" fmla="*/ 475 h 501"/>
                <a:gd name="T52" fmla="*/ 190 w 512"/>
                <a:gd name="T53" fmla="*/ 494 h 501"/>
                <a:gd name="T54" fmla="*/ 248 w 512"/>
                <a:gd name="T55" fmla="*/ 501 h 501"/>
                <a:gd name="T56" fmla="*/ 305 w 512"/>
                <a:gd name="T57" fmla="*/ 492 h 501"/>
                <a:gd name="T58" fmla="*/ 357 w 512"/>
                <a:gd name="T59" fmla="*/ 473 h 501"/>
                <a:gd name="T60" fmla="*/ 405 w 512"/>
                <a:gd name="T61" fmla="*/ 439 h 501"/>
                <a:gd name="T62" fmla="*/ 443 w 512"/>
                <a:gd name="T63" fmla="*/ 396 h 501"/>
                <a:gd name="T64" fmla="*/ 470 w 512"/>
                <a:gd name="T65" fmla="*/ 344 h 501"/>
                <a:gd name="T66" fmla="*/ 484 w 512"/>
                <a:gd name="T67" fmla="*/ 289 h 501"/>
                <a:gd name="T68" fmla="*/ 486 w 512"/>
                <a:gd name="T69" fmla="*/ 229 h 501"/>
                <a:gd name="T70" fmla="*/ 474 w 512"/>
                <a:gd name="T71" fmla="*/ 175 h 501"/>
                <a:gd name="T72" fmla="*/ 412 w 512"/>
                <a:gd name="T73" fmla="*/ 74 h 501"/>
                <a:gd name="T74" fmla="*/ 365 w 512"/>
                <a:gd name="T75" fmla="*/ 39 h 501"/>
                <a:gd name="T76" fmla="*/ 312 w 512"/>
                <a:gd name="T77" fmla="*/ 12 h 501"/>
                <a:gd name="T78" fmla="*/ 255 w 512"/>
                <a:gd name="T7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01">
                  <a:moveTo>
                    <a:pt x="272" y="497"/>
                  </a:moveTo>
                  <a:lnTo>
                    <a:pt x="329" y="489"/>
                  </a:lnTo>
                  <a:lnTo>
                    <a:pt x="381" y="470"/>
                  </a:lnTo>
                  <a:lnTo>
                    <a:pt x="429" y="437"/>
                  </a:lnTo>
                  <a:lnTo>
                    <a:pt x="467" y="394"/>
                  </a:lnTo>
                  <a:lnTo>
                    <a:pt x="496" y="344"/>
                  </a:lnTo>
                  <a:lnTo>
                    <a:pt x="510" y="289"/>
                  </a:lnTo>
                  <a:lnTo>
                    <a:pt x="512" y="229"/>
                  </a:lnTo>
                  <a:lnTo>
                    <a:pt x="501" y="172"/>
                  </a:lnTo>
                  <a:lnTo>
                    <a:pt x="477" y="120"/>
                  </a:lnTo>
                  <a:lnTo>
                    <a:pt x="439" y="74"/>
                  </a:lnTo>
                  <a:lnTo>
                    <a:pt x="393" y="39"/>
                  </a:lnTo>
                  <a:lnTo>
                    <a:pt x="341" y="12"/>
                  </a:lnTo>
                  <a:lnTo>
                    <a:pt x="281" y="0"/>
                  </a:lnTo>
                  <a:lnTo>
                    <a:pt x="224" y="0"/>
                  </a:lnTo>
                  <a:lnTo>
                    <a:pt x="167" y="15"/>
                  </a:lnTo>
                  <a:lnTo>
                    <a:pt x="114" y="41"/>
                  </a:lnTo>
                  <a:lnTo>
                    <a:pt x="69" y="79"/>
                  </a:lnTo>
                  <a:lnTo>
                    <a:pt x="33" y="127"/>
                  </a:lnTo>
                  <a:lnTo>
                    <a:pt x="9" y="182"/>
                  </a:lnTo>
                  <a:lnTo>
                    <a:pt x="0" y="239"/>
                  </a:lnTo>
                  <a:lnTo>
                    <a:pt x="2" y="296"/>
                  </a:lnTo>
                  <a:lnTo>
                    <a:pt x="19" y="353"/>
                  </a:lnTo>
                  <a:lnTo>
                    <a:pt x="50" y="404"/>
                  </a:lnTo>
                  <a:lnTo>
                    <a:pt x="88" y="444"/>
                  </a:lnTo>
                  <a:lnTo>
                    <a:pt x="136" y="475"/>
                  </a:lnTo>
                  <a:lnTo>
                    <a:pt x="190" y="494"/>
                  </a:lnTo>
                  <a:lnTo>
                    <a:pt x="248" y="501"/>
                  </a:lnTo>
                  <a:lnTo>
                    <a:pt x="305" y="492"/>
                  </a:lnTo>
                  <a:lnTo>
                    <a:pt x="357" y="473"/>
                  </a:lnTo>
                  <a:lnTo>
                    <a:pt x="405" y="439"/>
                  </a:lnTo>
                  <a:lnTo>
                    <a:pt x="443" y="396"/>
                  </a:lnTo>
                  <a:lnTo>
                    <a:pt x="470" y="344"/>
                  </a:lnTo>
                  <a:lnTo>
                    <a:pt x="484" y="289"/>
                  </a:lnTo>
                  <a:lnTo>
                    <a:pt x="486" y="229"/>
                  </a:lnTo>
                  <a:lnTo>
                    <a:pt x="474" y="175"/>
                  </a:lnTo>
                  <a:lnTo>
                    <a:pt x="412" y="74"/>
                  </a:lnTo>
                  <a:lnTo>
                    <a:pt x="365" y="39"/>
                  </a:lnTo>
                  <a:lnTo>
                    <a:pt x="312" y="12"/>
                  </a:lnTo>
                  <a:lnTo>
                    <a:pt x="255"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p>
          </p:txBody>
        </p:sp>
        <p:sp>
          <p:nvSpPr>
            <p:cNvPr id="125" name="Freeform 1460"/>
            <p:cNvSpPr>
              <a:spLocks/>
            </p:cNvSpPr>
            <p:nvPr/>
          </p:nvSpPr>
          <p:spPr bwMode="auto">
            <a:xfrm>
              <a:off x="2791480" y="1487650"/>
              <a:ext cx="663326" cy="303859"/>
            </a:xfrm>
            <a:custGeom>
              <a:avLst/>
              <a:gdLst>
                <a:gd name="T0" fmla="*/ 334 w 334"/>
                <a:gd name="T1" fmla="*/ 24 h 153"/>
                <a:gd name="T2" fmla="*/ 282 w 334"/>
                <a:gd name="T3" fmla="*/ 5 h 153"/>
                <a:gd name="T4" fmla="*/ 224 w 334"/>
                <a:gd name="T5" fmla="*/ 0 h 153"/>
                <a:gd name="T6" fmla="*/ 167 w 334"/>
                <a:gd name="T7" fmla="*/ 7 h 153"/>
                <a:gd name="T8" fmla="*/ 112 w 334"/>
                <a:gd name="T9" fmla="*/ 27 h 153"/>
                <a:gd name="T10" fmla="*/ 65 w 334"/>
                <a:gd name="T11" fmla="*/ 60 h 153"/>
                <a:gd name="T12" fmla="*/ 29 w 334"/>
                <a:gd name="T13" fmla="*/ 103 h 153"/>
                <a:gd name="T14" fmla="*/ 0 w 334"/>
                <a:gd name="T15" fmla="*/ 153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53">
                  <a:moveTo>
                    <a:pt x="334" y="24"/>
                  </a:moveTo>
                  <a:lnTo>
                    <a:pt x="282" y="5"/>
                  </a:lnTo>
                  <a:lnTo>
                    <a:pt x="224" y="0"/>
                  </a:lnTo>
                  <a:lnTo>
                    <a:pt x="167" y="7"/>
                  </a:lnTo>
                  <a:lnTo>
                    <a:pt x="112" y="27"/>
                  </a:lnTo>
                  <a:lnTo>
                    <a:pt x="65" y="60"/>
                  </a:lnTo>
                  <a:lnTo>
                    <a:pt x="29" y="103"/>
                  </a:lnTo>
                  <a:lnTo>
                    <a:pt x="0" y="15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461"/>
            <p:cNvSpPr>
              <a:spLocks/>
            </p:cNvSpPr>
            <p:nvPr/>
          </p:nvSpPr>
          <p:spPr bwMode="auto">
            <a:xfrm>
              <a:off x="3454807" y="1535314"/>
              <a:ext cx="236335" cy="242293"/>
            </a:xfrm>
            <a:custGeom>
              <a:avLst/>
              <a:gdLst>
                <a:gd name="T0" fmla="*/ 119 w 119"/>
                <a:gd name="T1" fmla="*/ 122 h 122"/>
                <a:gd name="T2" fmla="*/ 91 w 119"/>
                <a:gd name="T3" fmla="*/ 74 h 122"/>
                <a:gd name="T4" fmla="*/ 50 w 119"/>
                <a:gd name="T5" fmla="*/ 31 h 122"/>
                <a:gd name="T6" fmla="*/ 0 w 119"/>
                <a:gd name="T7" fmla="*/ 0 h 122"/>
              </a:gdLst>
              <a:ahLst/>
              <a:cxnLst>
                <a:cxn ang="0">
                  <a:pos x="T0" y="T1"/>
                </a:cxn>
                <a:cxn ang="0">
                  <a:pos x="T2" y="T3"/>
                </a:cxn>
                <a:cxn ang="0">
                  <a:pos x="T4" y="T5"/>
                </a:cxn>
                <a:cxn ang="0">
                  <a:pos x="T6" y="T7"/>
                </a:cxn>
              </a:cxnLst>
              <a:rect l="0" t="0" r="r" b="b"/>
              <a:pathLst>
                <a:path w="119" h="122">
                  <a:moveTo>
                    <a:pt x="119" y="122"/>
                  </a:moveTo>
                  <a:lnTo>
                    <a:pt x="91" y="74"/>
                  </a:lnTo>
                  <a:lnTo>
                    <a:pt x="50" y="31"/>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462"/>
            <p:cNvSpPr>
              <a:spLocks/>
            </p:cNvSpPr>
            <p:nvPr/>
          </p:nvSpPr>
          <p:spPr bwMode="auto">
            <a:xfrm>
              <a:off x="2739844" y="1535314"/>
              <a:ext cx="981088" cy="738795"/>
            </a:xfrm>
            <a:custGeom>
              <a:avLst/>
              <a:gdLst>
                <a:gd name="T0" fmla="*/ 484 w 494"/>
                <a:gd name="T1" fmla="*/ 325 h 372"/>
                <a:gd name="T2" fmla="*/ 494 w 494"/>
                <a:gd name="T3" fmla="*/ 265 h 372"/>
                <a:gd name="T4" fmla="*/ 489 w 494"/>
                <a:gd name="T5" fmla="*/ 208 h 372"/>
                <a:gd name="T6" fmla="*/ 470 w 494"/>
                <a:gd name="T7" fmla="*/ 150 h 372"/>
                <a:gd name="T8" fmla="*/ 441 w 494"/>
                <a:gd name="T9" fmla="*/ 100 h 372"/>
                <a:gd name="T10" fmla="*/ 401 w 494"/>
                <a:gd name="T11" fmla="*/ 57 h 372"/>
                <a:gd name="T12" fmla="*/ 351 w 494"/>
                <a:gd name="T13" fmla="*/ 26 h 372"/>
                <a:gd name="T14" fmla="*/ 296 w 494"/>
                <a:gd name="T15" fmla="*/ 5 h 372"/>
                <a:gd name="T16" fmla="*/ 238 w 494"/>
                <a:gd name="T17" fmla="*/ 0 h 372"/>
                <a:gd name="T18" fmla="*/ 181 w 494"/>
                <a:gd name="T19" fmla="*/ 7 h 372"/>
                <a:gd name="T20" fmla="*/ 129 w 494"/>
                <a:gd name="T21" fmla="*/ 26 h 372"/>
                <a:gd name="T22" fmla="*/ 81 w 494"/>
                <a:gd name="T23" fmla="*/ 57 h 372"/>
                <a:gd name="T24" fmla="*/ 40 w 494"/>
                <a:gd name="T25" fmla="*/ 100 h 372"/>
                <a:gd name="T26" fmla="*/ 14 w 494"/>
                <a:gd name="T27" fmla="*/ 153 h 372"/>
                <a:gd name="T28" fmla="*/ 2 w 494"/>
                <a:gd name="T29" fmla="*/ 208 h 372"/>
                <a:gd name="T30" fmla="*/ 0 w 494"/>
                <a:gd name="T31" fmla="*/ 265 h 372"/>
                <a:gd name="T32" fmla="*/ 9 w 494"/>
                <a:gd name="T33" fmla="*/ 320 h 372"/>
                <a:gd name="T34" fmla="*/ 36 w 494"/>
                <a:gd name="T35" fmla="*/ 372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4" h="372">
                  <a:moveTo>
                    <a:pt x="484" y="325"/>
                  </a:moveTo>
                  <a:lnTo>
                    <a:pt x="494" y="265"/>
                  </a:lnTo>
                  <a:lnTo>
                    <a:pt x="489" y="208"/>
                  </a:lnTo>
                  <a:lnTo>
                    <a:pt x="470" y="150"/>
                  </a:lnTo>
                  <a:lnTo>
                    <a:pt x="441" y="100"/>
                  </a:lnTo>
                  <a:lnTo>
                    <a:pt x="401" y="57"/>
                  </a:lnTo>
                  <a:lnTo>
                    <a:pt x="351" y="26"/>
                  </a:lnTo>
                  <a:lnTo>
                    <a:pt x="296" y="5"/>
                  </a:lnTo>
                  <a:lnTo>
                    <a:pt x="238" y="0"/>
                  </a:lnTo>
                  <a:lnTo>
                    <a:pt x="181" y="7"/>
                  </a:lnTo>
                  <a:lnTo>
                    <a:pt x="129" y="26"/>
                  </a:lnTo>
                  <a:lnTo>
                    <a:pt x="81" y="57"/>
                  </a:lnTo>
                  <a:lnTo>
                    <a:pt x="40" y="100"/>
                  </a:lnTo>
                  <a:lnTo>
                    <a:pt x="14" y="153"/>
                  </a:lnTo>
                  <a:lnTo>
                    <a:pt x="2" y="208"/>
                  </a:lnTo>
                  <a:lnTo>
                    <a:pt x="0" y="265"/>
                  </a:lnTo>
                  <a:lnTo>
                    <a:pt x="9" y="320"/>
                  </a:lnTo>
                  <a:lnTo>
                    <a:pt x="36" y="3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463"/>
            <p:cNvSpPr>
              <a:spLocks/>
            </p:cNvSpPr>
            <p:nvPr/>
          </p:nvSpPr>
          <p:spPr bwMode="auto">
            <a:xfrm>
              <a:off x="2719984" y="1582979"/>
              <a:ext cx="991017" cy="1022794"/>
            </a:xfrm>
            <a:custGeom>
              <a:avLst/>
              <a:gdLst>
                <a:gd name="T0" fmla="*/ 494 w 499"/>
                <a:gd name="T1" fmla="*/ 301 h 515"/>
                <a:gd name="T2" fmla="*/ 470 w 499"/>
                <a:gd name="T3" fmla="*/ 355 h 515"/>
                <a:gd name="T4" fmla="*/ 439 w 499"/>
                <a:gd name="T5" fmla="*/ 403 h 515"/>
                <a:gd name="T6" fmla="*/ 392 w 499"/>
                <a:gd name="T7" fmla="*/ 444 h 515"/>
                <a:gd name="T8" fmla="*/ 341 w 499"/>
                <a:gd name="T9" fmla="*/ 470 h 515"/>
                <a:gd name="T10" fmla="*/ 284 w 499"/>
                <a:gd name="T11" fmla="*/ 487 h 515"/>
                <a:gd name="T12" fmla="*/ 227 w 499"/>
                <a:gd name="T13" fmla="*/ 489 h 515"/>
                <a:gd name="T14" fmla="*/ 170 w 499"/>
                <a:gd name="T15" fmla="*/ 477 h 515"/>
                <a:gd name="T16" fmla="*/ 117 w 499"/>
                <a:gd name="T17" fmla="*/ 453 h 515"/>
                <a:gd name="T18" fmla="*/ 72 w 499"/>
                <a:gd name="T19" fmla="*/ 417 h 515"/>
                <a:gd name="T20" fmla="*/ 36 w 499"/>
                <a:gd name="T21" fmla="*/ 372 h 515"/>
                <a:gd name="T22" fmla="*/ 12 w 499"/>
                <a:gd name="T23" fmla="*/ 320 h 515"/>
                <a:gd name="T24" fmla="*/ 0 w 499"/>
                <a:gd name="T25" fmla="*/ 262 h 515"/>
                <a:gd name="T26" fmla="*/ 3 w 499"/>
                <a:gd name="T27" fmla="*/ 208 h 515"/>
                <a:gd name="T28" fmla="*/ 17 w 499"/>
                <a:gd name="T29" fmla="*/ 150 h 515"/>
                <a:gd name="T30" fmla="*/ 46 w 499"/>
                <a:gd name="T31" fmla="*/ 103 h 515"/>
                <a:gd name="T32" fmla="*/ 84 w 499"/>
                <a:gd name="T33" fmla="*/ 60 h 515"/>
                <a:gd name="T34" fmla="*/ 134 w 499"/>
                <a:gd name="T35" fmla="*/ 29 h 515"/>
                <a:gd name="T36" fmla="*/ 186 w 499"/>
                <a:gd name="T37" fmla="*/ 7 h 515"/>
                <a:gd name="T38" fmla="*/ 244 w 499"/>
                <a:gd name="T39" fmla="*/ 0 h 515"/>
                <a:gd name="T40" fmla="*/ 303 w 499"/>
                <a:gd name="T41" fmla="*/ 7 h 515"/>
                <a:gd name="T42" fmla="*/ 358 w 499"/>
                <a:gd name="T43" fmla="*/ 29 h 515"/>
                <a:gd name="T44" fmla="*/ 406 w 499"/>
                <a:gd name="T45" fmla="*/ 60 h 515"/>
                <a:gd name="T46" fmla="*/ 446 w 499"/>
                <a:gd name="T47" fmla="*/ 103 h 515"/>
                <a:gd name="T48" fmla="*/ 477 w 499"/>
                <a:gd name="T49" fmla="*/ 153 h 515"/>
                <a:gd name="T50" fmla="*/ 494 w 499"/>
                <a:gd name="T51" fmla="*/ 210 h 515"/>
                <a:gd name="T52" fmla="*/ 499 w 499"/>
                <a:gd name="T53" fmla="*/ 270 h 515"/>
                <a:gd name="T54" fmla="*/ 489 w 499"/>
                <a:gd name="T55" fmla="*/ 327 h 515"/>
                <a:gd name="T56" fmla="*/ 468 w 499"/>
                <a:gd name="T57" fmla="*/ 382 h 515"/>
                <a:gd name="T58" fmla="*/ 432 w 499"/>
                <a:gd name="T59" fmla="*/ 429 h 515"/>
                <a:gd name="T60" fmla="*/ 389 w 499"/>
                <a:gd name="T61" fmla="*/ 470 h 515"/>
                <a:gd name="T62" fmla="*/ 337 w 499"/>
                <a:gd name="T63" fmla="*/ 496 h 515"/>
                <a:gd name="T64" fmla="*/ 279 w 499"/>
                <a:gd name="T65" fmla="*/ 513 h 515"/>
                <a:gd name="T66" fmla="*/ 222 w 499"/>
                <a:gd name="T67" fmla="*/ 515 h 515"/>
                <a:gd name="T68" fmla="*/ 165 w 499"/>
                <a:gd name="T69" fmla="*/ 503 h 515"/>
                <a:gd name="T70" fmla="*/ 113 w 499"/>
                <a:gd name="T71" fmla="*/ 479 h 515"/>
                <a:gd name="T72" fmla="*/ 67 w 499"/>
                <a:gd name="T73" fmla="*/ 444 h 515"/>
                <a:gd name="T74" fmla="*/ 31 w 499"/>
                <a:gd name="T75" fmla="*/ 398 h 515"/>
                <a:gd name="T76" fmla="*/ 8 w 499"/>
                <a:gd name="T77" fmla="*/ 346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9" h="515">
                  <a:moveTo>
                    <a:pt x="494" y="301"/>
                  </a:moveTo>
                  <a:lnTo>
                    <a:pt x="470" y="355"/>
                  </a:lnTo>
                  <a:lnTo>
                    <a:pt x="439" y="403"/>
                  </a:lnTo>
                  <a:lnTo>
                    <a:pt x="392" y="444"/>
                  </a:lnTo>
                  <a:lnTo>
                    <a:pt x="341" y="470"/>
                  </a:lnTo>
                  <a:lnTo>
                    <a:pt x="284" y="487"/>
                  </a:lnTo>
                  <a:lnTo>
                    <a:pt x="227" y="489"/>
                  </a:lnTo>
                  <a:lnTo>
                    <a:pt x="170" y="477"/>
                  </a:lnTo>
                  <a:lnTo>
                    <a:pt x="117" y="453"/>
                  </a:lnTo>
                  <a:lnTo>
                    <a:pt x="72" y="417"/>
                  </a:lnTo>
                  <a:lnTo>
                    <a:pt x="36" y="372"/>
                  </a:lnTo>
                  <a:lnTo>
                    <a:pt x="12" y="320"/>
                  </a:lnTo>
                  <a:lnTo>
                    <a:pt x="0" y="262"/>
                  </a:lnTo>
                  <a:lnTo>
                    <a:pt x="3" y="208"/>
                  </a:lnTo>
                  <a:lnTo>
                    <a:pt x="17" y="150"/>
                  </a:lnTo>
                  <a:lnTo>
                    <a:pt x="46" y="103"/>
                  </a:lnTo>
                  <a:lnTo>
                    <a:pt x="84" y="60"/>
                  </a:lnTo>
                  <a:lnTo>
                    <a:pt x="134" y="29"/>
                  </a:lnTo>
                  <a:lnTo>
                    <a:pt x="186" y="7"/>
                  </a:lnTo>
                  <a:lnTo>
                    <a:pt x="244" y="0"/>
                  </a:lnTo>
                  <a:lnTo>
                    <a:pt x="303" y="7"/>
                  </a:lnTo>
                  <a:lnTo>
                    <a:pt x="358" y="29"/>
                  </a:lnTo>
                  <a:lnTo>
                    <a:pt x="406" y="60"/>
                  </a:lnTo>
                  <a:lnTo>
                    <a:pt x="446" y="103"/>
                  </a:lnTo>
                  <a:lnTo>
                    <a:pt x="477" y="153"/>
                  </a:lnTo>
                  <a:lnTo>
                    <a:pt x="494" y="210"/>
                  </a:lnTo>
                  <a:lnTo>
                    <a:pt x="499" y="270"/>
                  </a:lnTo>
                  <a:lnTo>
                    <a:pt x="489" y="327"/>
                  </a:lnTo>
                  <a:lnTo>
                    <a:pt x="468" y="382"/>
                  </a:lnTo>
                  <a:lnTo>
                    <a:pt x="432" y="429"/>
                  </a:lnTo>
                  <a:lnTo>
                    <a:pt x="389" y="470"/>
                  </a:lnTo>
                  <a:lnTo>
                    <a:pt x="337" y="496"/>
                  </a:lnTo>
                  <a:lnTo>
                    <a:pt x="279" y="513"/>
                  </a:lnTo>
                  <a:lnTo>
                    <a:pt x="222" y="515"/>
                  </a:lnTo>
                  <a:lnTo>
                    <a:pt x="165" y="503"/>
                  </a:lnTo>
                  <a:lnTo>
                    <a:pt x="113" y="479"/>
                  </a:lnTo>
                  <a:lnTo>
                    <a:pt x="67" y="444"/>
                  </a:lnTo>
                  <a:lnTo>
                    <a:pt x="31" y="398"/>
                  </a:lnTo>
                  <a:lnTo>
                    <a:pt x="8" y="3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29" name="Oval 1464"/>
            <p:cNvSpPr>
              <a:spLocks/>
            </p:cNvSpPr>
            <p:nvPr/>
          </p:nvSpPr>
          <p:spPr bwMode="auto">
            <a:xfrm>
              <a:off x="2706312" y="1374448"/>
              <a:ext cx="1449785" cy="1449786"/>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0" name="Oval 1465"/>
            <p:cNvSpPr>
              <a:spLocks/>
            </p:cNvSpPr>
            <p:nvPr/>
          </p:nvSpPr>
          <p:spPr bwMode="auto">
            <a:xfrm>
              <a:off x="3166838" y="1833215"/>
              <a:ext cx="540194" cy="546152"/>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31" name="原创设计师QQ69613753    _2"/>
          <p:cNvGrpSpPr/>
          <p:nvPr/>
        </p:nvGrpSpPr>
        <p:grpSpPr>
          <a:xfrm>
            <a:off x="4251663" y="1823600"/>
            <a:ext cx="500965" cy="554380"/>
            <a:chOff x="2706312" y="1374448"/>
            <a:chExt cx="1449785" cy="1453759"/>
          </a:xfrm>
          <a:noFill/>
        </p:grpSpPr>
        <p:sp>
          <p:nvSpPr>
            <p:cNvPr id="132" name="Freeform 1405"/>
            <p:cNvSpPr>
              <a:spLocks/>
            </p:cNvSpPr>
            <p:nvPr/>
          </p:nvSpPr>
          <p:spPr bwMode="auto">
            <a:xfrm>
              <a:off x="3228401" y="2280068"/>
              <a:ext cx="800361" cy="520335"/>
            </a:xfrm>
            <a:custGeom>
              <a:avLst/>
              <a:gdLst>
                <a:gd name="T0" fmla="*/ 403 w 403"/>
                <a:gd name="T1" fmla="*/ 0 h 262"/>
                <a:gd name="T2" fmla="*/ 400 w 403"/>
                <a:gd name="T3" fmla="*/ 57 h 262"/>
                <a:gd name="T4" fmla="*/ 384 w 403"/>
                <a:gd name="T5" fmla="*/ 112 h 262"/>
                <a:gd name="T6" fmla="*/ 357 w 403"/>
                <a:gd name="T7" fmla="*/ 162 h 262"/>
                <a:gd name="T8" fmla="*/ 317 w 403"/>
                <a:gd name="T9" fmla="*/ 205 h 262"/>
                <a:gd name="T10" fmla="*/ 269 w 403"/>
                <a:gd name="T11" fmla="*/ 236 h 262"/>
                <a:gd name="T12" fmla="*/ 217 w 403"/>
                <a:gd name="T13" fmla="*/ 255 h 262"/>
                <a:gd name="T14" fmla="*/ 159 w 403"/>
                <a:gd name="T15" fmla="*/ 262 h 262"/>
                <a:gd name="T16" fmla="*/ 102 w 403"/>
                <a:gd name="T17" fmla="*/ 255 h 262"/>
                <a:gd name="T18" fmla="*/ 47 w 403"/>
                <a:gd name="T19" fmla="*/ 236 h 262"/>
                <a:gd name="T20" fmla="*/ 0 w 403"/>
                <a:gd name="T21" fmla="*/ 2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3" h="262">
                  <a:moveTo>
                    <a:pt x="403" y="0"/>
                  </a:moveTo>
                  <a:lnTo>
                    <a:pt x="400" y="57"/>
                  </a:lnTo>
                  <a:lnTo>
                    <a:pt x="384" y="112"/>
                  </a:lnTo>
                  <a:lnTo>
                    <a:pt x="357" y="162"/>
                  </a:lnTo>
                  <a:lnTo>
                    <a:pt x="317" y="205"/>
                  </a:lnTo>
                  <a:lnTo>
                    <a:pt x="269" y="236"/>
                  </a:lnTo>
                  <a:lnTo>
                    <a:pt x="217" y="255"/>
                  </a:lnTo>
                  <a:lnTo>
                    <a:pt x="159" y="262"/>
                  </a:lnTo>
                  <a:lnTo>
                    <a:pt x="102" y="255"/>
                  </a:lnTo>
                  <a:lnTo>
                    <a:pt x="47" y="236"/>
                  </a:lnTo>
                  <a:lnTo>
                    <a:pt x="0" y="20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406"/>
            <p:cNvSpPr>
              <a:spLocks/>
            </p:cNvSpPr>
            <p:nvPr/>
          </p:nvSpPr>
          <p:spPr bwMode="auto">
            <a:xfrm>
              <a:off x="3057605" y="1795482"/>
              <a:ext cx="448838" cy="885759"/>
            </a:xfrm>
            <a:custGeom>
              <a:avLst/>
              <a:gdLst>
                <a:gd name="T0" fmla="*/ 226 w 226"/>
                <a:gd name="T1" fmla="*/ 0 h 446"/>
                <a:gd name="T2" fmla="*/ 167 w 226"/>
                <a:gd name="T3" fmla="*/ 15 h 446"/>
                <a:gd name="T4" fmla="*/ 114 w 226"/>
                <a:gd name="T5" fmla="*/ 41 h 446"/>
                <a:gd name="T6" fmla="*/ 69 w 226"/>
                <a:gd name="T7" fmla="*/ 79 h 446"/>
                <a:gd name="T8" fmla="*/ 36 w 226"/>
                <a:gd name="T9" fmla="*/ 127 h 446"/>
                <a:gd name="T10" fmla="*/ 12 w 226"/>
                <a:gd name="T11" fmla="*/ 184 h 446"/>
                <a:gd name="T12" fmla="*/ 0 w 226"/>
                <a:gd name="T13" fmla="*/ 239 h 446"/>
                <a:gd name="T14" fmla="*/ 2 w 226"/>
                <a:gd name="T15" fmla="*/ 299 h 446"/>
                <a:gd name="T16" fmla="*/ 19 w 226"/>
                <a:gd name="T17" fmla="*/ 353 h 446"/>
                <a:gd name="T18" fmla="*/ 47 w 226"/>
                <a:gd name="T19" fmla="*/ 403 h 446"/>
                <a:gd name="T20" fmla="*/ 86 w 22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446">
                  <a:moveTo>
                    <a:pt x="226" y="0"/>
                  </a:moveTo>
                  <a:lnTo>
                    <a:pt x="167" y="15"/>
                  </a:lnTo>
                  <a:lnTo>
                    <a:pt x="114" y="41"/>
                  </a:lnTo>
                  <a:lnTo>
                    <a:pt x="69" y="79"/>
                  </a:lnTo>
                  <a:lnTo>
                    <a:pt x="36" y="127"/>
                  </a:lnTo>
                  <a:lnTo>
                    <a:pt x="12" y="184"/>
                  </a:lnTo>
                  <a:lnTo>
                    <a:pt x="0" y="239"/>
                  </a:lnTo>
                  <a:lnTo>
                    <a:pt x="2" y="299"/>
                  </a:lnTo>
                  <a:lnTo>
                    <a:pt x="19" y="353"/>
                  </a:lnTo>
                  <a:lnTo>
                    <a:pt x="47" y="403"/>
                  </a:lnTo>
                  <a:lnTo>
                    <a:pt x="8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407"/>
            <p:cNvSpPr>
              <a:spLocks/>
            </p:cNvSpPr>
            <p:nvPr/>
          </p:nvSpPr>
          <p:spPr bwMode="auto">
            <a:xfrm>
              <a:off x="3506442" y="1795482"/>
              <a:ext cx="564026" cy="778516"/>
            </a:xfrm>
            <a:custGeom>
              <a:avLst/>
              <a:gdLst>
                <a:gd name="T0" fmla="*/ 236 w 284"/>
                <a:gd name="T1" fmla="*/ 392 h 392"/>
                <a:gd name="T2" fmla="*/ 265 w 284"/>
                <a:gd name="T3" fmla="*/ 344 h 392"/>
                <a:gd name="T4" fmla="*/ 282 w 284"/>
                <a:gd name="T5" fmla="*/ 287 h 392"/>
                <a:gd name="T6" fmla="*/ 284 w 284"/>
                <a:gd name="T7" fmla="*/ 229 h 392"/>
                <a:gd name="T8" fmla="*/ 275 w 284"/>
                <a:gd name="T9" fmla="*/ 175 h 392"/>
                <a:gd name="T10" fmla="*/ 248 w 284"/>
                <a:gd name="T11" fmla="*/ 120 h 392"/>
                <a:gd name="T12" fmla="*/ 215 w 284"/>
                <a:gd name="T13" fmla="*/ 74 h 392"/>
                <a:gd name="T14" fmla="*/ 170 w 284"/>
                <a:gd name="T15" fmla="*/ 39 h 392"/>
                <a:gd name="T16" fmla="*/ 115 w 284"/>
                <a:gd name="T17" fmla="*/ 12 h 392"/>
                <a:gd name="T18" fmla="*/ 58 w 284"/>
                <a:gd name="T19" fmla="*/ 0 h 392"/>
                <a:gd name="T20" fmla="*/ 0 w 284"/>
                <a:gd name="T21"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2">
                  <a:moveTo>
                    <a:pt x="236" y="392"/>
                  </a:moveTo>
                  <a:lnTo>
                    <a:pt x="265" y="344"/>
                  </a:lnTo>
                  <a:lnTo>
                    <a:pt x="282" y="287"/>
                  </a:lnTo>
                  <a:lnTo>
                    <a:pt x="284" y="229"/>
                  </a:lnTo>
                  <a:lnTo>
                    <a:pt x="275" y="175"/>
                  </a:lnTo>
                  <a:lnTo>
                    <a:pt x="248" y="120"/>
                  </a:lnTo>
                  <a:lnTo>
                    <a:pt x="215" y="74"/>
                  </a:lnTo>
                  <a:lnTo>
                    <a:pt x="170" y="39"/>
                  </a:lnTo>
                  <a:lnTo>
                    <a:pt x="115" y="12"/>
                  </a:lnTo>
                  <a:lnTo>
                    <a:pt x="58" y="0"/>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408"/>
            <p:cNvSpPr>
              <a:spLocks/>
            </p:cNvSpPr>
            <p:nvPr/>
          </p:nvSpPr>
          <p:spPr bwMode="auto">
            <a:xfrm>
              <a:off x="3105269" y="2349578"/>
              <a:ext cx="869871" cy="423020"/>
            </a:xfrm>
            <a:custGeom>
              <a:avLst/>
              <a:gdLst>
                <a:gd name="T0" fmla="*/ 438 w 438"/>
                <a:gd name="T1" fmla="*/ 113 h 213"/>
                <a:gd name="T2" fmla="*/ 400 w 438"/>
                <a:gd name="T3" fmla="*/ 155 h 213"/>
                <a:gd name="T4" fmla="*/ 353 w 438"/>
                <a:gd name="T5" fmla="*/ 187 h 213"/>
                <a:gd name="T6" fmla="*/ 298 w 438"/>
                <a:gd name="T7" fmla="*/ 206 h 213"/>
                <a:gd name="T8" fmla="*/ 241 w 438"/>
                <a:gd name="T9" fmla="*/ 213 h 213"/>
                <a:gd name="T10" fmla="*/ 186 w 438"/>
                <a:gd name="T11" fmla="*/ 206 h 213"/>
                <a:gd name="T12" fmla="*/ 131 w 438"/>
                <a:gd name="T13" fmla="*/ 184 h 213"/>
                <a:gd name="T14" fmla="*/ 83 w 438"/>
                <a:gd name="T15" fmla="*/ 151 h 213"/>
                <a:gd name="T16" fmla="*/ 43 w 438"/>
                <a:gd name="T17" fmla="*/ 108 h 213"/>
                <a:gd name="T18" fmla="*/ 16 w 438"/>
                <a:gd name="T19" fmla="*/ 58 h 213"/>
                <a:gd name="T20" fmla="*/ 0 w 438"/>
                <a:gd name="T21"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213">
                  <a:moveTo>
                    <a:pt x="438" y="113"/>
                  </a:moveTo>
                  <a:lnTo>
                    <a:pt x="400" y="155"/>
                  </a:lnTo>
                  <a:lnTo>
                    <a:pt x="353" y="187"/>
                  </a:lnTo>
                  <a:lnTo>
                    <a:pt x="298" y="206"/>
                  </a:lnTo>
                  <a:lnTo>
                    <a:pt x="241" y="213"/>
                  </a:lnTo>
                  <a:lnTo>
                    <a:pt x="186" y="206"/>
                  </a:lnTo>
                  <a:lnTo>
                    <a:pt x="131" y="184"/>
                  </a:lnTo>
                  <a:lnTo>
                    <a:pt x="83" y="151"/>
                  </a:lnTo>
                  <a:lnTo>
                    <a:pt x="43" y="108"/>
                  </a:lnTo>
                  <a:lnTo>
                    <a:pt x="16" y="58"/>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409"/>
            <p:cNvSpPr>
              <a:spLocks/>
            </p:cNvSpPr>
            <p:nvPr/>
          </p:nvSpPr>
          <p:spPr bwMode="auto">
            <a:xfrm>
              <a:off x="3728875" y="1839174"/>
              <a:ext cx="379327" cy="881788"/>
            </a:xfrm>
            <a:custGeom>
              <a:avLst/>
              <a:gdLst>
                <a:gd name="T0" fmla="*/ 77 w 191"/>
                <a:gd name="T1" fmla="*/ 0 h 444"/>
                <a:gd name="T2" fmla="*/ 122 w 191"/>
                <a:gd name="T3" fmla="*/ 36 h 444"/>
                <a:gd name="T4" fmla="*/ 158 w 191"/>
                <a:gd name="T5" fmla="*/ 81 h 444"/>
                <a:gd name="T6" fmla="*/ 182 w 191"/>
                <a:gd name="T7" fmla="*/ 133 h 444"/>
                <a:gd name="T8" fmla="*/ 191 w 191"/>
                <a:gd name="T9" fmla="*/ 191 h 444"/>
                <a:gd name="T10" fmla="*/ 189 w 191"/>
                <a:gd name="T11" fmla="*/ 248 h 444"/>
                <a:gd name="T12" fmla="*/ 172 w 191"/>
                <a:gd name="T13" fmla="*/ 303 h 444"/>
                <a:gd name="T14" fmla="*/ 144 w 191"/>
                <a:gd name="T15" fmla="*/ 353 h 444"/>
                <a:gd name="T16" fmla="*/ 103 w 191"/>
                <a:gd name="T17" fmla="*/ 393 h 444"/>
                <a:gd name="T18" fmla="*/ 55 w 191"/>
                <a:gd name="T19" fmla="*/ 424 h 444"/>
                <a:gd name="T20" fmla="*/ 0 w 191"/>
                <a:gd name="T21" fmla="*/ 44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4">
                  <a:moveTo>
                    <a:pt x="77" y="0"/>
                  </a:moveTo>
                  <a:lnTo>
                    <a:pt x="122" y="36"/>
                  </a:lnTo>
                  <a:lnTo>
                    <a:pt x="158" y="81"/>
                  </a:lnTo>
                  <a:lnTo>
                    <a:pt x="182" y="133"/>
                  </a:lnTo>
                  <a:lnTo>
                    <a:pt x="191" y="191"/>
                  </a:lnTo>
                  <a:lnTo>
                    <a:pt x="189" y="248"/>
                  </a:lnTo>
                  <a:lnTo>
                    <a:pt x="172" y="303"/>
                  </a:lnTo>
                  <a:lnTo>
                    <a:pt x="144" y="353"/>
                  </a:lnTo>
                  <a:lnTo>
                    <a:pt x="103" y="393"/>
                  </a:lnTo>
                  <a:lnTo>
                    <a:pt x="55" y="424"/>
                  </a:lnTo>
                  <a:lnTo>
                    <a:pt x="0" y="44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410"/>
            <p:cNvSpPr>
              <a:spLocks/>
            </p:cNvSpPr>
            <p:nvPr/>
          </p:nvSpPr>
          <p:spPr bwMode="auto">
            <a:xfrm>
              <a:off x="3009941" y="1980180"/>
              <a:ext cx="488558" cy="840081"/>
            </a:xfrm>
            <a:custGeom>
              <a:avLst/>
              <a:gdLst>
                <a:gd name="T0" fmla="*/ 69 w 246"/>
                <a:gd name="T1" fmla="*/ 0 h 423"/>
                <a:gd name="T2" fmla="*/ 33 w 246"/>
                <a:gd name="T3" fmla="*/ 46 h 423"/>
                <a:gd name="T4" fmla="*/ 9 w 246"/>
                <a:gd name="T5" fmla="*/ 101 h 423"/>
                <a:gd name="T6" fmla="*/ 0 w 246"/>
                <a:gd name="T7" fmla="*/ 158 h 423"/>
                <a:gd name="T8" fmla="*/ 2 w 246"/>
                <a:gd name="T9" fmla="*/ 217 h 423"/>
                <a:gd name="T10" fmla="*/ 19 w 246"/>
                <a:gd name="T11" fmla="*/ 272 h 423"/>
                <a:gd name="T12" fmla="*/ 48 w 246"/>
                <a:gd name="T13" fmla="*/ 322 h 423"/>
                <a:gd name="T14" fmla="*/ 88 w 246"/>
                <a:gd name="T15" fmla="*/ 365 h 423"/>
                <a:gd name="T16" fmla="*/ 136 w 246"/>
                <a:gd name="T17" fmla="*/ 396 h 423"/>
                <a:gd name="T18" fmla="*/ 188 w 246"/>
                <a:gd name="T19" fmla="*/ 415 h 423"/>
                <a:gd name="T20" fmla="*/ 246 w 246"/>
                <a:gd name="T21" fmla="*/ 4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423">
                  <a:moveTo>
                    <a:pt x="69" y="0"/>
                  </a:moveTo>
                  <a:lnTo>
                    <a:pt x="33" y="46"/>
                  </a:lnTo>
                  <a:lnTo>
                    <a:pt x="9" y="101"/>
                  </a:lnTo>
                  <a:lnTo>
                    <a:pt x="0" y="158"/>
                  </a:lnTo>
                  <a:lnTo>
                    <a:pt x="2" y="217"/>
                  </a:lnTo>
                  <a:lnTo>
                    <a:pt x="19" y="272"/>
                  </a:lnTo>
                  <a:lnTo>
                    <a:pt x="48" y="322"/>
                  </a:lnTo>
                  <a:lnTo>
                    <a:pt x="88" y="365"/>
                  </a:lnTo>
                  <a:lnTo>
                    <a:pt x="136" y="396"/>
                  </a:lnTo>
                  <a:lnTo>
                    <a:pt x="188" y="415"/>
                  </a:lnTo>
                  <a:lnTo>
                    <a:pt x="246" y="42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411"/>
            <p:cNvSpPr>
              <a:spLocks/>
            </p:cNvSpPr>
            <p:nvPr/>
          </p:nvSpPr>
          <p:spPr bwMode="auto">
            <a:xfrm>
              <a:off x="3133073" y="1966279"/>
              <a:ext cx="595802" cy="762627"/>
            </a:xfrm>
            <a:custGeom>
              <a:avLst/>
              <a:gdLst>
                <a:gd name="T0" fmla="*/ 33 w 300"/>
                <a:gd name="T1" fmla="*/ 0 h 384"/>
                <a:gd name="T2" fmla="*/ 9 w 300"/>
                <a:gd name="T3" fmla="*/ 55 h 384"/>
                <a:gd name="T4" fmla="*/ 0 w 300"/>
                <a:gd name="T5" fmla="*/ 112 h 384"/>
                <a:gd name="T6" fmla="*/ 2 w 300"/>
                <a:gd name="T7" fmla="*/ 172 h 384"/>
                <a:gd name="T8" fmla="*/ 17 w 300"/>
                <a:gd name="T9" fmla="*/ 229 h 384"/>
                <a:gd name="T10" fmla="*/ 45 w 300"/>
                <a:gd name="T11" fmla="*/ 279 h 384"/>
                <a:gd name="T12" fmla="*/ 86 w 300"/>
                <a:gd name="T13" fmla="*/ 322 h 384"/>
                <a:gd name="T14" fmla="*/ 133 w 300"/>
                <a:gd name="T15" fmla="*/ 356 h 384"/>
                <a:gd name="T16" fmla="*/ 186 w 300"/>
                <a:gd name="T17" fmla="*/ 377 h 384"/>
                <a:gd name="T18" fmla="*/ 243 w 300"/>
                <a:gd name="T19" fmla="*/ 384 h 384"/>
                <a:gd name="T20" fmla="*/ 300 w 300"/>
                <a:gd name="T21" fmla="*/ 38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384">
                  <a:moveTo>
                    <a:pt x="33" y="0"/>
                  </a:moveTo>
                  <a:lnTo>
                    <a:pt x="9" y="55"/>
                  </a:lnTo>
                  <a:lnTo>
                    <a:pt x="0" y="112"/>
                  </a:lnTo>
                  <a:lnTo>
                    <a:pt x="2" y="172"/>
                  </a:lnTo>
                  <a:lnTo>
                    <a:pt x="17" y="229"/>
                  </a:lnTo>
                  <a:lnTo>
                    <a:pt x="45" y="279"/>
                  </a:lnTo>
                  <a:lnTo>
                    <a:pt x="86" y="322"/>
                  </a:lnTo>
                  <a:lnTo>
                    <a:pt x="133" y="356"/>
                  </a:lnTo>
                  <a:lnTo>
                    <a:pt x="186" y="377"/>
                  </a:lnTo>
                  <a:lnTo>
                    <a:pt x="243" y="384"/>
                  </a:lnTo>
                  <a:lnTo>
                    <a:pt x="300" y="38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412"/>
            <p:cNvSpPr>
              <a:spLocks/>
            </p:cNvSpPr>
            <p:nvPr/>
          </p:nvSpPr>
          <p:spPr bwMode="auto">
            <a:xfrm>
              <a:off x="3150947" y="1668377"/>
              <a:ext cx="1000947" cy="1018822"/>
            </a:xfrm>
            <a:custGeom>
              <a:avLst/>
              <a:gdLst>
                <a:gd name="T0" fmla="*/ 482 w 504"/>
                <a:gd name="T1" fmla="*/ 343 h 513"/>
                <a:gd name="T2" fmla="*/ 501 w 504"/>
                <a:gd name="T3" fmla="*/ 289 h 513"/>
                <a:gd name="T4" fmla="*/ 504 w 504"/>
                <a:gd name="T5" fmla="*/ 231 h 513"/>
                <a:gd name="T6" fmla="*/ 497 w 504"/>
                <a:gd name="T7" fmla="*/ 176 h 513"/>
                <a:gd name="T8" fmla="*/ 473 w 504"/>
                <a:gd name="T9" fmla="*/ 124 h 513"/>
                <a:gd name="T10" fmla="*/ 439 w 504"/>
                <a:gd name="T11" fmla="*/ 76 h 513"/>
                <a:gd name="T12" fmla="*/ 394 w 504"/>
                <a:gd name="T13" fmla="*/ 41 h 513"/>
                <a:gd name="T14" fmla="*/ 342 w 504"/>
                <a:gd name="T15" fmla="*/ 14 h 513"/>
                <a:gd name="T16" fmla="*/ 287 w 504"/>
                <a:gd name="T17" fmla="*/ 0 h 513"/>
                <a:gd name="T18" fmla="*/ 227 w 504"/>
                <a:gd name="T19" fmla="*/ 0 h 513"/>
                <a:gd name="T20" fmla="*/ 170 w 504"/>
                <a:gd name="T21" fmla="*/ 14 h 513"/>
                <a:gd name="T22" fmla="*/ 117 w 504"/>
                <a:gd name="T23" fmla="*/ 41 h 513"/>
                <a:gd name="T24" fmla="*/ 72 w 504"/>
                <a:gd name="T25" fmla="*/ 79 h 513"/>
                <a:gd name="T26" fmla="*/ 36 w 504"/>
                <a:gd name="T27" fmla="*/ 124 h 513"/>
                <a:gd name="T28" fmla="*/ 12 w 504"/>
                <a:gd name="T29" fmla="*/ 179 h 513"/>
                <a:gd name="T30" fmla="*/ 0 w 504"/>
                <a:gd name="T31" fmla="*/ 236 h 513"/>
                <a:gd name="T32" fmla="*/ 3 w 504"/>
                <a:gd name="T33" fmla="*/ 296 h 513"/>
                <a:gd name="T34" fmla="*/ 20 w 504"/>
                <a:gd name="T35" fmla="*/ 353 h 513"/>
                <a:gd name="T36" fmla="*/ 48 w 504"/>
                <a:gd name="T37" fmla="*/ 405 h 513"/>
                <a:gd name="T38" fmla="*/ 86 w 504"/>
                <a:gd name="T39" fmla="*/ 448 h 513"/>
                <a:gd name="T40" fmla="*/ 134 w 504"/>
                <a:gd name="T41" fmla="*/ 482 h 513"/>
                <a:gd name="T42" fmla="*/ 189 w 504"/>
                <a:gd name="T43" fmla="*/ 503 h 513"/>
                <a:gd name="T44" fmla="*/ 246 w 504"/>
                <a:gd name="T45" fmla="*/ 513 h 513"/>
                <a:gd name="T46" fmla="*/ 303 w 504"/>
                <a:gd name="T47" fmla="*/ 508 h 513"/>
                <a:gd name="T48" fmla="*/ 358 w 504"/>
                <a:gd name="T49" fmla="*/ 489 h 513"/>
                <a:gd name="T50" fmla="*/ 406 w 504"/>
                <a:gd name="T51" fmla="*/ 458 h 513"/>
                <a:gd name="T52" fmla="*/ 447 w 504"/>
                <a:gd name="T53" fmla="*/ 417 h 513"/>
                <a:gd name="T54" fmla="*/ 475 w 504"/>
                <a:gd name="T55" fmla="*/ 367 h 513"/>
                <a:gd name="T56" fmla="*/ 492 w 504"/>
                <a:gd name="T57" fmla="*/ 312 h 513"/>
                <a:gd name="T58" fmla="*/ 497 w 504"/>
                <a:gd name="T59" fmla="*/ 255 h 513"/>
                <a:gd name="T60" fmla="*/ 487 w 504"/>
                <a:gd name="T61" fmla="*/ 20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4" h="513">
                  <a:moveTo>
                    <a:pt x="482" y="343"/>
                  </a:moveTo>
                  <a:lnTo>
                    <a:pt x="501" y="289"/>
                  </a:lnTo>
                  <a:lnTo>
                    <a:pt x="504" y="231"/>
                  </a:lnTo>
                  <a:lnTo>
                    <a:pt x="497" y="176"/>
                  </a:lnTo>
                  <a:lnTo>
                    <a:pt x="473" y="124"/>
                  </a:lnTo>
                  <a:lnTo>
                    <a:pt x="439" y="76"/>
                  </a:lnTo>
                  <a:lnTo>
                    <a:pt x="394" y="41"/>
                  </a:lnTo>
                  <a:lnTo>
                    <a:pt x="342" y="14"/>
                  </a:lnTo>
                  <a:lnTo>
                    <a:pt x="287" y="0"/>
                  </a:lnTo>
                  <a:lnTo>
                    <a:pt x="227" y="0"/>
                  </a:lnTo>
                  <a:lnTo>
                    <a:pt x="170" y="14"/>
                  </a:lnTo>
                  <a:lnTo>
                    <a:pt x="117" y="41"/>
                  </a:lnTo>
                  <a:lnTo>
                    <a:pt x="72" y="79"/>
                  </a:lnTo>
                  <a:lnTo>
                    <a:pt x="36" y="124"/>
                  </a:lnTo>
                  <a:lnTo>
                    <a:pt x="12" y="179"/>
                  </a:lnTo>
                  <a:lnTo>
                    <a:pt x="0" y="236"/>
                  </a:lnTo>
                  <a:lnTo>
                    <a:pt x="3" y="296"/>
                  </a:lnTo>
                  <a:lnTo>
                    <a:pt x="20" y="353"/>
                  </a:lnTo>
                  <a:lnTo>
                    <a:pt x="48" y="405"/>
                  </a:lnTo>
                  <a:lnTo>
                    <a:pt x="86" y="448"/>
                  </a:lnTo>
                  <a:lnTo>
                    <a:pt x="134" y="482"/>
                  </a:lnTo>
                  <a:lnTo>
                    <a:pt x="189" y="503"/>
                  </a:lnTo>
                  <a:lnTo>
                    <a:pt x="246" y="513"/>
                  </a:lnTo>
                  <a:lnTo>
                    <a:pt x="303" y="508"/>
                  </a:lnTo>
                  <a:lnTo>
                    <a:pt x="358" y="489"/>
                  </a:lnTo>
                  <a:lnTo>
                    <a:pt x="406" y="458"/>
                  </a:lnTo>
                  <a:lnTo>
                    <a:pt x="447" y="417"/>
                  </a:lnTo>
                  <a:lnTo>
                    <a:pt x="475" y="367"/>
                  </a:lnTo>
                  <a:lnTo>
                    <a:pt x="492" y="312"/>
                  </a:lnTo>
                  <a:lnTo>
                    <a:pt x="497" y="255"/>
                  </a:lnTo>
                  <a:lnTo>
                    <a:pt x="487" y="20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413"/>
            <p:cNvSpPr>
              <a:spLocks/>
            </p:cNvSpPr>
            <p:nvPr/>
          </p:nvSpPr>
          <p:spPr bwMode="auto">
            <a:xfrm>
              <a:off x="3198611" y="2311844"/>
              <a:ext cx="909591" cy="323719"/>
            </a:xfrm>
            <a:custGeom>
              <a:avLst/>
              <a:gdLst>
                <a:gd name="T0" fmla="*/ 458 w 458"/>
                <a:gd name="T1" fmla="*/ 19 h 163"/>
                <a:gd name="T2" fmla="*/ 430 w 458"/>
                <a:gd name="T3" fmla="*/ 70 h 163"/>
                <a:gd name="T4" fmla="*/ 389 w 458"/>
                <a:gd name="T5" fmla="*/ 110 h 163"/>
                <a:gd name="T6" fmla="*/ 339 w 458"/>
                <a:gd name="T7" fmla="*/ 139 h 163"/>
                <a:gd name="T8" fmla="*/ 284 w 458"/>
                <a:gd name="T9" fmla="*/ 158 h 163"/>
                <a:gd name="T10" fmla="*/ 227 w 458"/>
                <a:gd name="T11" fmla="*/ 163 h 163"/>
                <a:gd name="T12" fmla="*/ 170 w 458"/>
                <a:gd name="T13" fmla="*/ 153 h 163"/>
                <a:gd name="T14" fmla="*/ 115 w 458"/>
                <a:gd name="T15" fmla="*/ 132 h 163"/>
                <a:gd name="T16" fmla="*/ 67 w 458"/>
                <a:gd name="T17" fmla="*/ 98 h 163"/>
                <a:gd name="T18" fmla="*/ 31 w 458"/>
                <a:gd name="T19" fmla="*/ 55 h 163"/>
                <a:gd name="T20" fmla="*/ 0 w 458"/>
                <a:gd name="T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63">
                  <a:moveTo>
                    <a:pt x="458" y="19"/>
                  </a:moveTo>
                  <a:lnTo>
                    <a:pt x="430" y="70"/>
                  </a:lnTo>
                  <a:lnTo>
                    <a:pt x="389" y="110"/>
                  </a:lnTo>
                  <a:lnTo>
                    <a:pt x="339" y="139"/>
                  </a:lnTo>
                  <a:lnTo>
                    <a:pt x="284" y="158"/>
                  </a:lnTo>
                  <a:lnTo>
                    <a:pt x="227" y="163"/>
                  </a:lnTo>
                  <a:lnTo>
                    <a:pt x="170" y="153"/>
                  </a:lnTo>
                  <a:lnTo>
                    <a:pt x="115" y="132"/>
                  </a:lnTo>
                  <a:lnTo>
                    <a:pt x="67" y="98"/>
                  </a:lnTo>
                  <a:lnTo>
                    <a:pt x="31" y="55"/>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414"/>
            <p:cNvSpPr>
              <a:spLocks/>
            </p:cNvSpPr>
            <p:nvPr/>
          </p:nvSpPr>
          <p:spPr bwMode="auto">
            <a:xfrm>
              <a:off x="3160877" y="1616741"/>
              <a:ext cx="994990" cy="965200"/>
            </a:xfrm>
            <a:custGeom>
              <a:avLst/>
              <a:gdLst>
                <a:gd name="T0" fmla="*/ 12 w 501"/>
                <a:gd name="T1" fmla="*/ 150 h 486"/>
                <a:gd name="T2" fmla="*/ 0 w 501"/>
                <a:gd name="T3" fmla="*/ 207 h 486"/>
                <a:gd name="T4" fmla="*/ 3 w 501"/>
                <a:gd name="T5" fmla="*/ 267 h 486"/>
                <a:gd name="T6" fmla="*/ 19 w 501"/>
                <a:gd name="T7" fmla="*/ 324 h 486"/>
                <a:gd name="T8" fmla="*/ 46 w 501"/>
                <a:gd name="T9" fmla="*/ 374 h 486"/>
                <a:gd name="T10" fmla="*/ 88 w 501"/>
                <a:gd name="T11" fmla="*/ 422 h 486"/>
                <a:gd name="T12" fmla="*/ 134 w 501"/>
                <a:gd name="T13" fmla="*/ 455 h 486"/>
                <a:gd name="T14" fmla="*/ 186 w 501"/>
                <a:gd name="T15" fmla="*/ 477 h 486"/>
                <a:gd name="T16" fmla="*/ 246 w 501"/>
                <a:gd name="T17" fmla="*/ 486 h 486"/>
                <a:gd name="T18" fmla="*/ 303 w 501"/>
                <a:gd name="T19" fmla="*/ 482 h 486"/>
                <a:gd name="T20" fmla="*/ 358 w 501"/>
                <a:gd name="T21" fmla="*/ 465 h 486"/>
                <a:gd name="T22" fmla="*/ 408 w 501"/>
                <a:gd name="T23" fmla="*/ 434 h 486"/>
                <a:gd name="T24" fmla="*/ 449 w 501"/>
                <a:gd name="T25" fmla="*/ 393 h 486"/>
                <a:gd name="T26" fmla="*/ 480 w 501"/>
                <a:gd name="T27" fmla="*/ 346 h 486"/>
                <a:gd name="T28" fmla="*/ 496 w 501"/>
                <a:gd name="T29" fmla="*/ 291 h 486"/>
                <a:gd name="T30" fmla="*/ 501 w 501"/>
                <a:gd name="T31" fmla="*/ 233 h 486"/>
                <a:gd name="T32" fmla="*/ 494 w 501"/>
                <a:gd name="T33" fmla="*/ 176 h 486"/>
                <a:gd name="T34" fmla="*/ 473 w 501"/>
                <a:gd name="T35" fmla="*/ 124 h 486"/>
                <a:gd name="T36" fmla="*/ 437 w 501"/>
                <a:gd name="T37" fmla="*/ 78 h 486"/>
                <a:gd name="T38" fmla="*/ 394 w 501"/>
                <a:gd name="T39" fmla="*/ 40 h 486"/>
                <a:gd name="T40" fmla="*/ 344 w 501"/>
                <a:gd name="T41" fmla="*/ 14 h 486"/>
                <a:gd name="T42" fmla="*/ 286 w 501"/>
                <a:gd name="T43" fmla="*/ 0 h 486"/>
                <a:gd name="T44" fmla="*/ 229 w 501"/>
                <a:gd name="T45" fmla="*/ 0 h 486"/>
                <a:gd name="T46" fmla="*/ 172 w 501"/>
                <a:gd name="T47" fmla="*/ 14 h 486"/>
                <a:gd name="T48" fmla="*/ 119 w 501"/>
                <a:gd name="T49" fmla="*/ 38 h 486"/>
                <a:gd name="T50" fmla="*/ 74 w 501"/>
                <a:gd name="T51" fmla="*/ 76 h 486"/>
                <a:gd name="T52" fmla="*/ 36 w 501"/>
                <a:gd name="T53" fmla="*/ 124 h 486"/>
                <a:gd name="T54" fmla="*/ 12 w 501"/>
                <a:gd name="T55" fmla="*/ 176 h 486"/>
                <a:gd name="T56" fmla="*/ 3 w 501"/>
                <a:gd name="T57" fmla="*/ 236 h 486"/>
                <a:gd name="T58" fmla="*/ 5 w 501"/>
                <a:gd name="T59" fmla="*/ 296 h 486"/>
                <a:gd name="T60" fmla="*/ 19 w 501"/>
                <a:gd name="T61" fmla="*/ 35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1" h="486">
                  <a:moveTo>
                    <a:pt x="12" y="150"/>
                  </a:moveTo>
                  <a:lnTo>
                    <a:pt x="0" y="207"/>
                  </a:lnTo>
                  <a:lnTo>
                    <a:pt x="3" y="267"/>
                  </a:lnTo>
                  <a:lnTo>
                    <a:pt x="19" y="324"/>
                  </a:lnTo>
                  <a:lnTo>
                    <a:pt x="46" y="374"/>
                  </a:lnTo>
                  <a:lnTo>
                    <a:pt x="88" y="422"/>
                  </a:lnTo>
                  <a:lnTo>
                    <a:pt x="134" y="455"/>
                  </a:lnTo>
                  <a:lnTo>
                    <a:pt x="186" y="477"/>
                  </a:lnTo>
                  <a:lnTo>
                    <a:pt x="246" y="486"/>
                  </a:lnTo>
                  <a:lnTo>
                    <a:pt x="303" y="482"/>
                  </a:lnTo>
                  <a:lnTo>
                    <a:pt x="358" y="465"/>
                  </a:lnTo>
                  <a:lnTo>
                    <a:pt x="408" y="434"/>
                  </a:lnTo>
                  <a:lnTo>
                    <a:pt x="449" y="393"/>
                  </a:lnTo>
                  <a:lnTo>
                    <a:pt x="480" y="346"/>
                  </a:lnTo>
                  <a:lnTo>
                    <a:pt x="496" y="291"/>
                  </a:lnTo>
                  <a:lnTo>
                    <a:pt x="501" y="233"/>
                  </a:lnTo>
                  <a:lnTo>
                    <a:pt x="494" y="176"/>
                  </a:lnTo>
                  <a:lnTo>
                    <a:pt x="473" y="124"/>
                  </a:lnTo>
                  <a:lnTo>
                    <a:pt x="437" y="78"/>
                  </a:lnTo>
                  <a:lnTo>
                    <a:pt x="394" y="40"/>
                  </a:lnTo>
                  <a:lnTo>
                    <a:pt x="344" y="14"/>
                  </a:lnTo>
                  <a:lnTo>
                    <a:pt x="286" y="0"/>
                  </a:lnTo>
                  <a:lnTo>
                    <a:pt x="229" y="0"/>
                  </a:lnTo>
                  <a:lnTo>
                    <a:pt x="172" y="14"/>
                  </a:lnTo>
                  <a:lnTo>
                    <a:pt x="119" y="38"/>
                  </a:lnTo>
                  <a:lnTo>
                    <a:pt x="74" y="76"/>
                  </a:lnTo>
                  <a:lnTo>
                    <a:pt x="36" y="124"/>
                  </a:lnTo>
                  <a:lnTo>
                    <a:pt x="12" y="176"/>
                  </a:lnTo>
                  <a:lnTo>
                    <a:pt x="3" y="236"/>
                  </a:lnTo>
                  <a:lnTo>
                    <a:pt x="5" y="296"/>
                  </a:lnTo>
                  <a:lnTo>
                    <a:pt x="19" y="35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415"/>
            <p:cNvSpPr>
              <a:spLocks/>
            </p:cNvSpPr>
            <p:nvPr/>
          </p:nvSpPr>
          <p:spPr bwMode="auto">
            <a:xfrm>
              <a:off x="3516373" y="1815341"/>
              <a:ext cx="635523" cy="714963"/>
            </a:xfrm>
            <a:custGeom>
              <a:avLst/>
              <a:gdLst>
                <a:gd name="T0" fmla="*/ 289 w 320"/>
                <a:gd name="T1" fmla="*/ 0 h 360"/>
                <a:gd name="T2" fmla="*/ 310 w 320"/>
                <a:gd name="T3" fmla="*/ 52 h 360"/>
                <a:gd name="T4" fmla="*/ 320 w 320"/>
                <a:gd name="T5" fmla="*/ 110 h 360"/>
                <a:gd name="T6" fmla="*/ 313 w 320"/>
                <a:gd name="T7" fmla="*/ 167 h 360"/>
                <a:gd name="T8" fmla="*/ 296 w 320"/>
                <a:gd name="T9" fmla="*/ 219 h 360"/>
                <a:gd name="T10" fmla="*/ 265 w 320"/>
                <a:gd name="T11" fmla="*/ 269 h 360"/>
                <a:gd name="T12" fmla="*/ 222 w 320"/>
                <a:gd name="T13" fmla="*/ 310 h 360"/>
                <a:gd name="T14" fmla="*/ 172 w 320"/>
                <a:gd name="T15" fmla="*/ 339 h 360"/>
                <a:gd name="T16" fmla="*/ 117 w 320"/>
                <a:gd name="T17" fmla="*/ 355 h 360"/>
                <a:gd name="T18" fmla="*/ 60 w 320"/>
                <a:gd name="T19" fmla="*/ 360 h 360"/>
                <a:gd name="T20" fmla="*/ 0 w 320"/>
                <a:gd name="T21" fmla="*/ 35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 h="360">
                  <a:moveTo>
                    <a:pt x="289" y="0"/>
                  </a:moveTo>
                  <a:lnTo>
                    <a:pt x="310" y="52"/>
                  </a:lnTo>
                  <a:lnTo>
                    <a:pt x="320" y="110"/>
                  </a:lnTo>
                  <a:lnTo>
                    <a:pt x="313" y="167"/>
                  </a:lnTo>
                  <a:lnTo>
                    <a:pt x="296" y="219"/>
                  </a:lnTo>
                  <a:lnTo>
                    <a:pt x="265" y="269"/>
                  </a:lnTo>
                  <a:lnTo>
                    <a:pt x="222" y="310"/>
                  </a:lnTo>
                  <a:lnTo>
                    <a:pt x="172" y="339"/>
                  </a:lnTo>
                  <a:lnTo>
                    <a:pt x="117" y="355"/>
                  </a:lnTo>
                  <a:lnTo>
                    <a:pt x="60" y="360"/>
                  </a:lnTo>
                  <a:lnTo>
                    <a:pt x="0"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416"/>
            <p:cNvSpPr>
              <a:spLocks/>
            </p:cNvSpPr>
            <p:nvPr/>
          </p:nvSpPr>
          <p:spPr bwMode="auto">
            <a:xfrm>
              <a:off x="3146975" y="1586951"/>
              <a:ext cx="369397" cy="925480"/>
            </a:xfrm>
            <a:custGeom>
              <a:avLst/>
              <a:gdLst>
                <a:gd name="T0" fmla="*/ 117 w 186"/>
                <a:gd name="T1" fmla="*/ 0 h 466"/>
                <a:gd name="T2" fmla="*/ 72 w 186"/>
                <a:gd name="T3" fmla="*/ 39 h 466"/>
                <a:gd name="T4" fmla="*/ 36 w 186"/>
                <a:gd name="T5" fmla="*/ 84 h 466"/>
                <a:gd name="T6" fmla="*/ 14 w 186"/>
                <a:gd name="T7" fmla="*/ 136 h 466"/>
                <a:gd name="T8" fmla="*/ 0 w 186"/>
                <a:gd name="T9" fmla="*/ 196 h 466"/>
                <a:gd name="T10" fmla="*/ 2 w 186"/>
                <a:gd name="T11" fmla="*/ 256 h 466"/>
                <a:gd name="T12" fmla="*/ 17 w 186"/>
                <a:gd name="T13" fmla="*/ 311 h 466"/>
                <a:gd name="T14" fmla="*/ 45 w 186"/>
                <a:gd name="T15" fmla="*/ 363 h 466"/>
                <a:gd name="T16" fmla="*/ 84 w 186"/>
                <a:gd name="T17" fmla="*/ 408 h 466"/>
                <a:gd name="T18" fmla="*/ 134 w 186"/>
                <a:gd name="T19" fmla="*/ 444 h 466"/>
                <a:gd name="T20" fmla="*/ 186 w 186"/>
                <a:gd name="T21"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466">
                  <a:moveTo>
                    <a:pt x="117" y="0"/>
                  </a:moveTo>
                  <a:lnTo>
                    <a:pt x="72" y="39"/>
                  </a:lnTo>
                  <a:lnTo>
                    <a:pt x="36" y="84"/>
                  </a:lnTo>
                  <a:lnTo>
                    <a:pt x="14" y="136"/>
                  </a:lnTo>
                  <a:lnTo>
                    <a:pt x="0" y="196"/>
                  </a:lnTo>
                  <a:lnTo>
                    <a:pt x="2" y="256"/>
                  </a:lnTo>
                  <a:lnTo>
                    <a:pt x="17" y="311"/>
                  </a:lnTo>
                  <a:lnTo>
                    <a:pt x="45" y="363"/>
                  </a:lnTo>
                  <a:lnTo>
                    <a:pt x="84" y="408"/>
                  </a:lnTo>
                  <a:lnTo>
                    <a:pt x="134" y="444"/>
                  </a:lnTo>
                  <a:lnTo>
                    <a:pt x="186" y="46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417"/>
            <p:cNvSpPr>
              <a:spLocks/>
            </p:cNvSpPr>
            <p:nvPr/>
          </p:nvSpPr>
          <p:spPr bwMode="auto">
            <a:xfrm>
              <a:off x="3379338" y="1511482"/>
              <a:ext cx="748725" cy="587859"/>
            </a:xfrm>
            <a:custGeom>
              <a:avLst/>
              <a:gdLst>
                <a:gd name="T0" fmla="*/ 372 w 377"/>
                <a:gd name="T1" fmla="*/ 296 h 296"/>
                <a:gd name="T2" fmla="*/ 377 w 377"/>
                <a:gd name="T3" fmla="*/ 239 h 296"/>
                <a:gd name="T4" fmla="*/ 370 w 377"/>
                <a:gd name="T5" fmla="*/ 182 h 296"/>
                <a:gd name="T6" fmla="*/ 351 w 377"/>
                <a:gd name="T7" fmla="*/ 129 h 296"/>
                <a:gd name="T8" fmla="*/ 317 w 377"/>
                <a:gd name="T9" fmla="*/ 81 h 296"/>
                <a:gd name="T10" fmla="*/ 274 w 377"/>
                <a:gd name="T11" fmla="*/ 43 h 296"/>
                <a:gd name="T12" fmla="*/ 224 w 377"/>
                <a:gd name="T13" fmla="*/ 17 h 296"/>
                <a:gd name="T14" fmla="*/ 167 w 377"/>
                <a:gd name="T15" fmla="*/ 3 h 296"/>
                <a:gd name="T16" fmla="*/ 110 w 377"/>
                <a:gd name="T17" fmla="*/ 0 h 296"/>
                <a:gd name="T18" fmla="*/ 52 w 377"/>
                <a:gd name="T19" fmla="*/ 15 h 296"/>
                <a:gd name="T20" fmla="*/ 0 w 377"/>
                <a:gd name="T21" fmla="*/ 3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7" h="296">
                  <a:moveTo>
                    <a:pt x="372" y="296"/>
                  </a:moveTo>
                  <a:lnTo>
                    <a:pt x="377" y="239"/>
                  </a:lnTo>
                  <a:lnTo>
                    <a:pt x="370" y="182"/>
                  </a:lnTo>
                  <a:lnTo>
                    <a:pt x="351" y="129"/>
                  </a:lnTo>
                  <a:lnTo>
                    <a:pt x="317" y="81"/>
                  </a:lnTo>
                  <a:lnTo>
                    <a:pt x="274" y="43"/>
                  </a:lnTo>
                  <a:lnTo>
                    <a:pt x="224" y="17"/>
                  </a:lnTo>
                  <a:lnTo>
                    <a:pt x="167" y="3"/>
                  </a:lnTo>
                  <a:lnTo>
                    <a:pt x="110" y="0"/>
                  </a:lnTo>
                  <a:lnTo>
                    <a:pt x="52" y="15"/>
                  </a:lnTo>
                  <a:lnTo>
                    <a:pt x="0" y="3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418"/>
            <p:cNvSpPr>
              <a:spLocks/>
            </p:cNvSpPr>
            <p:nvPr/>
          </p:nvSpPr>
          <p:spPr bwMode="auto">
            <a:xfrm>
              <a:off x="3212514" y="2099341"/>
              <a:ext cx="905619" cy="383299"/>
            </a:xfrm>
            <a:custGeom>
              <a:avLst/>
              <a:gdLst>
                <a:gd name="T0" fmla="*/ 456 w 456"/>
                <a:gd name="T1" fmla="*/ 0 h 193"/>
                <a:gd name="T2" fmla="*/ 437 w 456"/>
                <a:gd name="T3" fmla="*/ 55 h 193"/>
                <a:gd name="T4" fmla="*/ 406 w 456"/>
                <a:gd name="T5" fmla="*/ 103 h 193"/>
                <a:gd name="T6" fmla="*/ 363 w 456"/>
                <a:gd name="T7" fmla="*/ 143 h 193"/>
                <a:gd name="T8" fmla="*/ 313 w 456"/>
                <a:gd name="T9" fmla="*/ 172 h 193"/>
                <a:gd name="T10" fmla="*/ 258 w 456"/>
                <a:gd name="T11" fmla="*/ 188 h 193"/>
                <a:gd name="T12" fmla="*/ 198 w 456"/>
                <a:gd name="T13" fmla="*/ 193 h 193"/>
                <a:gd name="T14" fmla="*/ 144 w 456"/>
                <a:gd name="T15" fmla="*/ 184 h 193"/>
                <a:gd name="T16" fmla="*/ 86 w 456"/>
                <a:gd name="T17" fmla="*/ 160 h 193"/>
                <a:gd name="T18" fmla="*/ 39 w 456"/>
                <a:gd name="T19" fmla="*/ 126 h 193"/>
                <a:gd name="T20" fmla="*/ 0 w 456"/>
                <a:gd name="T21" fmla="*/ 8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93">
                  <a:moveTo>
                    <a:pt x="456" y="0"/>
                  </a:moveTo>
                  <a:lnTo>
                    <a:pt x="437" y="55"/>
                  </a:lnTo>
                  <a:lnTo>
                    <a:pt x="406" y="103"/>
                  </a:lnTo>
                  <a:lnTo>
                    <a:pt x="363" y="143"/>
                  </a:lnTo>
                  <a:lnTo>
                    <a:pt x="313" y="172"/>
                  </a:lnTo>
                  <a:lnTo>
                    <a:pt x="258" y="188"/>
                  </a:lnTo>
                  <a:lnTo>
                    <a:pt x="198" y="193"/>
                  </a:lnTo>
                  <a:lnTo>
                    <a:pt x="144" y="184"/>
                  </a:lnTo>
                  <a:lnTo>
                    <a:pt x="86" y="160"/>
                  </a:lnTo>
                  <a:lnTo>
                    <a:pt x="39" y="126"/>
                  </a:lnTo>
                  <a:lnTo>
                    <a:pt x="0" y="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419"/>
            <p:cNvSpPr>
              <a:spLocks/>
            </p:cNvSpPr>
            <p:nvPr/>
          </p:nvSpPr>
          <p:spPr bwMode="auto">
            <a:xfrm>
              <a:off x="3146975" y="1819314"/>
              <a:ext cx="881787" cy="460754"/>
            </a:xfrm>
            <a:custGeom>
              <a:avLst/>
              <a:gdLst>
                <a:gd name="T0" fmla="*/ 0 w 444"/>
                <a:gd name="T1" fmla="*/ 81 h 232"/>
                <a:gd name="T2" fmla="*/ 45 w 444"/>
                <a:gd name="T3" fmla="*/ 43 h 232"/>
                <a:gd name="T4" fmla="*/ 98 w 444"/>
                <a:gd name="T5" fmla="*/ 15 h 232"/>
                <a:gd name="T6" fmla="*/ 155 w 444"/>
                <a:gd name="T7" fmla="*/ 0 h 232"/>
                <a:gd name="T8" fmla="*/ 215 w 444"/>
                <a:gd name="T9" fmla="*/ 0 h 232"/>
                <a:gd name="T10" fmla="*/ 272 w 444"/>
                <a:gd name="T11" fmla="*/ 12 h 232"/>
                <a:gd name="T12" fmla="*/ 324 w 444"/>
                <a:gd name="T13" fmla="*/ 38 h 232"/>
                <a:gd name="T14" fmla="*/ 370 w 444"/>
                <a:gd name="T15" fmla="*/ 74 h 232"/>
                <a:gd name="T16" fmla="*/ 408 w 444"/>
                <a:gd name="T17" fmla="*/ 122 h 232"/>
                <a:gd name="T18" fmla="*/ 432 w 444"/>
                <a:gd name="T19" fmla="*/ 174 h 232"/>
                <a:gd name="T20" fmla="*/ 444 w 444"/>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232">
                  <a:moveTo>
                    <a:pt x="0" y="81"/>
                  </a:moveTo>
                  <a:lnTo>
                    <a:pt x="45" y="43"/>
                  </a:lnTo>
                  <a:lnTo>
                    <a:pt x="98" y="15"/>
                  </a:lnTo>
                  <a:lnTo>
                    <a:pt x="155" y="0"/>
                  </a:lnTo>
                  <a:lnTo>
                    <a:pt x="215" y="0"/>
                  </a:lnTo>
                  <a:lnTo>
                    <a:pt x="272" y="12"/>
                  </a:lnTo>
                  <a:lnTo>
                    <a:pt x="324" y="38"/>
                  </a:lnTo>
                  <a:lnTo>
                    <a:pt x="370" y="74"/>
                  </a:lnTo>
                  <a:lnTo>
                    <a:pt x="408" y="122"/>
                  </a:lnTo>
                  <a:lnTo>
                    <a:pt x="432" y="174"/>
                  </a:lnTo>
                  <a:lnTo>
                    <a:pt x="444" y="23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20"/>
            <p:cNvSpPr>
              <a:spLocks/>
            </p:cNvSpPr>
            <p:nvPr/>
          </p:nvSpPr>
          <p:spPr bwMode="auto">
            <a:xfrm>
              <a:off x="3123143" y="1469776"/>
              <a:ext cx="564026" cy="790431"/>
            </a:xfrm>
            <a:custGeom>
              <a:avLst/>
              <a:gdLst>
                <a:gd name="T0" fmla="*/ 284 w 284"/>
                <a:gd name="T1" fmla="*/ 2 h 398"/>
                <a:gd name="T2" fmla="*/ 227 w 284"/>
                <a:gd name="T3" fmla="*/ 0 h 398"/>
                <a:gd name="T4" fmla="*/ 170 w 284"/>
                <a:gd name="T5" fmla="*/ 12 h 398"/>
                <a:gd name="T6" fmla="*/ 117 w 284"/>
                <a:gd name="T7" fmla="*/ 36 h 398"/>
                <a:gd name="T8" fmla="*/ 72 w 284"/>
                <a:gd name="T9" fmla="*/ 74 h 398"/>
                <a:gd name="T10" fmla="*/ 36 w 284"/>
                <a:gd name="T11" fmla="*/ 119 h 398"/>
                <a:gd name="T12" fmla="*/ 12 w 284"/>
                <a:gd name="T13" fmla="*/ 172 h 398"/>
                <a:gd name="T14" fmla="*/ 0 w 284"/>
                <a:gd name="T15" fmla="*/ 229 h 398"/>
                <a:gd name="T16" fmla="*/ 3 w 284"/>
                <a:gd name="T17" fmla="*/ 291 h 398"/>
                <a:gd name="T18" fmla="*/ 17 w 284"/>
                <a:gd name="T19" fmla="*/ 346 h 398"/>
                <a:gd name="T20" fmla="*/ 45 w 284"/>
                <a:gd name="T21" fmla="*/ 398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8">
                  <a:moveTo>
                    <a:pt x="284" y="2"/>
                  </a:moveTo>
                  <a:lnTo>
                    <a:pt x="227" y="0"/>
                  </a:lnTo>
                  <a:lnTo>
                    <a:pt x="170" y="12"/>
                  </a:lnTo>
                  <a:lnTo>
                    <a:pt x="117" y="36"/>
                  </a:lnTo>
                  <a:lnTo>
                    <a:pt x="72" y="74"/>
                  </a:lnTo>
                  <a:lnTo>
                    <a:pt x="36" y="119"/>
                  </a:lnTo>
                  <a:lnTo>
                    <a:pt x="12" y="172"/>
                  </a:lnTo>
                  <a:lnTo>
                    <a:pt x="0" y="229"/>
                  </a:lnTo>
                  <a:lnTo>
                    <a:pt x="3" y="291"/>
                  </a:lnTo>
                  <a:lnTo>
                    <a:pt x="17" y="346"/>
                  </a:lnTo>
                  <a:lnTo>
                    <a:pt x="45" y="3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421"/>
            <p:cNvSpPr>
              <a:spLocks/>
            </p:cNvSpPr>
            <p:nvPr/>
          </p:nvSpPr>
          <p:spPr bwMode="auto">
            <a:xfrm>
              <a:off x="3198611" y="1716042"/>
              <a:ext cx="919521" cy="349537"/>
            </a:xfrm>
            <a:custGeom>
              <a:avLst/>
              <a:gdLst>
                <a:gd name="T0" fmla="*/ 463 w 463"/>
                <a:gd name="T1" fmla="*/ 176 h 176"/>
                <a:gd name="T2" fmla="*/ 439 w 463"/>
                <a:gd name="T3" fmla="*/ 124 h 176"/>
                <a:gd name="T4" fmla="*/ 406 w 463"/>
                <a:gd name="T5" fmla="*/ 76 h 176"/>
                <a:gd name="T6" fmla="*/ 360 w 463"/>
                <a:gd name="T7" fmla="*/ 40 h 176"/>
                <a:gd name="T8" fmla="*/ 308 w 463"/>
                <a:gd name="T9" fmla="*/ 14 h 176"/>
                <a:gd name="T10" fmla="*/ 251 w 463"/>
                <a:gd name="T11" fmla="*/ 0 h 176"/>
                <a:gd name="T12" fmla="*/ 194 w 463"/>
                <a:gd name="T13" fmla="*/ 2 h 176"/>
                <a:gd name="T14" fmla="*/ 136 w 463"/>
                <a:gd name="T15" fmla="*/ 14 h 176"/>
                <a:gd name="T16" fmla="*/ 81 w 463"/>
                <a:gd name="T17" fmla="*/ 40 h 176"/>
                <a:gd name="T18" fmla="*/ 36 w 463"/>
                <a:gd name="T19" fmla="*/ 79 h 176"/>
                <a:gd name="T20" fmla="*/ 0 w 463"/>
                <a:gd name="T21" fmla="*/ 12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76">
                  <a:moveTo>
                    <a:pt x="463" y="176"/>
                  </a:moveTo>
                  <a:lnTo>
                    <a:pt x="439" y="124"/>
                  </a:lnTo>
                  <a:lnTo>
                    <a:pt x="406" y="76"/>
                  </a:lnTo>
                  <a:lnTo>
                    <a:pt x="360" y="40"/>
                  </a:lnTo>
                  <a:lnTo>
                    <a:pt x="308" y="14"/>
                  </a:lnTo>
                  <a:lnTo>
                    <a:pt x="251" y="0"/>
                  </a:lnTo>
                  <a:lnTo>
                    <a:pt x="194" y="2"/>
                  </a:lnTo>
                  <a:lnTo>
                    <a:pt x="136" y="14"/>
                  </a:lnTo>
                  <a:lnTo>
                    <a:pt x="81" y="40"/>
                  </a:lnTo>
                  <a:lnTo>
                    <a:pt x="36" y="79"/>
                  </a:lnTo>
                  <a:lnTo>
                    <a:pt x="0" y="12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422"/>
            <p:cNvSpPr>
              <a:spLocks/>
            </p:cNvSpPr>
            <p:nvPr/>
          </p:nvSpPr>
          <p:spPr bwMode="auto">
            <a:xfrm>
              <a:off x="3184709" y="1565105"/>
              <a:ext cx="905619" cy="349537"/>
            </a:xfrm>
            <a:custGeom>
              <a:avLst/>
              <a:gdLst>
                <a:gd name="T0" fmla="*/ 456 w 456"/>
                <a:gd name="T1" fmla="*/ 126 h 176"/>
                <a:gd name="T2" fmla="*/ 422 w 456"/>
                <a:gd name="T3" fmla="*/ 78 h 176"/>
                <a:gd name="T4" fmla="*/ 379 w 456"/>
                <a:gd name="T5" fmla="*/ 40 h 176"/>
                <a:gd name="T6" fmla="*/ 329 w 456"/>
                <a:gd name="T7" fmla="*/ 14 h 176"/>
                <a:gd name="T8" fmla="*/ 272 w 456"/>
                <a:gd name="T9" fmla="*/ 0 h 176"/>
                <a:gd name="T10" fmla="*/ 215 w 456"/>
                <a:gd name="T11" fmla="*/ 0 h 176"/>
                <a:gd name="T12" fmla="*/ 158 w 456"/>
                <a:gd name="T13" fmla="*/ 11 h 176"/>
                <a:gd name="T14" fmla="*/ 105 w 456"/>
                <a:gd name="T15" fmla="*/ 38 h 176"/>
                <a:gd name="T16" fmla="*/ 60 w 456"/>
                <a:gd name="T17" fmla="*/ 76 h 176"/>
                <a:gd name="T18" fmla="*/ 24 w 456"/>
                <a:gd name="T19" fmla="*/ 121 h 176"/>
                <a:gd name="T20" fmla="*/ 0 w 456"/>
                <a:gd name="T21"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76">
                  <a:moveTo>
                    <a:pt x="456" y="126"/>
                  </a:moveTo>
                  <a:lnTo>
                    <a:pt x="422" y="78"/>
                  </a:lnTo>
                  <a:lnTo>
                    <a:pt x="379" y="40"/>
                  </a:lnTo>
                  <a:lnTo>
                    <a:pt x="329" y="14"/>
                  </a:lnTo>
                  <a:lnTo>
                    <a:pt x="272" y="0"/>
                  </a:lnTo>
                  <a:lnTo>
                    <a:pt x="215" y="0"/>
                  </a:lnTo>
                  <a:lnTo>
                    <a:pt x="158" y="11"/>
                  </a:lnTo>
                  <a:lnTo>
                    <a:pt x="105" y="38"/>
                  </a:lnTo>
                  <a:lnTo>
                    <a:pt x="60" y="76"/>
                  </a:lnTo>
                  <a:lnTo>
                    <a:pt x="24" y="121"/>
                  </a:lnTo>
                  <a:lnTo>
                    <a:pt x="0" y="17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423"/>
            <p:cNvSpPr>
              <a:spLocks/>
            </p:cNvSpPr>
            <p:nvPr/>
          </p:nvSpPr>
          <p:spPr bwMode="auto">
            <a:xfrm>
              <a:off x="3085409" y="1432042"/>
              <a:ext cx="1014850" cy="1008892"/>
            </a:xfrm>
            <a:custGeom>
              <a:avLst/>
              <a:gdLst>
                <a:gd name="T0" fmla="*/ 432 w 511"/>
                <a:gd name="T1" fmla="*/ 83 h 508"/>
                <a:gd name="T2" fmla="*/ 391 w 511"/>
                <a:gd name="T3" fmla="*/ 45 h 508"/>
                <a:gd name="T4" fmla="*/ 341 w 511"/>
                <a:gd name="T5" fmla="*/ 16 h 508"/>
                <a:gd name="T6" fmla="*/ 291 w 511"/>
                <a:gd name="T7" fmla="*/ 0 h 508"/>
                <a:gd name="T8" fmla="*/ 229 w 511"/>
                <a:gd name="T9" fmla="*/ 0 h 508"/>
                <a:gd name="T10" fmla="*/ 172 w 511"/>
                <a:gd name="T11" fmla="*/ 12 h 508"/>
                <a:gd name="T12" fmla="*/ 119 w 511"/>
                <a:gd name="T13" fmla="*/ 35 h 508"/>
                <a:gd name="T14" fmla="*/ 74 w 511"/>
                <a:gd name="T15" fmla="*/ 71 h 508"/>
                <a:gd name="T16" fmla="*/ 38 w 511"/>
                <a:gd name="T17" fmla="*/ 117 h 508"/>
                <a:gd name="T18" fmla="*/ 12 w 511"/>
                <a:gd name="T19" fmla="*/ 171 h 508"/>
                <a:gd name="T20" fmla="*/ 0 w 511"/>
                <a:gd name="T21" fmla="*/ 229 h 508"/>
                <a:gd name="T22" fmla="*/ 2 w 511"/>
                <a:gd name="T23" fmla="*/ 286 h 508"/>
                <a:gd name="T24" fmla="*/ 17 w 511"/>
                <a:gd name="T25" fmla="*/ 346 h 508"/>
                <a:gd name="T26" fmla="*/ 45 w 511"/>
                <a:gd name="T27" fmla="*/ 396 h 508"/>
                <a:gd name="T28" fmla="*/ 84 w 511"/>
                <a:gd name="T29" fmla="*/ 441 h 508"/>
                <a:gd name="T30" fmla="*/ 131 w 511"/>
                <a:gd name="T31" fmla="*/ 474 h 508"/>
                <a:gd name="T32" fmla="*/ 186 w 511"/>
                <a:gd name="T33" fmla="*/ 498 h 508"/>
                <a:gd name="T34" fmla="*/ 246 w 511"/>
                <a:gd name="T35" fmla="*/ 508 h 508"/>
                <a:gd name="T36" fmla="*/ 303 w 511"/>
                <a:gd name="T37" fmla="*/ 505 h 508"/>
                <a:gd name="T38" fmla="*/ 360 w 511"/>
                <a:gd name="T39" fmla="*/ 489 h 508"/>
                <a:gd name="T40" fmla="*/ 410 w 511"/>
                <a:gd name="T41" fmla="*/ 458 h 508"/>
                <a:gd name="T42" fmla="*/ 453 w 511"/>
                <a:gd name="T43" fmla="*/ 420 h 508"/>
                <a:gd name="T44" fmla="*/ 484 w 511"/>
                <a:gd name="T45" fmla="*/ 369 h 508"/>
                <a:gd name="T46" fmla="*/ 503 w 511"/>
                <a:gd name="T47" fmla="*/ 317 h 508"/>
                <a:gd name="T48" fmla="*/ 511 w 511"/>
                <a:gd name="T49" fmla="*/ 260 h 508"/>
                <a:gd name="T50" fmla="*/ 503 w 511"/>
                <a:gd name="T51" fmla="*/ 202 h 508"/>
                <a:gd name="T52" fmla="*/ 484 w 511"/>
                <a:gd name="T53" fmla="*/ 148 h 508"/>
                <a:gd name="T54" fmla="*/ 451 w 511"/>
                <a:gd name="T55" fmla="*/ 100 h 508"/>
                <a:gd name="T56" fmla="*/ 408 w 511"/>
                <a:gd name="T57" fmla="*/ 62 h 508"/>
                <a:gd name="T58" fmla="*/ 358 w 511"/>
                <a:gd name="T59" fmla="*/ 35 h 508"/>
                <a:gd name="T60" fmla="*/ 303 w 511"/>
                <a:gd name="T61" fmla="*/ 2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1" h="508">
                  <a:moveTo>
                    <a:pt x="432" y="83"/>
                  </a:moveTo>
                  <a:lnTo>
                    <a:pt x="391" y="45"/>
                  </a:lnTo>
                  <a:lnTo>
                    <a:pt x="341" y="16"/>
                  </a:lnTo>
                  <a:lnTo>
                    <a:pt x="291" y="0"/>
                  </a:lnTo>
                  <a:lnTo>
                    <a:pt x="229" y="0"/>
                  </a:lnTo>
                  <a:lnTo>
                    <a:pt x="172" y="12"/>
                  </a:lnTo>
                  <a:lnTo>
                    <a:pt x="119" y="35"/>
                  </a:lnTo>
                  <a:lnTo>
                    <a:pt x="74" y="71"/>
                  </a:lnTo>
                  <a:lnTo>
                    <a:pt x="38" y="117"/>
                  </a:lnTo>
                  <a:lnTo>
                    <a:pt x="12" y="171"/>
                  </a:lnTo>
                  <a:lnTo>
                    <a:pt x="0" y="229"/>
                  </a:lnTo>
                  <a:lnTo>
                    <a:pt x="2" y="286"/>
                  </a:lnTo>
                  <a:lnTo>
                    <a:pt x="17" y="346"/>
                  </a:lnTo>
                  <a:lnTo>
                    <a:pt x="45" y="396"/>
                  </a:lnTo>
                  <a:lnTo>
                    <a:pt x="84" y="441"/>
                  </a:lnTo>
                  <a:lnTo>
                    <a:pt x="131" y="474"/>
                  </a:lnTo>
                  <a:lnTo>
                    <a:pt x="186" y="498"/>
                  </a:lnTo>
                  <a:lnTo>
                    <a:pt x="246" y="508"/>
                  </a:lnTo>
                  <a:lnTo>
                    <a:pt x="303" y="505"/>
                  </a:lnTo>
                  <a:lnTo>
                    <a:pt x="360" y="489"/>
                  </a:lnTo>
                  <a:lnTo>
                    <a:pt x="410" y="458"/>
                  </a:lnTo>
                  <a:lnTo>
                    <a:pt x="453" y="420"/>
                  </a:lnTo>
                  <a:lnTo>
                    <a:pt x="484" y="369"/>
                  </a:lnTo>
                  <a:lnTo>
                    <a:pt x="503" y="317"/>
                  </a:lnTo>
                  <a:lnTo>
                    <a:pt x="511" y="260"/>
                  </a:lnTo>
                  <a:lnTo>
                    <a:pt x="503" y="202"/>
                  </a:lnTo>
                  <a:lnTo>
                    <a:pt x="484" y="148"/>
                  </a:lnTo>
                  <a:lnTo>
                    <a:pt x="451" y="100"/>
                  </a:lnTo>
                  <a:lnTo>
                    <a:pt x="408" y="62"/>
                  </a:lnTo>
                  <a:lnTo>
                    <a:pt x="358" y="35"/>
                  </a:lnTo>
                  <a:lnTo>
                    <a:pt x="303" y="2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424"/>
            <p:cNvSpPr>
              <a:spLocks/>
            </p:cNvSpPr>
            <p:nvPr/>
          </p:nvSpPr>
          <p:spPr bwMode="auto">
            <a:xfrm>
              <a:off x="3522331" y="1596881"/>
              <a:ext cx="538208" cy="814264"/>
            </a:xfrm>
            <a:custGeom>
              <a:avLst/>
              <a:gdLst>
                <a:gd name="T0" fmla="*/ 212 w 271"/>
                <a:gd name="T1" fmla="*/ 0 h 410"/>
                <a:gd name="T2" fmla="*/ 245 w 271"/>
                <a:gd name="T3" fmla="*/ 48 h 410"/>
                <a:gd name="T4" fmla="*/ 264 w 271"/>
                <a:gd name="T5" fmla="*/ 103 h 410"/>
                <a:gd name="T6" fmla="*/ 271 w 271"/>
                <a:gd name="T7" fmla="*/ 160 h 410"/>
                <a:gd name="T8" fmla="*/ 264 w 271"/>
                <a:gd name="T9" fmla="*/ 217 h 410"/>
                <a:gd name="T10" fmla="*/ 243 w 271"/>
                <a:gd name="T11" fmla="*/ 272 h 410"/>
                <a:gd name="T12" fmla="*/ 212 w 271"/>
                <a:gd name="T13" fmla="*/ 320 h 410"/>
                <a:gd name="T14" fmla="*/ 169 w 271"/>
                <a:gd name="T15" fmla="*/ 360 h 410"/>
                <a:gd name="T16" fmla="*/ 116 w 271"/>
                <a:gd name="T17" fmla="*/ 389 h 410"/>
                <a:gd name="T18" fmla="*/ 62 w 271"/>
                <a:gd name="T19" fmla="*/ 406 h 410"/>
                <a:gd name="T20" fmla="*/ 0 w 271"/>
                <a:gd name="T21"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410">
                  <a:moveTo>
                    <a:pt x="212" y="0"/>
                  </a:moveTo>
                  <a:lnTo>
                    <a:pt x="245" y="48"/>
                  </a:lnTo>
                  <a:lnTo>
                    <a:pt x="264" y="103"/>
                  </a:lnTo>
                  <a:lnTo>
                    <a:pt x="271" y="160"/>
                  </a:lnTo>
                  <a:lnTo>
                    <a:pt x="264" y="217"/>
                  </a:lnTo>
                  <a:lnTo>
                    <a:pt x="243" y="272"/>
                  </a:lnTo>
                  <a:lnTo>
                    <a:pt x="212" y="320"/>
                  </a:lnTo>
                  <a:lnTo>
                    <a:pt x="169" y="360"/>
                  </a:lnTo>
                  <a:lnTo>
                    <a:pt x="116" y="389"/>
                  </a:lnTo>
                  <a:lnTo>
                    <a:pt x="62" y="406"/>
                  </a:lnTo>
                  <a:lnTo>
                    <a:pt x="0" y="41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425"/>
            <p:cNvSpPr>
              <a:spLocks/>
            </p:cNvSpPr>
            <p:nvPr/>
          </p:nvSpPr>
          <p:spPr bwMode="auto">
            <a:xfrm>
              <a:off x="3190668" y="1402253"/>
              <a:ext cx="824193" cy="492530"/>
            </a:xfrm>
            <a:custGeom>
              <a:avLst/>
              <a:gdLst>
                <a:gd name="T0" fmla="*/ 415 w 415"/>
                <a:gd name="T1" fmla="*/ 248 h 248"/>
                <a:gd name="T2" fmla="*/ 407 w 415"/>
                <a:gd name="T3" fmla="*/ 189 h 248"/>
                <a:gd name="T4" fmla="*/ 388 w 415"/>
                <a:gd name="T5" fmla="*/ 136 h 248"/>
                <a:gd name="T6" fmla="*/ 357 w 415"/>
                <a:gd name="T7" fmla="*/ 89 h 248"/>
                <a:gd name="T8" fmla="*/ 317 w 415"/>
                <a:gd name="T9" fmla="*/ 48 h 248"/>
                <a:gd name="T10" fmla="*/ 267 w 415"/>
                <a:gd name="T11" fmla="*/ 19 h 248"/>
                <a:gd name="T12" fmla="*/ 212 w 415"/>
                <a:gd name="T13" fmla="*/ 3 h 248"/>
                <a:gd name="T14" fmla="*/ 155 w 415"/>
                <a:gd name="T15" fmla="*/ 0 h 248"/>
                <a:gd name="T16" fmla="*/ 97 w 415"/>
                <a:gd name="T17" fmla="*/ 12 h 248"/>
                <a:gd name="T18" fmla="*/ 45 w 415"/>
                <a:gd name="T19" fmla="*/ 36 h 248"/>
                <a:gd name="T20" fmla="*/ 0 w 415"/>
                <a:gd name="T21" fmla="*/ 7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248">
                  <a:moveTo>
                    <a:pt x="415" y="248"/>
                  </a:moveTo>
                  <a:lnTo>
                    <a:pt x="407" y="189"/>
                  </a:lnTo>
                  <a:lnTo>
                    <a:pt x="388" y="136"/>
                  </a:lnTo>
                  <a:lnTo>
                    <a:pt x="357" y="89"/>
                  </a:lnTo>
                  <a:lnTo>
                    <a:pt x="317" y="48"/>
                  </a:lnTo>
                  <a:lnTo>
                    <a:pt x="267" y="19"/>
                  </a:lnTo>
                  <a:lnTo>
                    <a:pt x="212" y="3"/>
                  </a:lnTo>
                  <a:lnTo>
                    <a:pt x="155" y="0"/>
                  </a:lnTo>
                  <a:lnTo>
                    <a:pt x="97" y="12"/>
                  </a:lnTo>
                  <a:lnTo>
                    <a:pt x="45" y="36"/>
                  </a:lnTo>
                  <a:lnTo>
                    <a:pt x="0" y="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426"/>
            <p:cNvSpPr>
              <a:spLocks/>
            </p:cNvSpPr>
            <p:nvPr/>
          </p:nvSpPr>
          <p:spPr bwMode="auto">
            <a:xfrm>
              <a:off x="3156905" y="1894783"/>
              <a:ext cx="857955" cy="494516"/>
            </a:xfrm>
            <a:custGeom>
              <a:avLst/>
              <a:gdLst>
                <a:gd name="T0" fmla="*/ 432 w 432"/>
                <a:gd name="T1" fmla="*/ 0 h 249"/>
                <a:gd name="T2" fmla="*/ 424 w 432"/>
                <a:gd name="T3" fmla="*/ 58 h 249"/>
                <a:gd name="T4" fmla="*/ 403 w 432"/>
                <a:gd name="T5" fmla="*/ 110 h 249"/>
                <a:gd name="T6" fmla="*/ 370 w 432"/>
                <a:gd name="T7" fmla="*/ 160 h 249"/>
                <a:gd name="T8" fmla="*/ 327 w 432"/>
                <a:gd name="T9" fmla="*/ 198 h 249"/>
                <a:gd name="T10" fmla="*/ 277 w 432"/>
                <a:gd name="T11" fmla="*/ 229 h 249"/>
                <a:gd name="T12" fmla="*/ 219 w 432"/>
                <a:gd name="T13" fmla="*/ 246 h 249"/>
                <a:gd name="T14" fmla="*/ 160 w 432"/>
                <a:gd name="T15" fmla="*/ 249 h 249"/>
                <a:gd name="T16" fmla="*/ 102 w 432"/>
                <a:gd name="T17" fmla="*/ 239 h 249"/>
                <a:gd name="T18" fmla="*/ 48 w 432"/>
                <a:gd name="T19" fmla="*/ 215 h 249"/>
                <a:gd name="T20" fmla="*/ 0 w 432"/>
                <a:gd name="T21" fmla="*/ 18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249">
                  <a:moveTo>
                    <a:pt x="432" y="0"/>
                  </a:moveTo>
                  <a:lnTo>
                    <a:pt x="424" y="58"/>
                  </a:lnTo>
                  <a:lnTo>
                    <a:pt x="403" y="110"/>
                  </a:lnTo>
                  <a:lnTo>
                    <a:pt x="370" y="160"/>
                  </a:lnTo>
                  <a:lnTo>
                    <a:pt x="327" y="198"/>
                  </a:lnTo>
                  <a:lnTo>
                    <a:pt x="277" y="229"/>
                  </a:lnTo>
                  <a:lnTo>
                    <a:pt x="219" y="246"/>
                  </a:lnTo>
                  <a:lnTo>
                    <a:pt x="160" y="249"/>
                  </a:lnTo>
                  <a:lnTo>
                    <a:pt x="102" y="239"/>
                  </a:lnTo>
                  <a:lnTo>
                    <a:pt x="48" y="215"/>
                  </a:lnTo>
                  <a:lnTo>
                    <a:pt x="0" y="1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427"/>
            <p:cNvSpPr>
              <a:spLocks/>
            </p:cNvSpPr>
            <p:nvPr/>
          </p:nvSpPr>
          <p:spPr bwMode="auto">
            <a:xfrm>
              <a:off x="3450834" y="1388350"/>
              <a:ext cx="510404" cy="816249"/>
            </a:xfrm>
            <a:custGeom>
              <a:avLst/>
              <a:gdLst>
                <a:gd name="T0" fmla="*/ 195 w 257"/>
                <a:gd name="T1" fmla="*/ 411 h 411"/>
                <a:gd name="T2" fmla="*/ 229 w 257"/>
                <a:gd name="T3" fmla="*/ 363 h 411"/>
                <a:gd name="T4" fmla="*/ 250 w 257"/>
                <a:gd name="T5" fmla="*/ 308 h 411"/>
                <a:gd name="T6" fmla="*/ 257 w 257"/>
                <a:gd name="T7" fmla="*/ 251 h 411"/>
                <a:gd name="T8" fmla="*/ 253 w 257"/>
                <a:gd name="T9" fmla="*/ 191 h 411"/>
                <a:gd name="T10" fmla="*/ 233 w 257"/>
                <a:gd name="T11" fmla="*/ 136 h 411"/>
                <a:gd name="T12" fmla="*/ 202 w 257"/>
                <a:gd name="T13" fmla="*/ 89 h 411"/>
                <a:gd name="T14" fmla="*/ 160 w 257"/>
                <a:gd name="T15" fmla="*/ 48 h 411"/>
                <a:gd name="T16" fmla="*/ 107 w 257"/>
                <a:gd name="T17" fmla="*/ 22 h 411"/>
                <a:gd name="T18" fmla="*/ 57 w 257"/>
                <a:gd name="T19" fmla="*/ 3 h 411"/>
                <a:gd name="T20" fmla="*/ 0 w 257"/>
                <a:gd name="T21"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7" h="411">
                  <a:moveTo>
                    <a:pt x="195" y="411"/>
                  </a:moveTo>
                  <a:lnTo>
                    <a:pt x="229" y="363"/>
                  </a:lnTo>
                  <a:lnTo>
                    <a:pt x="250" y="308"/>
                  </a:lnTo>
                  <a:lnTo>
                    <a:pt x="257" y="251"/>
                  </a:lnTo>
                  <a:lnTo>
                    <a:pt x="253" y="191"/>
                  </a:lnTo>
                  <a:lnTo>
                    <a:pt x="233" y="136"/>
                  </a:lnTo>
                  <a:lnTo>
                    <a:pt x="202" y="89"/>
                  </a:lnTo>
                  <a:lnTo>
                    <a:pt x="160" y="48"/>
                  </a:lnTo>
                  <a:lnTo>
                    <a:pt x="107" y="22"/>
                  </a:lnTo>
                  <a:lnTo>
                    <a:pt x="57" y="3"/>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428"/>
            <p:cNvSpPr>
              <a:spLocks/>
            </p:cNvSpPr>
            <p:nvPr/>
          </p:nvSpPr>
          <p:spPr bwMode="auto">
            <a:xfrm>
              <a:off x="3512401" y="1394308"/>
              <a:ext cx="208531" cy="89370"/>
            </a:xfrm>
            <a:custGeom>
              <a:avLst/>
              <a:gdLst>
                <a:gd name="T0" fmla="*/ 105 w 105"/>
                <a:gd name="T1" fmla="*/ 45 h 45"/>
                <a:gd name="T2" fmla="*/ 55 w 105"/>
                <a:gd name="T3" fmla="*/ 16 h 45"/>
                <a:gd name="T4" fmla="*/ 0 w 105"/>
                <a:gd name="T5" fmla="*/ 0 h 45"/>
              </a:gdLst>
              <a:ahLst/>
              <a:cxnLst>
                <a:cxn ang="0">
                  <a:pos x="T0" y="T1"/>
                </a:cxn>
                <a:cxn ang="0">
                  <a:pos x="T2" y="T3"/>
                </a:cxn>
                <a:cxn ang="0">
                  <a:pos x="T4" y="T5"/>
                </a:cxn>
              </a:cxnLst>
              <a:rect l="0" t="0" r="r" b="b"/>
              <a:pathLst>
                <a:path w="105" h="45">
                  <a:moveTo>
                    <a:pt x="105" y="45"/>
                  </a:moveTo>
                  <a:lnTo>
                    <a:pt x="55" y="16"/>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1429"/>
            <p:cNvSpPr>
              <a:spLocks/>
            </p:cNvSpPr>
            <p:nvPr/>
          </p:nvSpPr>
          <p:spPr bwMode="auto">
            <a:xfrm>
              <a:off x="2944403" y="1402253"/>
              <a:ext cx="345565" cy="536222"/>
            </a:xfrm>
            <a:custGeom>
              <a:avLst/>
              <a:gdLst>
                <a:gd name="T0" fmla="*/ 174 w 174"/>
                <a:gd name="T1" fmla="*/ 0 h 270"/>
                <a:gd name="T2" fmla="*/ 121 w 174"/>
                <a:gd name="T3" fmla="*/ 24 h 270"/>
                <a:gd name="T4" fmla="*/ 73 w 174"/>
                <a:gd name="T5" fmla="*/ 58 h 270"/>
                <a:gd name="T6" fmla="*/ 38 w 174"/>
                <a:gd name="T7" fmla="*/ 103 h 270"/>
                <a:gd name="T8" fmla="*/ 11 w 174"/>
                <a:gd name="T9" fmla="*/ 155 h 270"/>
                <a:gd name="T10" fmla="*/ 0 w 174"/>
                <a:gd name="T11" fmla="*/ 210 h 270"/>
                <a:gd name="T12" fmla="*/ 0 w 174"/>
                <a:gd name="T13" fmla="*/ 270 h 270"/>
              </a:gdLst>
              <a:ahLst/>
              <a:cxnLst>
                <a:cxn ang="0">
                  <a:pos x="T0" y="T1"/>
                </a:cxn>
                <a:cxn ang="0">
                  <a:pos x="T2" y="T3"/>
                </a:cxn>
                <a:cxn ang="0">
                  <a:pos x="T4" y="T5"/>
                </a:cxn>
                <a:cxn ang="0">
                  <a:pos x="T6" y="T7"/>
                </a:cxn>
                <a:cxn ang="0">
                  <a:pos x="T8" y="T9"/>
                </a:cxn>
                <a:cxn ang="0">
                  <a:pos x="T10" y="T11"/>
                </a:cxn>
                <a:cxn ang="0">
                  <a:pos x="T12" y="T13"/>
                </a:cxn>
              </a:cxnLst>
              <a:rect l="0" t="0" r="r" b="b"/>
              <a:pathLst>
                <a:path w="174" h="270">
                  <a:moveTo>
                    <a:pt x="174" y="0"/>
                  </a:moveTo>
                  <a:lnTo>
                    <a:pt x="121" y="24"/>
                  </a:lnTo>
                  <a:lnTo>
                    <a:pt x="73" y="58"/>
                  </a:lnTo>
                  <a:lnTo>
                    <a:pt x="38" y="103"/>
                  </a:lnTo>
                  <a:lnTo>
                    <a:pt x="11" y="155"/>
                  </a:lnTo>
                  <a:lnTo>
                    <a:pt x="0" y="210"/>
                  </a:lnTo>
                  <a:lnTo>
                    <a:pt x="0" y="27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430"/>
            <p:cNvSpPr>
              <a:spLocks/>
            </p:cNvSpPr>
            <p:nvPr/>
          </p:nvSpPr>
          <p:spPr bwMode="auto">
            <a:xfrm>
              <a:off x="3289968" y="1384378"/>
              <a:ext cx="222433" cy="17874"/>
            </a:xfrm>
            <a:custGeom>
              <a:avLst/>
              <a:gdLst>
                <a:gd name="T0" fmla="*/ 112 w 112"/>
                <a:gd name="T1" fmla="*/ 5 h 9"/>
                <a:gd name="T2" fmla="*/ 54 w 112"/>
                <a:gd name="T3" fmla="*/ 0 h 9"/>
                <a:gd name="T4" fmla="*/ 0 w 112"/>
                <a:gd name="T5" fmla="*/ 9 h 9"/>
              </a:gdLst>
              <a:ahLst/>
              <a:cxnLst>
                <a:cxn ang="0">
                  <a:pos x="T0" y="T1"/>
                </a:cxn>
                <a:cxn ang="0">
                  <a:pos x="T2" y="T3"/>
                </a:cxn>
                <a:cxn ang="0">
                  <a:pos x="T4" y="T5"/>
                </a:cxn>
              </a:cxnLst>
              <a:rect l="0" t="0" r="r" b="b"/>
              <a:pathLst>
                <a:path w="112" h="9">
                  <a:moveTo>
                    <a:pt x="112" y="5"/>
                  </a:moveTo>
                  <a:lnTo>
                    <a:pt x="54" y="0"/>
                  </a:lnTo>
                  <a:lnTo>
                    <a:pt x="0" y="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1431"/>
            <p:cNvSpPr>
              <a:spLocks/>
            </p:cNvSpPr>
            <p:nvPr/>
          </p:nvSpPr>
          <p:spPr bwMode="auto">
            <a:xfrm>
              <a:off x="3482611" y="1483679"/>
              <a:ext cx="426991" cy="889732"/>
            </a:xfrm>
            <a:custGeom>
              <a:avLst/>
              <a:gdLst>
                <a:gd name="T0" fmla="*/ 120 w 215"/>
                <a:gd name="T1" fmla="*/ 0 h 448"/>
                <a:gd name="T2" fmla="*/ 160 w 215"/>
                <a:gd name="T3" fmla="*/ 41 h 448"/>
                <a:gd name="T4" fmla="*/ 191 w 215"/>
                <a:gd name="T5" fmla="*/ 91 h 448"/>
                <a:gd name="T6" fmla="*/ 210 w 215"/>
                <a:gd name="T7" fmla="*/ 145 h 448"/>
                <a:gd name="T8" fmla="*/ 215 w 215"/>
                <a:gd name="T9" fmla="*/ 203 h 448"/>
                <a:gd name="T10" fmla="*/ 206 w 215"/>
                <a:gd name="T11" fmla="*/ 260 h 448"/>
                <a:gd name="T12" fmla="*/ 184 w 215"/>
                <a:gd name="T13" fmla="*/ 315 h 448"/>
                <a:gd name="T14" fmla="*/ 151 w 215"/>
                <a:gd name="T15" fmla="*/ 365 h 448"/>
                <a:gd name="T16" fmla="*/ 108 w 215"/>
                <a:gd name="T17" fmla="*/ 403 h 448"/>
                <a:gd name="T18" fmla="*/ 58 w 215"/>
                <a:gd name="T19" fmla="*/ 432 h 448"/>
                <a:gd name="T20" fmla="*/ 0 w 215"/>
                <a:gd name="T21"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 h="448">
                  <a:moveTo>
                    <a:pt x="120" y="0"/>
                  </a:moveTo>
                  <a:lnTo>
                    <a:pt x="160" y="41"/>
                  </a:lnTo>
                  <a:lnTo>
                    <a:pt x="191" y="91"/>
                  </a:lnTo>
                  <a:lnTo>
                    <a:pt x="210" y="145"/>
                  </a:lnTo>
                  <a:lnTo>
                    <a:pt x="215" y="203"/>
                  </a:lnTo>
                  <a:lnTo>
                    <a:pt x="206" y="260"/>
                  </a:lnTo>
                  <a:lnTo>
                    <a:pt x="184" y="315"/>
                  </a:lnTo>
                  <a:lnTo>
                    <a:pt x="151" y="365"/>
                  </a:lnTo>
                  <a:lnTo>
                    <a:pt x="108" y="403"/>
                  </a:lnTo>
                  <a:lnTo>
                    <a:pt x="58" y="432"/>
                  </a:lnTo>
                  <a:lnTo>
                    <a:pt x="0" y="44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1432"/>
            <p:cNvSpPr>
              <a:spLocks/>
            </p:cNvSpPr>
            <p:nvPr/>
          </p:nvSpPr>
          <p:spPr bwMode="auto">
            <a:xfrm>
              <a:off x="2966249" y="1394308"/>
              <a:ext cx="891718" cy="1002934"/>
            </a:xfrm>
            <a:custGeom>
              <a:avLst/>
              <a:gdLst>
                <a:gd name="T0" fmla="*/ 62 w 449"/>
                <a:gd name="T1" fmla="*/ 470 h 505"/>
                <a:gd name="T2" fmla="*/ 115 w 449"/>
                <a:gd name="T3" fmla="*/ 493 h 505"/>
                <a:gd name="T4" fmla="*/ 175 w 449"/>
                <a:gd name="T5" fmla="*/ 505 h 505"/>
                <a:gd name="T6" fmla="*/ 232 w 449"/>
                <a:gd name="T7" fmla="*/ 501 h 505"/>
                <a:gd name="T8" fmla="*/ 289 w 449"/>
                <a:gd name="T9" fmla="*/ 486 h 505"/>
                <a:gd name="T10" fmla="*/ 342 w 449"/>
                <a:gd name="T11" fmla="*/ 458 h 505"/>
                <a:gd name="T12" fmla="*/ 384 w 449"/>
                <a:gd name="T13" fmla="*/ 417 h 505"/>
                <a:gd name="T14" fmla="*/ 418 w 449"/>
                <a:gd name="T15" fmla="*/ 369 h 505"/>
                <a:gd name="T16" fmla="*/ 439 w 449"/>
                <a:gd name="T17" fmla="*/ 314 h 505"/>
                <a:gd name="T18" fmla="*/ 449 w 449"/>
                <a:gd name="T19" fmla="*/ 255 h 505"/>
                <a:gd name="T20" fmla="*/ 444 w 449"/>
                <a:gd name="T21" fmla="*/ 198 h 505"/>
                <a:gd name="T22" fmla="*/ 425 w 449"/>
                <a:gd name="T23" fmla="*/ 143 h 505"/>
                <a:gd name="T24" fmla="*/ 394 w 449"/>
                <a:gd name="T25" fmla="*/ 93 h 505"/>
                <a:gd name="T26" fmla="*/ 353 w 449"/>
                <a:gd name="T27" fmla="*/ 52 h 505"/>
                <a:gd name="T28" fmla="*/ 306 w 449"/>
                <a:gd name="T29" fmla="*/ 21 h 505"/>
                <a:gd name="T30" fmla="*/ 251 w 449"/>
                <a:gd name="T31" fmla="*/ 4 h 505"/>
                <a:gd name="T32" fmla="*/ 194 w 449"/>
                <a:gd name="T33" fmla="*/ 0 h 505"/>
                <a:gd name="T34" fmla="*/ 136 w 449"/>
                <a:gd name="T35" fmla="*/ 9 h 505"/>
                <a:gd name="T36" fmla="*/ 84 w 449"/>
                <a:gd name="T37" fmla="*/ 31 h 505"/>
                <a:gd name="T38" fmla="*/ 39 w 449"/>
                <a:gd name="T39" fmla="*/ 66 h 505"/>
                <a:gd name="T40" fmla="*/ 0 w 449"/>
                <a:gd name="T41" fmla="*/ 109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9" h="505">
                  <a:moveTo>
                    <a:pt x="62" y="470"/>
                  </a:moveTo>
                  <a:lnTo>
                    <a:pt x="115" y="493"/>
                  </a:lnTo>
                  <a:lnTo>
                    <a:pt x="175" y="505"/>
                  </a:lnTo>
                  <a:lnTo>
                    <a:pt x="232" y="501"/>
                  </a:lnTo>
                  <a:lnTo>
                    <a:pt x="289" y="486"/>
                  </a:lnTo>
                  <a:lnTo>
                    <a:pt x="342" y="458"/>
                  </a:lnTo>
                  <a:lnTo>
                    <a:pt x="384" y="417"/>
                  </a:lnTo>
                  <a:lnTo>
                    <a:pt x="418" y="369"/>
                  </a:lnTo>
                  <a:lnTo>
                    <a:pt x="439" y="314"/>
                  </a:lnTo>
                  <a:lnTo>
                    <a:pt x="449" y="255"/>
                  </a:lnTo>
                  <a:lnTo>
                    <a:pt x="444" y="198"/>
                  </a:lnTo>
                  <a:lnTo>
                    <a:pt x="425" y="143"/>
                  </a:lnTo>
                  <a:lnTo>
                    <a:pt x="394" y="93"/>
                  </a:lnTo>
                  <a:lnTo>
                    <a:pt x="353" y="52"/>
                  </a:lnTo>
                  <a:lnTo>
                    <a:pt x="306" y="21"/>
                  </a:lnTo>
                  <a:lnTo>
                    <a:pt x="251" y="4"/>
                  </a:lnTo>
                  <a:lnTo>
                    <a:pt x="194" y="0"/>
                  </a:lnTo>
                  <a:lnTo>
                    <a:pt x="136" y="9"/>
                  </a:lnTo>
                  <a:lnTo>
                    <a:pt x="84" y="31"/>
                  </a:lnTo>
                  <a:lnTo>
                    <a:pt x="39" y="66"/>
                  </a:lnTo>
                  <a:lnTo>
                    <a:pt x="0" y="10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433"/>
            <p:cNvSpPr>
              <a:spLocks/>
            </p:cNvSpPr>
            <p:nvPr/>
          </p:nvSpPr>
          <p:spPr bwMode="auto">
            <a:xfrm>
              <a:off x="3043703" y="1545244"/>
              <a:ext cx="478628" cy="865899"/>
            </a:xfrm>
            <a:custGeom>
              <a:avLst/>
              <a:gdLst>
                <a:gd name="T0" fmla="*/ 74 w 241"/>
                <a:gd name="T1" fmla="*/ 0 h 436"/>
                <a:gd name="T2" fmla="*/ 38 w 241"/>
                <a:gd name="T3" fmla="*/ 45 h 436"/>
                <a:gd name="T4" fmla="*/ 12 w 241"/>
                <a:gd name="T5" fmla="*/ 98 h 436"/>
                <a:gd name="T6" fmla="*/ 0 w 241"/>
                <a:gd name="T7" fmla="*/ 155 h 436"/>
                <a:gd name="T8" fmla="*/ 2 w 241"/>
                <a:gd name="T9" fmla="*/ 212 h 436"/>
                <a:gd name="T10" fmla="*/ 16 w 241"/>
                <a:gd name="T11" fmla="*/ 269 h 436"/>
                <a:gd name="T12" fmla="*/ 45 w 241"/>
                <a:gd name="T13" fmla="*/ 324 h 436"/>
                <a:gd name="T14" fmla="*/ 83 w 241"/>
                <a:gd name="T15" fmla="*/ 367 h 436"/>
                <a:gd name="T16" fmla="*/ 131 w 241"/>
                <a:gd name="T17" fmla="*/ 403 h 436"/>
                <a:gd name="T18" fmla="*/ 186 w 241"/>
                <a:gd name="T19" fmla="*/ 425 h 436"/>
                <a:gd name="T20" fmla="*/ 241 w 241"/>
                <a:gd name="T21" fmla="*/ 436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1" h="436">
                  <a:moveTo>
                    <a:pt x="74" y="0"/>
                  </a:moveTo>
                  <a:lnTo>
                    <a:pt x="38" y="45"/>
                  </a:lnTo>
                  <a:lnTo>
                    <a:pt x="12" y="98"/>
                  </a:lnTo>
                  <a:lnTo>
                    <a:pt x="0" y="155"/>
                  </a:lnTo>
                  <a:lnTo>
                    <a:pt x="2" y="212"/>
                  </a:lnTo>
                  <a:lnTo>
                    <a:pt x="16" y="269"/>
                  </a:lnTo>
                  <a:lnTo>
                    <a:pt x="45" y="324"/>
                  </a:lnTo>
                  <a:lnTo>
                    <a:pt x="83" y="367"/>
                  </a:lnTo>
                  <a:lnTo>
                    <a:pt x="131" y="403"/>
                  </a:lnTo>
                  <a:lnTo>
                    <a:pt x="186" y="425"/>
                  </a:lnTo>
                  <a:lnTo>
                    <a:pt x="241" y="43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1434"/>
            <p:cNvSpPr>
              <a:spLocks/>
            </p:cNvSpPr>
            <p:nvPr/>
          </p:nvSpPr>
          <p:spPr bwMode="auto">
            <a:xfrm>
              <a:off x="2843116" y="1432042"/>
              <a:ext cx="351524" cy="895690"/>
            </a:xfrm>
            <a:custGeom>
              <a:avLst/>
              <a:gdLst>
                <a:gd name="T0" fmla="*/ 177 w 177"/>
                <a:gd name="T1" fmla="*/ 0 h 451"/>
                <a:gd name="T2" fmla="*/ 122 w 177"/>
                <a:gd name="T3" fmla="*/ 21 h 451"/>
                <a:gd name="T4" fmla="*/ 77 w 177"/>
                <a:gd name="T5" fmla="*/ 55 h 451"/>
                <a:gd name="T6" fmla="*/ 39 w 177"/>
                <a:gd name="T7" fmla="*/ 98 h 451"/>
                <a:gd name="T8" fmla="*/ 12 w 177"/>
                <a:gd name="T9" fmla="*/ 150 h 451"/>
                <a:gd name="T10" fmla="*/ 0 w 177"/>
                <a:gd name="T11" fmla="*/ 205 h 451"/>
                <a:gd name="T12" fmla="*/ 0 w 177"/>
                <a:gd name="T13" fmla="*/ 262 h 451"/>
                <a:gd name="T14" fmla="*/ 12 w 177"/>
                <a:gd name="T15" fmla="*/ 319 h 451"/>
                <a:gd name="T16" fmla="*/ 39 w 177"/>
                <a:gd name="T17" fmla="*/ 372 h 451"/>
                <a:gd name="T18" fmla="*/ 77 w 177"/>
                <a:gd name="T19" fmla="*/ 417 h 451"/>
                <a:gd name="T20" fmla="*/ 124 w 177"/>
                <a:gd name="T21"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451">
                  <a:moveTo>
                    <a:pt x="177" y="0"/>
                  </a:moveTo>
                  <a:lnTo>
                    <a:pt x="122" y="21"/>
                  </a:lnTo>
                  <a:lnTo>
                    <a:pt x="77" y="55"/>
                  </a:lnTo>
                  <a:lnTo>
                    <a:pt x="39" y="98"/>
                  </a:lnTo>
                  <a:lnTo>
                    <a:pt x="12" y="150"/>
                  </a:lnTo>
                  <a:lnTo>
                    <a:pt x="0" y="205"/>
                  </a:lnTo>
                  <a:lnTo>
                    <a:pt x="0" y="262"/>
                  </a:lnTo>
                  <a:lnTo>
                    <a:pt x="12" y="319"/>
                  </a:lnTo>
                  <a:lnTo>
                    <a:pt x="39" y="372"/>
                  </a:lnTo>
                  <a:lnTo>
                    <a:pt x="77" y="417"/>
                  </a:lnTo>
                  <a:lnTo>
                    <a:pt x="124" y="4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1435"/>
            <p:cNvSpPr>
              <a:spLocks/>
            </p:cNvSpPr>
            <p:nvPr/>
          </p:nvSpPr>
          <p:spPr bwMode="auto">
            <a:xfrm>
              <a:off x="3194639" y="1418140"/>
              <a:ext cx="222433" cy="13902"/>
            </a:xfrm>
            <a:custGeom>
              <a:avLst/>
              <a:gdLst>
                <a:gd name="T0" fmla="*/ 112 w 112"/>
                <a:gd name="T1" fmla="*/ 4 h 7"/>
                <a:gd name="T2" fmla="*/ 55 w 112"/>
                <a:gd name="T3" fmla="*/ 0 h 7"/>
                <a:gd name="T4" fmla="*/ 0 w 112"/>
                <a:gd name="T5" fmla="*/ 7 h 7"/>
              </a:gdLst>
              <a:ahLst/>
              <a:cxnLst>
                <a:cxn ang="0">
                  <a:pos x="T0" y="T1"/>
                </a:cxn>
                <a:cxn ang="0">
                  <a:pos x="T2" y="T3"/>
                </a:cxn>
                <a:cxn ang="0">
                  <a:pos x="T4" y="T5"/>
                </a:cxn>
              </a:cxnLst>
              <a:rect l="0" t="0" r="r" b="b"/>
              <a:pathLst>
                <a:path w="112" h="7">
                  <a:moveTo>
                    <a:pt x="112" y="4"/>
                  </a:moveTo>
                  <a:lnTo>
                    <a:pt x="55" y="0"/>
                  </a:lnTo>
                  <a:lnTo>
                    <a:pt x="0" y="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1436"/>
            <p:cNvSpPr>
              <a:spLocks/>
            </p:cNvSpPr>
            <p:nvPr/>
          </p:nvSpPr>
          <p:spPr bwMode="auto">
            <a:xfrm>
              <a:off x="3099311" y="1757747"/>
              <a:ext cx="782487" cy="591831"/>
            </a:xfrm>
            <a:custGeom>
              <a:avLst/>
              <a:gdLst>
                <a:gd name="T0" fmla="*/ 394 w 394"/>
                <a:gd name="T1" fmla="*/ 41 h 298"/>
                <a:gd name="T2" fmla="*/ 341 w 394"/>
                <a:gd name="T3" fmla="*/ 15 h 298"/>
                <a:gd name="T4" fmla="*/ 284 w 394"/>
                <a:gd name="T5" fmla="*/ 0 h 298"/>
                <a:gd name="T6" fmla="*/ 227 w 394"/>
                <a:gd name="T7" fmla="*/ 3 h 298"/>
                <a:gd name="T8" fmla="*/ 167 w 394"/>
                <a:gd name="T9" fmla="*/ 17 h 298"/>
                <a:gd name="T10" fmla="*/ 115 w 394"/>
                <a:gd name="T11" fmla="*/ 43 h 298"/>
                <a:gd name="T12" fmla="*/ 69 w 394"/>
                <a:gd name="T13" fmla="*/ 81 h 298"/>
                <a:gd name="T14" fmla="*/ 34 w 394"/>
                <a:gd name="T15" fmla="*/ 127 h 298"/>
                <a:gd name="T16" fmla="*/ 10 w 394"/>
                <a:gd name="T17" fmla="*/ 182 h 298"/>
                <a:gd name="T18" fmla="*/ 0 w 394"/>
                <a:gd name="T19" fmla="*/ 239 h 298"/>
                <a:gd name="T20" fmla="*/ 3 w 394"/>
                <a:gd name="T2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298">
                  <a:moveTo>
                    <a:pt x="394" y="41"/>
                  </a:moveTo>
                  <a:lnTo>
                    <a:pt x="341" y="15"/>
                  </a:lnTo>
                  <a:lnTo>
                    <a:pt x="284" y="0"/>
                  </a:lnTo>
                  <a:lnTo>
                    <a:pt x="227" y="3"/>
                  </a:lnTo>
                  <a:lnTo>
                    <a:pt x="167" y="17"/>
                  </a:lnTo>
                  <a:lnTo>
                    <a:pt x="115" y="43"/>
                  </a:lnTo>
                  <a:lnTo>
                    <a:pt x="69" y="81"/>
                  </a:lnTo>
                  <a:lnTo>
                    <a:pt x="34" y="127"/>
                  </a:lnTo>
                  <a:lnTo>
                    <a:pt x="10" y="182"/>
                  </a:lnTo>
                  <a:lnTo>
                    <a:pt x="0" y="239"/>
                  </a:lnTo>
                  <a:lnTo>
                    <a:pt x="3" y="2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437"/>
            <p:cNvSpPr>
              <a:spLocks/>
            </p:cNvSpPr>
            <p:nvPr/>
          </p:nvSpPr>
          <p:spPr bwMode="auto">
            <a:xfrm>
              <a:off x="2797438" y="1426085"/>
              <a:ext cx="1012863" cy="994990"/>
            </a:xfrm>
            <a:custGeom>
              <a:avLst/>
              <a:gdLst>
                <a:gd name="T0" fmla="*/ 331 w 510"/>
                <a:gd name="T1" fmla="*/ 501 h 501"/>
                <a:gd name="T2" fmla="*/ 381 w 510"/>
                <a:gd name="T3" fmla="*/ 473 h 501"/>
                <a:gd name="T4" fmla="*/ 424 w 510"/>
                <a:gd name="T5" fmla="*/ 434 h 501"/>
                <a:gd name="T6" fmla="*/ 460 w 510"/>
                <a:gd name="T7" fmla="*/ 384 h 501"/>
                <a:gd name="T8" fmla="*/ 481 w 510"/>
                <a:gd name="T9" fmla="*/ 329 h 501"/>
                <a:gd name="T10" fmla="*/ 491 w 510"/>
                <a:gd name="T11" fmla="*/ 272 h 501"/>
                <a:gd name="T12" fmla="*/ 486 w 510"/>
                <a:gd name="T13" fmla="*/ 213 h 501"/>
                <a:gd name="T14" fmla="*/ 467 w 510"/>
                <a:gd name="T15" fmla="*/ 158 h 501"/>
                <a:gd name="T16" fmla="*/ 438 w 510"/>
                <a:gd name="T17" fmla="*/ 108 h 501"/>
                <a:gd name="T18" fmla="*/ 396 w 510"/>
                <a:gd name="T19" fmla="*/ 65 h 501"/>
                <a:gd name="T20" fmla="*/ 348 w 510"/>
                <a:gd name="T21" fmla="*/ 34 h 501"/>
                <a:gd name="T22" fmla="*/ 293 w 510"/>
                <a:gd name="T23" fmla="*/ 15 h 501"/>
                <a:gd name="T24" fmla="*/ 236 w 510"/>
                <a:gd name="T25" fmla="*/ 10 h 501"/>
                <a:gd name="T26" fmla="*/ 178 w 510"/>
                <a:gd name="T27" fmla="*/ 17 h 501"/>
                <a:gd name="T28" fmla="*/ 126 w 510"/>
                <a:gd name="T29" fmla="*/ 38 h 501"/>
                <a:gd name="T30" fmla="*/ 78 w 510"/>
                <a:gd name="T31" fmla="*/ 72 h 501"/>
                <a:gd name="T32" fmla="*/ 40 w 510"/>
                <a:gd name="T33" fmla="*/ 115 h 501"/>
                <a:gd name="T34" fmla="*/ 14 w 510"/>
                <a:gd name="T35" fmla="*/ 165 h 501"/>
                <a:gd name="T36" fmla="*/ 0 w 510"/>
                <a:gd name="T37" fmla="*/ 222 h 501"/>
                <a:gd name="T38" fmla="*/ 0 w 510"/>
                <a:gd name="T39" fmla="*/ 279 h 501"/>
                <a:gd name="T40" fmla="*/ 14 w 510"/>
                <a:gd name="T41" fmla="*/ 337 h 501"/>
                <a:gd name="T42" fmla="*/ 38 w 510"/>
                <a:gd name="T43" fmla="*/ 384 h 501"/>
                <a:gd name="T44" fmla="*/ 76 w 510"/>
                <a:gd name="T45" fmla="*/ 432 h 501"/>
                <a:gd name="T46" fmla="*/ 124 w 510"/>
                <a:gd name="T47" fmla="*/ 468 h 501"/>
                <a:gd name="T48" fmla="*/ 176 w 510"/>
                <a:gd name="T49" fmla="*/ 492 h 501"/>
                <a:gd name="T50" fmla="*/ 233 w 510"/>
                <a:gd name="T51" fmla="*/ 501 h 501"/>
                <a:gd name="T52" fmla="*/ 295 w 510"/>
                <a:gd name="T53" fmla="*/ 499 h 501"/>
                <a:gd name="T54" fmla="*/ 350 w 510"/>
                <a:gd name="T55" fmla="*/ 482 h 501"/>
                <a:gd name="T56" fmla="*/ 403 w 510"/>
                <a:gd name="T57" fmla="*/ 454 h 501"/>
                <a:gd name="T58" fmla="*/ 446 w 510"/>
                <a:gd name="T59" fmla="*/ 415 h 501"/>
                <a:gd name="T60" fmla="*/ 479 w 510"/>
                <a:gd name="T61" fmla="*/ 365 h 501"/>
                <a:gd name="T62" fmla="*/ 500 w 510"/>
                <a:gd name="T63" fmla="*/ 310 h 501"/>
                <a:gd name="T64" fmla="*/ 510 w 510"/>
                <a:gd name="T65" fmla="*/ 253 h 501"/>
                <a:gd name="T66" fmla="*/ 505 w 510"/>
                <a:gd name="T67" fmla="*/ 194 h 501"/>
                <a:gd name="T68" fmla="*/ 486 w 510"/>
                <a:gd name="T69" fmla="*/ 139 h 501"/>
                <a:gd name="T70" fmla="*/ 458 w 510"/>
                <a:gd name="T71" fmla="*/ 89 h 501"/>
                <a:gd name="T72" fmla="*/ 417 w 510"/>
                <a:gd name="T73" fmla="*/ 48 h 501"/>
                <a:gd name="T74" fmla="*/ 367 w 510"/>
                <a:gd name="T75" fmla="*/ 17 h 501"/>
                <a:gd name="T76" fmla="*/ 312 w 510"/>
                <a:gd name="T77"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0" h="501">
                  <a:moveTo>
                    <a:pt x="331" y="501"/>
                  </a:moveTo>
                  <a:lnTo>
                    <a:pt x="381" y="473"/>
                  </a:lnTo>
                  <a:lnTo>
                    <a:pt x="424" y="434"/>
                  </a:lnTo>
                  <a:lnTo>
                    <a:pt x="460" y="384"/>
                  </a:lnTo>
                  <a:lnTo>
                    <a:pt x="481" y="329"/>
                  </a:lnTo>
                  <a:lnTo>
                    <a:pt x="491" y="272"/>
                  </a:lnTo>
                  <a:lnTo>
                    <a:pt x="486" y="213"/>
                  </a:lnTo>
                  <a:lnTo>
                    <a:pt x="467" y="158"/>
                  </a:lnTo>
                  <a:lnTo>
                    <a:pt x="438" y="108"/>
                  </a:lnTo>
                  <a:lnTo>
                    <a:pt x="396" y="65"/>
                  </a:lnTo>
                  <a:lnTo>
                    <a:pt x="348" y="34"/>
                  </a:lnTo>
                  <a:lnTo>
                    <a:pt x="293" y="15"/>
                  </a:lnTo>
                  <a:lnTo>
                    <a:pt x="236" y="10"/>
                  </a:lnTo>
                  <a:lnTo>
                    <a:pt x="178" y="17"/>
                  </a:lnTo>
                  <a:lnTo>
                    <a:pt x="126" y="38"/>
                  </a:lnTo>
                  <a:lnTo>
                    <a:pt x="78" y="72"/>
                  </a:lnTo>
                  <a:lnTo>
                    <a:pt x="40" y="115"/>
                  </a:lnTo>
                  <a:lnTo>
                    <a:pt x="14" y="165"/>
                  </a:lnTo>
                  <a:lnTo>
                    <a:pt x="0" y="222"/>
                  </a:lnTo>
                  <a:lnTo>
                    <a:pt x="0" y="279"/>
                  </a:lnTo>
                  <a:lnTo>
                    <a:pt x="14" y="337"/>
                  </a:lnTo>
                  <a:lnTo>
                    <a:pt x="38" y="384"/>
                  </a:lnTo>
                  <a:lnTo>
                    <a:pt x="76" y="432"/>
                  </a:lnTo>
                  <a:lnTo>
                    <a:pt x="124" y="468"/>
                  </a:lnTo>
                  <a:lnTo>
                    <a:pt x="176" y="492"/>
                  </a:lnTo>
                  <a:lnTo>
                    <a:pt x="233" y="501"/>
                  </a:lnTo>
                  <a:lnTo>
                    <a:pt x="295" y="499"/>
                  </a:lnTo>
                  <a:lnTo>
                    <a:pt x="350" y="482"/>
                  </a:lnTo>
                  <a:lnTo>
                    <a:pt x="403" y="454"/>
                  </a:lnTo>
                  <a:lnTo>
                    <a:pt x="446" y="415"/>
                  </a:lnTo>
                  <a:lnTo>
                    <a:pt x="479" y="365"/>
                  </a:lnTo>
                  <a:lnTo>
                    <a:pt x="500" y="310"/>
                  </a:lnTo>
                  <a:lnTo>
                    <a:pt x="510" y="253"/>
                  </a:lnTo>
                  <a:lnTo>
                    <a:pt x="505" y="194"/>
                  </a:lnTo>
                  <a:lnTo>
                    <a:pt x="486" y="139"/>
                  </a:lnTo>
                  <a:lnTo>
                    <a:pt x="458" y="89"/>
                  </a:lnTo>
                  <a:lnTo>
                    <a:pt x="417" y="48"/>
                  </a:lnTo>
                  <a:lnTo>
                    <a:pt x="367" y="17"/>
                  </a:lnTo>
                  <a:lnTo>
                    <a:pt x="312"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1438"/>
            <p:cNvSpPr>
              <a:spLocks/>
            </p:cNvSpPr>
            <p:nvPr/>
          </p:nvSpPr>
          <p:spPr bwMode="auto">
            <a:xfrm>
              <a:off x="3683197" y="1777608"/>
              <a:ext cx="51636" cy="434936"/>
            </a:xfrm>
            <a:custGeom>
              <a:avLst/>
              <a:gdLst>
                <a:gd name="T0" fmla="*/ 4 w 26"/>
                <a:gd name="T1" fmla="*/ 0 h 219"/>
                <a:gd name="T2" fmla="*/ 23 w 26"/>
                <a:gd name="T3" fmla="*/ 57 h 219"/>
                <a:gd name="T4" fmla="*/ 26 w 26"/>
                <a:gd name="T5" fmla="*/ 117 h 219"/>
                <a:gd name="T6" fmla="*/ 19 w 26"/>
                <a:gd name="T7" fmla="*/ 176 h 219"/>
                <a:gd name="T8" fmla="*/ 0 w 26"/>
                <a:gd name="T9" fmla="*/ 219 h 219"/>
              </a:gdLst>
              <a:ahLst/>
              <a:cxnLst>
                <a:cxn ang="0">
                  <a:pos x="T0" y="T1"/>
                </a:cxn>
                <a:cxn ang="0">
                  <a:pos x="T2" y="T3"/>
                </a:cxn>
                <a:cxn ang="0">
                  <a:pos x="T4" y="T5"/>
                </a:cxn>
                <a:cxn ang="0">
                  <a:pos x="T6" y="T7"/>
                </a:cxn>
                <a:cxn ang="0">
                  <a:pos x="T8" y="T9"/>
                </a:cxn>
              </a:cxnLst>
              <a:rect l="0" t="0" r="r" b="b"/>
              <a:pathLst>
                <a:path w="26" h="219">
                  <a:moveTo>
                    <a:pt x="4" y="0"/>
                  </a:moveTo>
                  <a:lnTo>
                    <a:pt x="23" y="57"/>
                  </a:lnTo>
                  <a:lnTo>
                    <a:pt x="26" y="117"/>
                  </a:lnTo>
                  <a:lnTo>
                    <a:pt x="19" y="176"/>
                  </a:lnTo>
                  <a:lnTo>
                    <a:pt x="0" y="21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439"/>
            <p:cNvSpPr>
              <a:spLocks/>
            </p:cNvSpPr>
            <p:nvPr/>
          </p:nvSpPr>
          <p:spPr bwMode="auto">
            <a:xfrm>
              <a:off x="2996039" y="1455874"/>
              <a:ext cx="236335" cy="800362"/>
            </a:xfrm>
            <a:custGeom>
              <a:avLst/>
              <a:gdLst>
                <a:gd name="T0" fmla="*/ 81 w 119"/>
                <a:gd name="T1" fmla="*/ 403 h 403"/>
                <a:gd name="T2" fmla="*/ 43 w 119"/>
                <a:gd name="T3" fmla="*/ 355 h 403"/>
                <a:gd name="T4" fmla="*/ 14 w 119"/>
                <a:gd name="T5" fmla="*/ 305 h 403"/>
                <a:gd name="T6" fmla="*/ 0 w 119"/>
                <a:gd name="T7" fmla="*/ 248 h 403"/>
                <a:gd name="T8" fmla="*/ 0 w 119"/>
                <a:gd name="T9" fmla="*/ 188 h 403"/>
                <a:gd name="T10" fmla="*/ 12 w 119"/>
                <a:gd name="T11" fmla="*/ 133 h 403"/>
                <a:gd name="T12" fmla="*/ 38 w 119"/>
                <a:gd name="T13" fmla="*/ 81 h 403"/>
                <a:gd name="T14" fmla="*/ 74 w 119"/>
                <a:gd name="T15" fmla="*/ 35 h 403"/>
                <a:gd name="T16" fmla="*/ 119 w 119"/>
                <a:gd name="T17"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403">
                  <a:moveTo>
                    <a:pt x="81" y="403"/>
                  </a:moveTo>
                  <a:lnTo>
                    <a:pt x="43" y="355"/>
                  </a:lnTo>
                  <a:lnTo>
                    <a:pt x="14" y="305"/>
                  </a:lnTo>
                  <a:lnTo>
                    <a:pt x="0" y="248"/>
                  </a:lnTo>
                  <a:lnTo>
                    <a:pt x="0" y="188"/>
                  </a:lnTo>
                  <a:lnTo>
                    <a:pt x="12" y="133"/>
                  </a:lnTo>
                  <a:lnTo>
                    <a:pt x="38" y="81"/>
                  </a:lnTo>
                  <a:lnTo>
                    <a:pt x="74" y="35"/>
                  </a:lnTo>
                  <a:lnTo>
                    <a:pt x="119"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1440"/>
            <p:cNvSpPr>
              <a:spLocks/>
            </p:cNvSpPr>
            <p:nvPr/>
          </p:nvSpPr>
          <p:spPr bwMode="auto">
            <a:xfrm>
              <a:off x="3232373" y="1388350"/>
              <a:ext cx="218460" cy="67524"/>
            </a:xfrm>
            <a:custGeom>
              <a:avLst/>
              <a:gdLst>
                <a:gd name="T0" fmla="*/ 110 w 110"/>
                <a:gd name="T1" fmla="*/ 0 h 34"/>
                <a:gd name="T2" fmla="*/ 52 w 110"/>
                <a:gd name="T3" fmla="*/ 10 h 34"/>
                <a:gd name="T4" fmla="*/ 0 w 110"/>
                <a:gd name="T5" fmla="*/ 34 h 34"/>
              </a:gdLst>
              <a:ahLst/>
              <a:cxnLst>
                <a:cxn ang="0">
                  <a:pos x="T0" y="T1"/>
                </a:cxn>
                <a:cxn ang="0">
                  <a:pos x="T2" y="T3"/>
                </a:cxn>
                <a:cxn ang="0">
                  <a:pos x="T4" y="T5"/>
                </a:cxn>
              </a:cxnLst>
              <a:rect l="0" t="0" r="r" b="b"/>
              <a:pathLst>
                <a:path w="110" h="34">
                  <a:moveTo>
                    <a:pt x="110" y="0"/>
                  </a:moveTo>
                  <a:lnTo>
                    <a:pt x="52" y="10"/>
                  </a:lnTo>
                  <a:lnTo>
                    <a:pt x="0" y="3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441"/>
            <p:cNvSpPr>
              <a:spLocks/>
            </p:cNvSpPr>
            <p:nvPr/>
          </p:nvSpPr>
          <p:spPr bwMode="auto">
            <a:xfrm>
              <a:off x="2890780" y="1610783"/>
              <a:ext cx="591830" cy="768585"/>
            </a:xfrm>
            <a:custGeom>
              <a:avLst/>
              <a:gdLst>
                <a:gd name="T0" fmla="*/ 38 w 298"/>
                <a:gd name="T1" fmla="*/ 0 h 387"/>
                <a:gd name="T2" fmla="*/ 12 w 298"/>
                <a:gd name="T3" fmla="*/ 53 h 387"/>
                <a:gd name="T4" fmla="*/ 0 w 298"/>
                <a:gd name="T5" fmla="*/ 108 h 387"/>
                <a:gd name="T6" fmla="*/ 0 w 298"/>
                <a:gd name="T7" fmla="*/ 165 h 387"/>
                <a:gd name="T8" fmla="*/ 15 w 298"/>
                <a:gd name="T9" fmla="*/ 222 h 387"/>
                <a:gd name="T10" fmla="*/ 41 w 298"/>
                <a:gd name="T11" fmla="*/ 275 h 387"/>
                <a:gd name="T12" fmla="*/ 79 w 298"/>
                <a:gd name="T13" fmla="*/ 320 h 387"/>
                <a:gd name="T14" fmla="*/ 127 w 298"/>
                <a:gd name="T15" fmla="*/ 353 h 387"/>
                <a:gd name="T16" fmla="*/ 182 w 298"/>
                <a:gd name="T17" fmla="*/ 377 h 387"/>
                <a:gd name="T18" fmla="*/ 239 w 298"/>
                <a:gd name="T19" fmla="*/ 387 h 387"/>
                <a:gd name="T20" fmla="*/ 298 w 298"/>
                <a:gd name="T21" fmla="*/ 384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8" h="387">
                  <a:moveTo>
                    <a:pt x="38" y="0"/>
                  </a:moveTo>
                  <a:lnTo>
                    <a:pt x="12" y="53"/>
                  </a:lnTo>
                  <a:lnTo>
                    <a:pt x="0" y="108"/>
                  </a:lnTo>
                  <a:lnTo>
                    <a:pt x="0" y="165"/>
                  </a:lnTo>
                  <a:lnTo>
                    <a:pt x="15" y="222"/>
                  </a:lnTo>
                  <a:lnTo>
                    <a:pt x="41" y="275"/>
                  </a:lnTo>
                  <a:lnTo>
                    <a:pt x="79" y="320"/>
                  </a:lnTo>
                  <a:lnTo>
                    <a:pt x="127" y="353"/>
                  </a:lnTo>
                  <a:lnTo>
                    <a:pt x="182" y="377"/>
                  </a:lnTo>
                  <a:lnTo>
                    <a:pt x="239" y="387"/>
                  </a:lnTo>
                  <a:lnTo>
                    <a:pt x="298" y="38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1442"/>
            <p:cNvSpPr>
              <a:spLocks/>
            </p:cNvSpPr>
            <p:nvPr/>
          </p:nvSpPr>
          <p:spPr bwMode="auto">
            <a:xfrm>
              <a:off x="2763676" y="1791509"/>
              <a:ext cx="691131" cy="667299"/>
            </a:xfrm>
            <a:custGeom>
              <a:avLst/>
              <a:gdLst>
                <a:gd name="T0" fmla="*/ 14 w 348"/>
                <a:gd name="T1" fmla="*/ 0 h 336"/>
                <a:gd name="T2" fmla="*/ 0 w 348"/>
                <a:gd name="T3" fmla="*/ 55 h 336"/>
                <a:gd name="T4" fmla="*/ 0 w 348"/>
                <a:gd name="T5" fmla="*/ 112 h 336"/>
                <a:gd name="T6" fmla="*/ 12 w 348"/>
                <a:gd name="T7" fmla="*/ 169 h 336"/>
                <a:gd name="T8" fmla="*/ 36 w 348"/>
                <a:gd name="T9" fmla="*/ 222 h 336"/>
                <a:gd name="T10" fmla="*/ 74 w 348"/>
                <a:gd name="T11" fmla="*/ 267 h 336"/>
                <a:gd name="T12" fmla="*/ 119 w 348"/>
                <a:gd name="T13" fmla="*/ 301 h 336"/>
                <a:gd name="T14" fmla="*/ 174 w 348"/>
                <a:gd name="T15" fmla="*/ 324 h 336"/>
                <a:gd name="T16" fmla="*/ 231 w 348"/>
                <a:gd name="T17" fmla="*/ 336 h 336"/>
                <a:gd name="T18" fmla="*/ 288 w 348"/>
                <a:gd name="T19" fmla="*/ 334 h 336"/>
                <a:gd name="T20" fmla="*/ 348 w 348"/>
                <a:gd name="T21" fmla="*/ 317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8" h="336">
                  <a:moveTo>
                    <a:pt x="14" y="0"/>
                  </a:moveTo>
                  <a:lnTo>
                    <a:pt x="0" y="55"/>
                  </a:lnTo>
                  <a:lnTo>
                    <a:pt x="0" y="112"/>
                  </a:lnTo>
                  <a:lnTo>
                    <a:pt x="12" y="169"/>
                  </a:lnTo>
                  <a:lnTo>
                    <a:pt x="36" y="222"/>
                  </a:lnTo>
                  <a:lnTo>
                    <a:pt x="74" y="267"/>
                  </a:lnTo>
                  <a:lnTo>
                    <a:pt x="119" y="301"/>
                  </a:lnTo>
                  <a:lnTo>
                    <a:pt x="174" y="324"/>
                  </a:lnTo>
                  <a:lnTo>
                    <a:pt x="231" y="336"/>
                  </a:lnTo>
                  <a:lnTo>
                    <a:pt x="288" y="334"/>
                  </a:lnTo>
                  <a:lnTo>
                    <a:pt x="348" y="3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443"/>
            <p:cNvSpPr>
              <a:spLocks/>
            </p:cNvSpPr>
            <p:nvPr/>
          </p:nvSpPr>
          <p:spPr bwMode="auto">
            <a:xfrm>
              <a:off x="2811340" y="2127145"/>
              <a:ext cx="909591" cy="375356"/>
            </a:xfrm>
            <a:custGeom>
              <a:avLst/>
              <a:gdLst>
                <a:gd name="T0" fmla="*/ 458 w 458"/>
                <a:gd name="T1" fmla="*/ 0 h 189"/>
                <a:gd name="T2" fmla="*/ 436 w 458"/>
                <a:gd name="T3" fmla="*/ 55 h 189"/>
                <a:gd name="T4" fmla="*/ 400 w 458"/>
                <a:gd name="T5" fmla="*/ 105 h 189"/>
                <a:gd name="T6" fmla="*/ 358 w 458"/>
                <a:gd name="T7" fmla="*/ 143 h 189"/>
                <a:gd name="T8" fmla="*/ 303 w 458"/>
                <a:gd name="T9" fmla="*/ 172 h 189"/>
                <a:gd name="T10" fmla="*/ 250 w 458"/>
                <a:gd name="T11" fmla="*/ 186 h 189"/>
                <a:gd name="T12" fmla="*/ 191 w 458"/>
                <a:gd name="T13" fmla="*/ 189 h 189"/>
                <a:gd name="T14" fmla="*/ 133 w 458"/>
                <a:gd name="T15" fmla="*/ 177 h 189"/>
                <a:gd name="T16" fmla="*/ 81 w 458"/>
                <a:gd name="T17" fmla="*/ 153 h 189"/>
                <a:gd name="T18" fmla="*/ 36 w 458"/>
                <a:gd name="T19" fmla="*/ 117 h 189"/>
                <a:gd name="T20" fmla="*/ 0 w 458"/>
                <a:gd name="T21"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89">
                  <a:moveTo>
                    <a:pt x="458" y="0"/>
                  </a:moveTo>
                  <a:lnTo>
                    <a:pt x="436" y="55"/>
                  </a:lnTo>
                  <a:lnTo>
                    <a:pt x="400" y="105"/>
                  </a:lnTo>
                  <a:lnTo>
                    <a:pt x="358" y="143"/>
                  </a:lnTo>
                  <a:lnTo>
                    <a:pt x="303" y="172"/>
                  </a:lnTo>
                  <a:lnTo>
                    <a:pt x="250" y="186"/>
                  </a:lnTo>
                  <a:lnTo>
                    <a:pt x="191" y="189"/>
                  </a:lnTo>
                  <a:lnTo>
                    <a:pt x="133" y="177"/>
                  </a:lnTo>
                  <a:lnTo>
                    <a:pt x="81" y="153"/>
                  </a:lnTo>
                  <a:lnTo>
                    <a:pt x="36" y="117"/>
                  </a:lnTo>
                  <a:lnTo>
                    <a:pt x="0" y="7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1444"/>
            <p:cNvSpPr>
              <a:spLocks/>
            </p:cNvSpPr>
            <p:nvPr/>
          </p:nvSpPr>
          <p:spPr bwMode="auto">
            <a:xfrm>
              <a:off x="2944403" y="1938474"/>
              <a:ext cx="893703" cy="440893"/>
            </a:xfrm>
            <a:custGeom>
              <a:avLst/>
              <a:gdLst>
                <a:gd name="T0" fmla="*/ 450 w 450"/>
                <a:gd name="T1" fmla="*/ 134 h 222"/>
                <a:gd name="T2" fmla="*/ 407 w 450"/>
                <a:gd name="T3" fmla="*/ 174 h 222"/>
                <a:gd name="T4" fmla="*/ 355 w 450"/>
                <a:gd name="T5" fmla="*/ 203 h 222"/>
                <a:gd name="T6" fmla="*/ 298 w 450"/>
                <a:gd name="T7" fmla="*/ 219 h 222"/>
                <a:gd name="T8" fmla="*/ 240 w 450"/>
                <a:gd name="T9" fmla="*/ 222 h 222"/>
                <a:gd name="T10" fmla="*/ 181 w 450"/>
                <a:gd name="T11" fmla="*/ 212 h 222"/>
                <a:gd name="T12" fmla="*/ 128 w 450"/>
                <a:gd name="T13" fmla="*/ 188 h 222"/>
                <a:gd name="T14" fmla="*/ 81 w 450"/>
                <a:gd name="T15" fmla="*/ 153 h 222"/>
                <a:gd name="T16" fmla="*/ 40 w 450"/>
                <a:gd name="T17" fmla="*/ 107 h 222"/>
                <a:gd name="T18" fmla="*/ 14 w 450"/>
                <a:gd name="T19" fmla="*/ 57 h 222"/>
                <a:gd name="T20" fmla="*/ 0 w 450"/>
                <a:gd name="T21"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0" h="222">
                  <a:moveTo>
                    <a:pt x="450" y="134"/>
                  </a:moveTo>
                  <a:lnTo>
                    <a:pt x="407" y="174"/>
                  </a:lnTo>
                  <a:lnTo>
                    <a:pt x="355" y="203"/>
                  </a:lnTo>
                  <a:lnTo>
                    <a:pt x="298" y="219"/>
                  </a:lnTo>
                  <a:lnTo>
                    <a:pt x="240" y="222"/>
                  </a:lnTo>
                  <a:lnTo>
                    <a:pt x="181" y="212"/>
                  </a:lnTo>
                  <a:lnTo>
                    <a:pt x="128" y="188"/>
                  </a:lnTo>
                  <a:lnTo>
                    <a:pt x="81" y="153"/>
                  </a:lnTo>
                  <a:lnTo>
                    <a:pt x="40" y="107"/>
                  </a:lnTo>
                  <a:lnTo>
                    <a:pt x="14" y="57"/>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445"/>
            <p:cNvSpPr>
              <a:spLocks/>
            </p:cNvSpPr>
            <p:nvPr/>
          </p:nvSpPr>
          <p:spPr bwMode="auto">
            <a:xfrm>
              <a:off x="2719984" y="1620713"/>
              <a:ext cx="991017" cy="1018822"/>
            </a:xfrm>
            <a:custGeom>
              <a:avLst/>
              <a:gdLst>
                <a:gd name="T0" fmla="*/ 492 w 499"/>
                <a:gd name="T1" fmla="*/ 198 h 513"/>
                <a:gd name="T2" fmla="*/ 466 w 499"/>
                <a:gd name="T3" fmla="*/ 146 h 513"/>
                <a:gd name="T4" fmla="*/ 427 w 499"/>
                <a:gd name="T5" fmla="*/ 100 h 513"/>
                <a:gd name="T6" fmla="*/ 380 w 499"/>
                <a:gd name="T7" fmla="*/ 62 h 513"/>
                <a:gd name="T8" fmla="*/ 327 w 499"/>
                <a:gd name="T9" fmla="*/ 38 h 513"/>
                <a:gd name="T10" fmla="*/ 270 w 499"/>
                <a:gd name="T11" fmla="*/ 26 h 513"/>
                <a:gd name="T12" fmla="*/ 210 w 499"/>
                <a:gd name="T13" fmla="*/ 29 h 513"/>
                <a:gd name="T14" fmla="*/ 155 w 499"/>
                <a:gd name="T15" fmla="*/ 45 h 513"/>
                <a:gd name="T16" fmla="*/ 103 w 499"/>
                <a:gd name="T17" fmla="*/ 72 h 513"/>
                <a:gd name="T18" fmla="*/ 62 w 499"/>
                <a:gd name="T19" fmla="*/ 110 h 513"/>
                <a:gd name="T20" fmla="*/ 29 w 499"/>
                <a:gd name="T21" fmla="*/ 158 h 513"/>
                <a:gd name="T22" fmla="*/ 8 w 499"/>
                <a:gd name="T23" fmla="*/ 212 h 513"/>
                <a:gd name="T24" fmla="*/ 0 w 499"/>
                <a:gd name="T25" fmla="*/ 270 h 513"/>
                <a:gd name="T26" fmla="*/ 8 w 499"/>
                <a:gd name="T27" fmla="*/ 327 h 513"/>
                <a:gd name="T28" fmla="*/ 27 w 499"/>
                <a:gd name="T29" fmla="*/ 379 h 513"/>
                <a:gd name="T30" fmla="*/ 58 w 499"/>
                <a:gd name="T31" fmla="*/ 427 h 513"/>
                <a:gd name="T32" fmla="*/ 101 w 499"/>
                <a:gd name="T33" fmla="*/ 468 h 513"/>
                <a:gd name="T34" fmla="*/ 151 w 499"/>
                <a:gd name="T35" fmla="*/ 496 h 513"/>
                <a:gd name="T36" fmla="*/ 206 w 499"/>
                <a:gd name="T37" fmla="*/ 511 h 513"/>
                <a:gd name="T38" fmla="*/ 263 w 499"/>
                <a:gd name="T39" fmla="*/ 513 h 513"/>
                <a:gd name="T40" fmla="*/ 320 w 499"/>
                <a:gd name="T41" fmla="*/ 503 h 513"/>
                <a:gd name="T42" fmla="*/ 375 w 499"/>
                <a:gd name="T43" fmla="*/ 480 h 513"/>
                <a:gd name="T44" fmla="*/ 420 w 499"/>
                <a:gd name="T45" fmla="*/ 444 h 513"/>
                <a:gd name="T46" fmla="*/ 458 w 499"/>
                <a:gd name="T47" fmla="*/ 398 h 513"/>
                <a:gd name="T48" fmla="*/ 485 w 499"/>
                <a:gd name="T49" fmla="*/ 346 h 513"/>
                <a:gd name="T50" fmla="*/ 499 w 499"/>
                <a:gd name="T51" fmla="*/ 286 h 513"/>
                <a:gd name="T52" fmla="*/ 499 w 499"/>
                <a:gd name="T53" fmla="*/ 229 h 513"/>
                <a:gd name="T54" fmla="*/ 485 w 499"/>
                <a:gd name="T55" fmla="*/ 172 h 513"/>
                <a:gd name="T56" fmla="*/ 458 w 499"/>
                <a:gd name="T57" fmla="*/ 117 h 513"/>
                <a:gd name="T58" fmla="*/ 420 w 499"/>
                <a:gd name="T59" fmla="*/ 72 h 513"/>
                <a:gd name="T60" fmla="*/ 375 w 499"/>
                <a:gd name="T61" fmla="*/ 36 h 513"/>
                <a:gd name="T62" fmla="*/ 320 w 499"/>
                <a:gd name="T63" fmla="*/ 12 h 513"/>
                <a:gd name="T64" fmla="*/ 263 w 499"/>
                <a:gd name="T65" fmla="*/ 0 h 513"/>
                <a:gd name="T66" fmla="*/ 206 w 499"/>
                <a:gd name="T67" fmla="*/ 3 h 513"/>
                <a:gd name="T68" fmla="*/ 148 w 499"/>
                <a:gd name="T69" fmla="*/ 19 h 513"/>
                <a:gd name="T70" fmla="*/ 98 w 499"/>
                <a:gd name="T71" fmla="*/ 48 h 513"/>
                <a:gd name="T72" fmla="*/ 60 w 499"/>
                <a:gd name="T73" fmla="*/ 84 h 513"/>
                <a:gd name="T74" fmla="*/ 24 w 499"/>
                <a:gd name="T75" fmla="*/ 134 h 513"/>
                <a:gd name="T76" fmla="*/ 3 w 499"/>
                <a:gd name="T77" fmla="*/ 189 h 513"/>
                <a:gd name="T78" fmla="*/ 0 w 499"/>
                <a:gd name="T79" fmla="*/ 243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9" h="513">
                  <a:moveTo>
                    <a:pt x="492" y="198"/>
                  </a:moveTo>
                  <a:lnTo>
                    <a:pt x="466" y="146"/>
                  </a:lnTo>
                  <a:lnTo>
                    <a:pt x="427" y="100"/>
                  </a:lnTo>
                  <a:lnTo>
                    <a:pt x="380" y="62"/>
                  </a:lnTo>
                  <a:lnTo>
                    <a:pt x="327" y="38"/>
                  </a:lnTo>
                  <a:lnTo>
                    <a:pt x="270" y="26"/>
                  </a:lnTo>
                  <a:lnTo>
                    <a:pt x="210" y="29"/>
                  </a:lnTo>
                  <a:lnTo>
                    <a:pt x="155" y="45"/>
                  </a:lnTo>
                  <a:lnTo>
                    <a:pt x="103" y="72"/>
                  </a:lnTo>
                  <a:lnTo>
                    <a:pt x="62" y="110"/>
                  </a:lnTo>
                  <a:lnTo>
                    <a:pt x="29" y="158"/>
                  </a:lnTo>
                  <a:lnTo>
                    <a:pt x="8" y="212"/>
                  </a:lnTo>
                  <a:lnTo>
                    <a:pt x="0" y="270"/>
                  </a:lnTo>
                  <a:lnTo>
                    <a:pt x="8" y="327"/>
                  </a:lnTo>
                  <a:lnTo>
                    <a:pt x="27" y="379"/>
                  </a:lnTo>
                  <a:lnTo>
                    <a:pt x="58" y="427"/>
                  </a:lnTo>
                  <a:lnTo>
                    <a:pt x="101" y="468"/>
                  </a:lnTo>
                  <a:lnTo>
                    <a:pt x="151" y="496"/>
                  </a:lnTo>
                  <a:lnTo>
                    <a:pt x="206" y="511"/>
                  </a:lnTo>
                  <a:lnTo>
                    <a:pt x="263" y="513"/>
                  </a:lnTo>
                  <a:lnTo>
                    <a:pt x="320" y="503"/>
                  </a:lnTo>
                  <a:lnTo>
                    <a:pt x="375" y="480"/>
                  </a:lnTo>
                  <a:lnTo>
                    <a:pt x="420" y="444"/>
                  </a:lnTo>
                  <a:lnTo>
                    <a:pt x="458" y="398"/>
                  </a:lnTo>
                  <a:lnTo>
                    <a:pt x="485" y="346"/>
                  </a:lnTo>
                  <a:lnTo>
                    <a:pt x="499" y="286"/>
                  </a:lnTo>
                  <a:lnTo>
                    <a:pt x="499" y="229"/>
                  </a:lnTo>
                  <a:lnTo>
                    <a:pt x="485" y="172"/>
                  </a:lnTo>
                  <a:lnTo>
                    <a:pt x="458" y="117"/>
                  </a:lnTo>
                  <a:lnTo>
                    <a:pt x="420" y="72"/>
                  </a:lnTo>
                  <a:lnTo>
                    <a:pt x="375" y="36"/>
                  </a:lnTo>
                  <a:lnTo>
                    <a:pt x="320" y="12"/>
                  </a:lnTo>
                  <a:lnTo>
                    <a:pt x="263" y="0"/>
                  </a:lnTo>
                  <a:lnTo>
                    <a:pt x="206" y="3"/>
                  </a:lnTo>
                  <a:lnTo>
                    <a:pt x="148" y="19"/>
                  </a:lnTo>
                  <a:lnTo>
                    <a:pt x="98" y="48"/>
                  </a:lnTo>
                  <a:lnTo>
                    <a:pt x="60" y="84"/>
                  </a:lnTo>
                  <a:lnTo>
                    <a:pt x="24" y="134"/>
                  </a:lnTo>
                  <a:lnTo>
                    <a:pt x="3" y="189"/>
                  </a:lnTo>
                  <a:lnTo>
                    <a:pt x="0" y="24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1446"/>
            <p:cNvSpPr>
              <a:spLocks/>
            </p:cNvSpPr>
            <p:nvPr/>
          </p:nvSpPr>
          <p:spPr bwMode="auto">
            <a:xfrm>
              <a:off x="2735872" y="1980180"/>
              <a:ext cx="985060" cy="710991"/>
            </a:xfrm>
            <a:custGeom>
              <a:avLst/>
              <a:gdLst>
                <a:gd name="T0" fmla="*/ 484 w 496"/>
                <a:gd name="T1" fmla="*/ 17 h 358"/>
                <a:gd name="T2" fmla="*/ 496 w 496"/>
                <a:gd name="T3" fmla="*/ 74 h 358"/>
                <a:gd name="T4" fmla="*/ 496 w 496"/>
                <a:gd name="T5" fmla="*/ 134 h 358"/>
                <a:gd name="T6" fmla="*/ 481 w 496"/>
                <a:gd name="T7" fmla="*/ 191 h 358"/>
                <a:gd name="T8" fmla="*/ 455 w 496"/>
                <a:gd name="T9" fmla="*/ 244 h 358"/>
                <a:gd name="T10" fmla="*/ 419 w 496"/>
                <a:gd name="T11" fmla="*/ 289 h 358"/>
                <a:gd name="T12" fmla="*/ 372 w 496"/>
                <a:gd name="T13" fmla="*/ 325 h 358"/>
                <a:gd name="T14" fmla="*/ 319 w 496"/>
                <a:gd name="T15" fmla="*/ 349 h 358"/>
                <a:gd name="T16" fmla="*/ 262 w 496"/>
                <a:gd name="T17" fmla="*/ 358 h 358"/>
                <a:gd name="T18" fmla="*/ 205 w 496"/>
                <a:gd name="T19" fmla="*/ 356 h 358"/>
                <a:gd name="T20" fmla="*/ 150 w 496"/>
                <a:gd name="T21" fmla="*/ 339 h 358"/>
                <a:gd name="T22" fmla="*/ 100 w 496"/>
                <a:gd name="T23" fmla="*/ 310 h 358"/>
                <a:gd name="T24" fmla="*/ 57 w 496"/>
                <a:gd name="T25" fmla="*/ 270 h 358"/>
                <a:gd name="T26" fmla="*/ 26 w 496"/>
                <a:gd name="T27" fmla="*/ 222 h 358"/>
                <a:gd name="T28" fmla="*/ 4 w 496"/>
                <a:gd name="T29" fmla="*/ 167 h 358"/>
                <a:gd name="T30" fmla="*/ 0 w 496"/>
                <a:gd name="T31" fmla="*/ 113 h 358"/>
                <a:gd name="T32" fmla="*/ 7 w 496"/>
                <a:gd name="T33" fmla="*/ 55 h 358"/>
                <a:gd name="T34" fmla="*/ 28 w 496"/>
                <a:gd name="T3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6" h="358">
                  <a:moveTo>
                    <a:pt x="484" y="17"/>
                  </a:moveTo>
                  <a:lnTo>
                    <a:pt x="496" y="74"/>
                  </a:lnTo>
                  <a:lnTo>
                    <a:pt x="496" y="134"/>
                  </a:lnTo>
                  <a:lnTo>
                    <a:pt x="481" y="191"/>
                  </a:lnTo>
                  <a:lnTo>
                    <a:pt x="455" y="244"/>
                  </a:lnTo>
                  <a:lnTo>
                    <a:pt x="419" y="289"/>
                  </a:lnTo>
                  <a:lnTo>
                    <a:pt x="372" y="325"/>
                  </a:lnTo>
                  <a:lnTo>
                    <a:pt x="319" y="349"/>
                  </a:lnTo>
                  <a:lnTo>
                    <a:pt x="262" y="358"/>
                  </a:lnTo>
                  <a:lnTo>
                    <a:pt x="205" y="356"/>
                  </a:lnTo>
                  <a:lnTo>
                    <a:pt x="150" y="339"/>
                  </a:lnTo>
                  <a:lnTo>
                    <a:pt x="100" y="310"/>
                  </a:lnTo>
                  <a:lnTo>
                    <a:pt x="57" y="270"/>
                  </a:lnTo>
                  <a:lnTo>
                    <a:pt x="26" y="222"/>
                  </a:lnTo>
                  <a:lnTo>
                    <a:pt x="4" y="167"/>
                  </a:lnTo>
                  <a:lnTo>
                    <a:pt x="0" y="113"/>
                  </a:lnTo>
                  <a:lnTo>
                    <a:pt x="7" y="55"/>
                  </a:lnTo>
                  <a:lnTo>
                    <a:pt x="28"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447"/>
            <p:cNvSpPr>
              <a:spLocks/>
            </p:cNvSpPr>
            <p:nvPr/>
          </p:nvSpPr>
          <p:spPr bwMode="auto">
            <a:xfrm>
              <a:off x="3051647" y="1725971"/>
              <a:ext cx="693117" cy="685173"/>
            </a:xfrm>
            <a:custGeom>
              <a:avLst/>
              <a:gdLst>
                <a:gd name="T0" fmla="*/ 334 w 349"/>
                <a:gd name="T1" fmla="*/ 345 h 345"/>
                <a:gd name="T2" fmla="*/ 349 w 349"/>
                <a:gd name="T3" fmla="*/ 288 h 345"/>
                <a:gd name="T4" fmla="*/ 349 w 349"/>
                <a:gd name="T5" fmla="*/ 229 h 345"/>
                <a:gd name="T6" fmla="*/ 337 w 349"/>
                <a:gd name="T7" fmla="*/ 169 h 345"/>
                <a:gd name="T8" fmla="*/ 310 w 349"/>
                <a:gd name="T9" fmla="*/ 116 h 345"/>
                <a:gd name="T10" fmla="*/ 272 w 349"/>
                <a:gd name="T11" fmla="*/ 71 h 345"/>
                <a:gd name="T12" fmla="*/ 227 w 349"/>
                <a:gd name="T13" fmla="*/ 35 h 345"/>
                <a:gd name="T14" fmla="*/ 172 w 349"/>
                <a:gd name="T15" fmla="*/ 12 h 345"/>
                <a:gd name="T16" fmla="*/ 115 w 349"/>
                <a:gd name="T17" fmla="*/ 0 h 345"/>
                <a:gd name="T18" fmla="*/ 55 w 349"/>
                <a:gd name="T19" fmla="*/ 0 h 345"/>
                <a:gd name="T20" fmla="*/ 0 w 349"/>
                <a:gd name="T21" fmla="*/ 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45">
                  <a:moveTo>
                    <a:pt x="334" y="345"/>
                  </a:moveTo>
                  <a:lnTo>
                    <a:pt x="349" y="288"/>
                  </a:lnTo>
                  <a:lnTo>
                    <a:pt x="349" y="229"/>
                  </a:lnTo>
                  <a:lnTo>
                    <a:pt x="337" y="169"/>
                  </a:lnTo>
                  <a:lnTo>
                    <a:pt x="310" y="116"/>
                  </a:lnTo>
                  <a:lnTo>
                    <a:pt x="272" y="71"/>
                  </a:lnTo>
                  <a:lnTo>
                    <a:pt x="227" y="35"/>
                  </a:lnTo>
                  <a:lnTo>
                    <a:pt x="172" y="12"/>
                  </a:lnTo>
                  <a:lnTo>
                    <a:pt x="115" y="0"/>
                  </a:lnTo>
                  <a:lnTo>
                    <a:pt x="55" y="0"/>
                  </a:lnTo>
                  <a:lnTo>
                    <a:pt x="0" y="1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1448"/>
            <p:cNvSpPr>
              <a:spLocks/>
            </p:cNvSpPr>
            <p:nvPr/>
          </p:nvSpPr>
          <p:spPr bwMode="auto">
            <a:xfrm>
              <a:off x="2815312" y="2411145"/>
              <a:ext cx="899661" cy="327691"/>
            </a:xfrm>
            <a:custGeom>
              <a:avLst/>
              <a:gdLst>
                <a:gd name="T0" fmla="*/ 453 w 453"/>
                <a:gd name="T1" fmla="*/ 0 h 165"/>
                <a:gd name="T2" fmla="*/ 427 w 453"/>
                <a:gd name="T3" fmla="*/ 51 h 165"/>
                <a:gd name="T4" fmla="*/ 391 w 453"/>
                <a:gd name="T5" fmla="*/ 96 h 165"/>
                <a:gd name="T6" fmla="*/ 344 w 453"/>
                <a:gd name="T7" fmla="*/ 132 h 165"/>
                <a:gd name="T8" fmla="*/ 291 w 453"/>
                <a:gd name="T9" fmla="*/ 156 h 165"/>
                <a:gd name="T10" fmla="*/ 234 w 453"/>
                <a:gd name="T11" fmla="*/ 165 h 165"/>
                <a:gd name="T12" fmla="*/ 177 w 453"/>
                <a:gd name="T13" fmla="*/ 160 h 165"/>
                <a:gd name="T14" fmla="*/ 122 w 453"/>
                <a:gd name="T15" fmla="*/ 144 h 165"/>
                <a:gd name="T16" fmla="*/ 72 w 453"/>
                <a:gd name="T17" fmla="*/ 115 h 165"/>
                <a:gd name="T18" fmla="*/ 31 w 453"/>
                <a:gd name="T19" fmla="*/ 74 h 165"/>
                <a:gd name="T20" fmla="*/ 0 w 453"/>
                <a:gd name="T21"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65">
                  <a:moveTo>
                    <a:pt x="453" y="0"/>
                  </a:moveTo>
                  <a:lnTo>
                    <a:pt x="427" y="51"/>
                  </a:lnTo>
                  <a:lnTo>
                    <a:pt x="391" y="96"/>
                  </a:lnTo>
                  <a:lnTo>
                    <a:pt x="344" y="132"/>
                  </a:lnTo>
                  <a:lnTo>
                    <a:pt x="291" y="156"/>
                  </a:lnTo>
                  <a:lnTo>
                    <a:pt x="234" y="165"/>
                  </a:lnTo>
                  <a:lnTo>
                    <a:pt x="177" y="160"/>
                  </a:lnTo>
                  <a:lnTo>
                    <a:pt x="122" y="144"/>
                  </a:lnTo>
                  <a:lnTo>
                    <a:pt x="72" y="115"/>
                  </a:lnTo>
                  <a:lnTo>
                    <a:pt x="31" y="74"/>
                  </a:lnTo>
                  <a:lnTo>
                    <a:pt x="0" y="2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449"/>
            <p:cNvSpPr>
              <a:spLocks/>
            </p:cNvSpPr>
            <p:nvPr/>
          </p:nvSpPr>
          <p:spPr bwMode="auto">
            <a:xfrm>
              <a:off x="2767648" y="1767677"/>
              <a:ext cx="663326" cy="697089"/>
            </a:xfrm>
            <a:custGeom>
              <a:avLst/>
              <a:gdLst>
                <a:gd name="T0" fmla="*/ 334 w 334"/>
                <a:gd name="T1" fmla="*/ 12 h 351"/>
                <a:gd name="T2" fmla="*/ 275 w 334"/>
                <a:gd name="T3" fmla="*/ 0 h 351"/>
                <a:gd name="T4" fmla="*/ 217 w 334"/>
                <a:gd name="T5" fmla="*/ 0 h 351"/>
                <a:gd name="T6" fmla="*/ 160 w 334"/>
                <a:gd name="T7" fmla="*/ 14 h 351"/>
                <a:gd name="T8" fmla="*/ 108 w 334"/>
                <a:gd name="T9" fmla="*/ 43 h 351"/>
                <a:gd name="T10" fmla="*/ 65 w 334"/>
                <a:gd name="T11" fmla="*/ 81 h 351"/>
                <a:gd name="T12" fmla="*/ 31 w 334"/>
                <a:gd name="T13" fmla="*/ 129 h 351"/>
                <a:gd name="T14" fmla="*/ 10 w 334"/>
                <a:gd name="T15" fmla="*/ 181 h 351"/>
                <a:gd name="T16" fmla="*/ 0 w 334"/>
                <a:gd name="T17" fmla="*/ 239 h 351"/>
                <a:gd name="T18" fmla="*/ 5 w 334"/>
                <a:gd name="T19" fmla="*/ 296 h 351"/>
                <a:gd name="T20" fmla="*/ 24 w 334"/>
                <a:gd name="T21" fmla="*/ 3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351">
                  <a:moveTo>
                    <a:pt x="334" y="12"/>
                  </a:moveTo>
                  <a:lnTo>
                    <a:pt x="275" y="0"/>
                  </a:lnTo>
                  <a:lnTo>
                    <a:pt x="217" y="0"/>
                  </a:lnTo>
                  <a:lnTo>
                    <a:pt x="160" y="14"/>
                  </a:lnTo>
                  <a:lnTo>
                    <a:pt x="108" y="43"/>
                  </a:lnTo>
                  <a:lnTo>
                    <a:pt x="65" y="81"/>
                  </a:lnTo>
                  <a:lnTo>
                    <a:pt x="31" y="129"/>
                  </a:lnTo>
                  <a:lnTo>
                    <a:pt x="10" y="181"/>
                  </a:lnTo>
                  <a:lnTo>
                    <a:pt x="0" y="239"/>
                  </a:lnTo>
                  <a:lnTo>
                    <a:pt x="5" y="296"/>
                  </a:lnTo>
                  <a:lnTo>
                    <a:pt x="24"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1450"/>
            <p:cNvSpPr>
              <a:spLocks/>
            </p:cNvSpPr>
            <p:nvPr/>
          </p:nvSpPr>
          <p:spPr bwMode="auto">
            <a:xfrm>
              <a:off x="2791480" y="1757747"/>
              <a:ext cx="260167" cy="222433"/>
            </a:xfrm>
            <a:custGeom>
              <a:avLst/>
              <a:gdLst>
                <a:gd name="T0" fmla="*/ 131 w 131"/>
                <a:gd name="T1" fmla="*/ 0 h 112"/>
                <a:gd name="T2" fmla="*/ 79 w 131"/>
                <a:gd name="T3" fmla="*/ 27 h 112"/>
                <a:gd name="T4" fmla="*/ 36 w 131"/>
                <a:gd name="T5" fmla="*/ 65 h 112"/>
                <a:gd name="T6" fmla="*/ 0 w 131"/>
                <a:gd name="T7" fmla="*/ 112 h 112"/>
              </a:gdLst>
              <a:ahLst/>
              <a:cxnLst>
                <a:cxn ang="0">
                  <a:pos x="T0" y="T1"/>
                </a:cxn>
                <a:cxn ang="0">
                  <a:pos x="T2" y="T3"/>
                </a:cxn>
                <a:cxn ang="0">
                  <a:pos x="T4" y="T5"/>
                </a:cxn>
                <a:cxn ang="0">
                  <a:pos x="T6" y="T7"/>
                </a:cxn>
              </a:cxnLst>
              <a:rect l="0" t="0" r="r" b="b"/>
              <a:pathLst>
                <a:path w="131" h="112">
                  <a:moveTo>
                    <a:pt x="131" y="0"/>
                  </a:moveTo>
                  <a:lnTo>
                    <a:pt x="79" y="27"/>
                  </a:lnTo>
                  <a:lnTo>
                    <a:pt x="36" y="65"/>
                  </a:lnTo>
                  <a:lnTo>
                    <a:pt x="0" y="11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451"/>
            <p:cNvSpPr>
              <a:spLocks/>
            </p:cNvSpPr>
            <p:nvPr/>
          </p:nvSpPr>
          <p:spPr bwMode="auto">
            <a:xfrm>
              <a:off x="3430974" y="1791509"/>
              <a:ext cx="345565" cy="919522"/>
            </a:xfrm>
            <a:custGeom>
              <a:avLst/>
              <a:gdLst>
                <a:gd name="T0" fmla="*/ 50 w 174"/>
                <a:gd name="T1" fmla="*/ 463 h 463"/>
                <a:gd name="T2" fmla="*/ 98 w 174"/>
                <a:gd name="T3" fmla="*/ 429 h 463"/>
                <a:gd name="T4" fmla="*/ 134 w 174"/>
                <a:gd name="T5" fmla="*/ 384 h 463"/>
                <a:gd name="T6" fmla="*/ 160 w 174"/>
                <a:gd name="T7" fmla="*/ 332 h 463"/>
                <a:gd name="T8" fmla="*/ 174 w 174"/>
                <a:gd name="T9" fmla="*/ 277 h 463"/>
                <a:gd name="T10" fmla="*/ 174 w 174"/>
                <a:gd name="T11" fmla="*/ 217 h 463"/>
                <a:gd name="T12" fmla="*/ 162 w 174"/>
                <a:gd name="T13" fmla="*/ 160 h 463"/>
                <a:gd name="T14" fmla="*/ 136 w 174"/>
                <a:gd name="T15" fmla="*/ 105 h 463"/>
                <a:gd name="T16" fmla="*/ 100 w 174"/>
                <a:gd name="T17" fmla="*/ 60 h 463"/>
                <a:gd name="T18" fmla="*/ 53 w 174"/>
                <a:gd name="T19" fmla="*/ 24 h 463"/>
                <a:gd name="T20" fmla="*/ 0 w 174"/>
                <a:gd name="T21" fmla="*/ 0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4" h="463">
                  <a:moveTo>
                    <a:pt x="50" y="463"/>
                  </a:moveTo>
                  <a:lnTo>
                    <a:pt x="98" y="429"/>
                  </a:lnTo>
                  <a:lnTo>
                    <a:pt x="134" y="384"/>
                  </a:lnTo>
                  <a:lnTo>
                    <a:pt x="160" y="332"/>
                  </a:lnTo>
                  <a:lnTo>
                    <a:pt x="174" y="277"/>
                  </a:lnTo>
                  <a:lnTo>
                    <a:pt x="174" y="217"/>
                  </a:lnTo>
                  <a:lnTo>
                    <a:pt x="162" y="160"/>
                  </a:lnTo>
                  <a:lnTo>
                    <a:pt x="136" y="105"/>
                  </a:lnTo>
                  <a:lnTo>
                    <a:pt x="100" y="60"/>
                  </a:lnTo>
                  <a:lnTo>
                    <a:pt x="53" y="24"/>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1452"/>
            <p:cNvSpPr>
              <a:spLocks/>
            </p:cNvSpPr>
            <p:nvPr/>
          </p:nvSpPr>
          <p:spPr bwMode="auto">
            <a:xfrm>
              <a:off x="2811340" y="2160907"/>
              <a:ext cx="718934" cy="615662"/>
            </a:xfrm>
            <a:custGeom>
              <a:avLst/>
              <a:gdLst>
                <a:gd name="T0" fmla="*/ 7 w 362"/>
                <a:gd name="T1" fmla="*/ 0 h 310"/>
                <a:gd name="T2" fmla="*/ 0 w 362"/>
                <a:gd name="T3" fmla="*/ 57 h 310"/>
                <a:gd name="T4" fmla="*/ 2 w 362"/>
                <a:gd name="T5" fmla="*/ 115 h 310"/>
                <a:gd name="T6" fmla="*/ 21 w 362"/>
                <a:gd name="T7" fmla="*/ 169 h 310"/>
                <a:gd name="T8" fmla="*/ 50 w 362"/>
                <a:gd name="T9" fmla="*/ 217 h 310"/>
                <a:gd name="T10" fmla="*/ 90 w 362"/>
                <a:gd name="T11" fmla="*/ 258 h 310"/>
                <a:gd name="T12" fmla="*/ 140 w 362"/>
                <a:gd name="T13" fmla="*/ 289 h 310"/>
                <a:gd name="T14" fmla="*/ 195 w 362"/>
                <a:gd name="T15" fmla="*/ 305 h 310"/>
                <a:gd name="T16" fmla="*/ 253 w 362"/>
                <a:gd name="T17" fmla="*/ 310 h 310"/>
                <a:gd name="T18" fmla="*/ 310 w 362"/>
                <a:gd name="T19" fmla="*/ 301 h 310"/>
                <a:gd name="T20" fmla="*/ 362 w 362"/>
                <a:gd name="T21" fmla="*/ 27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2" h="310">
                  <a:moveTo>
                    <a:pt x="7" y="0"/>
                  </a:moveTo>
                  <a:lnTo>
                    <a:pt x="0" y="57"/>
                  </a:lnTo>
                  <a:lnTo>
                    <a:pt x="2" y="115"/>
                  </a:lnTo>
                  <a:lnTo>
                    <a:pt x="21" y="169"/>
                  </a:lnTo>
                  <a:lnTo>
                    <a:pt x="50" y="217"/>
                  </a:lnTo>
                  <a:lnTo>
                    <a:pt x="90" y="258"/>
                  </a:lnTo>
                  <a:lnTo>
                    <a:pt x="140" y="289"/>
                  </a:lnTo>
                  <a:lnTo>
                    <a:pt x="195" y="305"/>
                  </a:lnTo>
                  <a:lnTo>
                    <a:pt x="253" y="310"/>
                  </a:lnTo>
                  <a:lnTo>
                    <a:pt x="310" y="301"/>
                  </a:lnTo>
                  <a:lnTo>
                    <a:pt x="362" y="27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1453"/>
            <p:cNvSpPr>
              <a:spLocks/>
            </p:cNvSpPr>
            <p:nvPr/>
          </p:nvSpPr>
          <p:spPr bwMode="auto">
            <a:xfrm>
              <a:off x="2825242" y="1801440"/>
              <a:ext cx="919521" cy="359467"/>
            </a:xfrm>
            <a:custGeom>
              <a:avLst/>
              <a:gdLst>
                <a:gd name="T0" fmla="*/ 463 w 463"/>
                <a:gd name="T1" fmla="*/ 119 h 181"/>
                <a:gd name="T2" fmla="*/ 427 w 463"/>
                <a:gd name="T3" fmla="*/ 71 h 181"/>
                <a:gd name="T4" fmla="*/ 379 w 463"/>
                <a:gd name="T5" fmla="*/ 36 h 181"/>
                <a:gd name="T6" fmla="*/ 327 w 463"/>
                <a:gd name="T7" fmla="*/ 12 h 181"/>
                <a:gd name="T8" fmla="*/ 269 w 463"/>
                <a:gd name="T9" fmla="*/ 0 h 181"/>
                <a:gd name="T10" fmla="*/ 210 w 463"/>
                <a:gd name="T11" fmla="*/ 0 h 181"/>
                <a:gd name="T12" fmla="*/ 153 w 463"/>
                <a:gd name="T13" fmla="*/ 14 h 181"/>
                <a:gd name="T14" fmla="*/ 100 w 463"/>
                <a:gd name="T15" fmla="*/ 43 h 181"/>
                <a:gd name="T16" fmla="*/ 57 w 463"/>
                <a:gd name="T17" fmla="*/ 81 h 181"/>
                <a:gd name="T18" fmla="*/ 21 w 463"/>
                <a:gd name="T19" fmla="*/ 129 h 181"/>
                <a:gd name="T20" fmla="*/ 0 w 463"/>
                <a:gd name="T2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81">
                  <a:moveTo>
                    <a:pt x="463" y="119"/>
                  </a:moveTo>
                  <a:lnTo>
                    <a:pt x="427" y="71"/>
                  </a:lnTo>
                  <a:lnTo>
                    <a:pt x="379" y="36"/>
                  </a:lnTo>
                  <a:lnTo>
                    <a:pt x="327" y="12"/>
                  </a:lnTo>
                  <a:lnTo>
                    <a:pt x="269" y="0"/>
                  </a:lnTo>
                  <a:lnTo>
                    <a:pt x="210" y="0"/>
                  </a:lnTo>
                  <a:lnTo>
                    <a:pt x="153" y="14"/>
                  </a:lnTo>
                  <a:lnTo>
                    <a:pt x="100" y="43"/>
                  </a:lnTo>
                  <a:lnTo>
                    <a:pt x="57" y="81"/>
                  </a:lnTo>
                  <a:lnTo>
                    <a:pt x="21" y="129"/>
                  </a:lnTo>
                  <a:lnTo>
                    <a:pt x="0" y="1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1454"/>
            <p:cNvSpPr>
              <a:spLocks/>
            </p:cNvSpPr>
            <p:nvPr/>
          </p:nvSpPr>
          <p:spPr bwMode="auto">
            <a:xfrm>
              <a:off x="3242304" y="2037775"/>
              <a:ext cx="577928" cy="766600"/>
            </a:xfrm>
            <a:custGeom>
              <a:avLst/>
              <a:gdLst>
                <a:gd name="T0" fmla="*/ 253 w 291"/>
                <a:gd name="T1" fmla="*/ 0 h 386"/>
                <a:gd name="T2" fmla="*/ 279 w 291"/>
                <a:gd name="T3" fmla="*/ 53 h 386"/>
                <a:gd name="T4" fmla="*/ 291 w 291"/>
                <a:gd name="T5" fmla="*/ 110 h 386"/>
                <a:gd name="T6" fmla="*/ 291 w 291"/>
                <a:gd name="T7" fmla="*/ 169 h 386"/>
                <a:gd name="T8" fmla="*/ 276 w 291"/>
                <a:gd name="T9" fmla="*/ 227 h 386"/>
                <a:gd name="T10" fmla="*/ 250 w 291"/>
                <a:gd name="T11" fmla="*/ 277 h 386"/>
                <a:gd name="T12" fmla="*/ 212 w 291"/>
                <a:gd name="T13" fmla="*/ 322 h 386"/>
                <a:gd name="T14" fmla="*/ 167 w 291"/>
                <a:gd name="T15" fmla="*/ 355 h 386"/>
                <a:gd name="T16" fmla="*/ 112 w 291"/>
                <a:gd name="T17" fmla="*/ 377 h 386"/>
                <a:gd name="T18" fmla="*/ 57 w 291"/>
                <a:gd name="T19" fmla="*/ 386 h 386"/>
                <a:gd name="T20" fmla="*/ 0 w 291"/>
                <a:gd name="T21" fmla="*/ 382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386">
                  <a:moveTo>
                    <a:pt x="253" y="0"/>
                  </a:moveTo>
                  <a:lnTo>
                    <a:pt x="279" y="53"/>
                  </a:lnTo>
                  <a:lnTo>
                    <a:pt x="291" y="110"/>
                  </a:lnTo>
                  <a:lnTo>
                    <a:pt x="291" y="169"/>
                  </a:lnTo>
                  <a:lnTo>
                    <a:pt x="276" y="227"/>
                  </a:lnTo>
                  <a:lnTo>
                    <a:pt x="250" y="277"/>
                  </a:lnTo>
                  <a:lnTo>
                    <a:pt x="212" y="322"/>
                  </a:lnTo>
                  <a:lnTo>
                    <a:pt x="167" y="355"/>
                  </a:lnTo>
                  <a:lnTo>
                    <a:pt x="112" y="377"/>
                  </a:lnTo>
                  <a:lnTo>
                    <a:pt x="57" y="386"/>
                  </a:lnTo>
                  <a:lnTo>
                    <a:pt x="0" y="3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1455"/>
            <p:cNvSpPr>
              <a:spLocks/>
            </p:cNvSpPr>
            <p:nvPr/>
          </p:nvSpPr>
          <p:spPr bwMode="auto">
            <a:xfrm>
              <a:off x="2853046" y="1910670"/>
              <a:ext cx="389258" cy="885759"/>
            </a:xfrm>
            <a:custGeom>
              <a:avLst/>
              <a:gdLst>
                <a:gd name="T0" fmla="*/ 112 w 196"/>
                <a:gd name="T1" fmla="*/ 0 h 446"/>
                <a:gd name="T2" fmla="*/ 67 w 196"/>
                <a:gd name="T3" fmla="*/ 38 h 446"/>
                <a:gd name="T4" fmla="*/ 34 w 196"/>
                <a:gd name="T5" fmla="*/ 83 h 446"/>
                <a:gd name="T6" fmla="*/ 10 w 196"/>
                <a:gd name="T7" fmla="*/ 140 h 446"/>
                <a:gd name="T8" fmla="*/ 0 w 196"/>
                <a:gd name="T9" fmla="*/ 195 h 446"/>
                <a:gd name="T10" fmla="*/ 5 w 196"/>
                <a:gd name="T11" fmla="*/ 252 h 446"/>
                <a:gd name="T12" fmla="*/ 22 w 196"/>
                <a:gd name="T13" fmla="*/ 307 h 446"/>
                <a:gd name="T14" fmla="*/ 53 w 196"/>
                <a:gd name="T15" fmla="*/ 357 h 446"/>
                <a:gd name="T16" fmla="*/ 91 w 196"/>
                <a:gd name="T17" fmla="*/ 398 h 446"/>
                <a:gd name="T18" fmla="*/ 141 w 196"/>
                <a:gd name="T19" fmla="*/ 427 h 446"/>
                <a:gd name="T20" fmla="*/ 196 w 19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446">
                  <a:moveTo>
                    <a:pt x="112" y="0"/>
                  </a:moveTo>
                  <a:lnTo>
                    <a:pt x="67" y="38"/>
                  </a:lnTo>
                  <a:lnTo>
                    <a:pt x="34" y="83"/>
                  </a:lnTo>
                  <a:lnTo>
                    <a:pt x="10" y="140"/>
                  </a:lnTo>
                  <a:lnTo>
                    <a:pt x="0" y="195"/>
                  </a:lnTo>
                  <a:lnTo>
                    <a:pt x="5" y="252"/>
                  </a:lnTo>
                  <a:lnTo>
                    <a:pt x="22" y="307"/>
                  </a:lnTo>
                  <a:lnTo>
                    <a:pt x="53" y="357"/>
                  </a:lnTo>
                  <a:lnTo>
                    <a:pt x="91" y="398"/>
                  </a:lnTo>
                  <a:lnTo>
                    <a:pt x="141" y="427"/>
                  </a:lnTo>
                  <a:lnTo>
                    <a:pt x="19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1456"/>
            <p:cNvSpPr>
              <a:spLocks/>
            </p:cNvSpPr>
            <p:nvPr/>
          </p:nvSpPr>
          <p:spPr bwMode="auto">
            <a:xfrm>
              <a:off x="3075479" y="1819314"/>
              <a:ext cx="796389" cy="577929"/>
            </a:xfrm>
            <a:custGeom>
              <a:avLst/>
              <a:gdLst>
                <a:gd name="T0" fmla="*/ 399 w 401"/>
                <a:gd name="T1" fmla="*/ 291 h 291"/>
                <a:gd name="T2" fmla="*/ 401 w 401"/>
                <a:gd name="T3" fmla="*/ 232 h 291"/>
                <a:gd name="T4" fmla="*/ 389 w 401"/>
                <a:gd name="T5" fmla="*/ 174 h 291"/>
                <a:gd name="T6" fmla="*/ 363 w 401"/>
                <a:gd name="T7" fmla="*/ 122 h 291"/>
                <a:gd name="T8" fmla="*/ 325 w 401"/>
                <a:gd name="T9" fmla="*/ 74 h 291"/>
                <a:gd name="T10" fmla="*/ 279 w 401"/>
                <a:gd name="T11" fmla="*/ 38 h 291"/>
                <a:gd name="T12" fmla="*/ 225 w 401"/>
                <a:gd name="T13" fmla="*/ 15 h 291"/>
                <a:gd name="T14" fmla="*/ 167 w 401"/>
                <a:gd name="T15" fmla="*/ 0 h 291"/>
                <a:gd name="T16" fmla="*/ 110 w 401"/>
                <a:gd name="T17" fmla="*/ 3 h 291"/>
                <a:gd name="T18" fmla="*/ 50 w 401"/>
                <a:gd name="T19" fmla="*/ 19 h 291"/>
                <a:gd name="T20" fmla="*/ 0 w 401"/>
                <a:gd name="T21"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 h="291">
                  <a:moveTo>
                    <a:pt x="399" y="291"/>
                  </a:moveTo>
                  <a:lnTo>
                    <a:pt x="401" y="232"/>
                  </a:lnTo>
                  <a:lnTo>
                    <a:pt x="389" y="174"/>
                  </a:lnTo>
                  <a:lnTo>
                    <a:pt x="363" y="122"/>
                  </a:lnTo>
                  <a:lnTo>
                    <a:pt x="325" y="74"/>
                  </a:lnTo>
                  <a:lnTo>
                    <a:pt x="279" y="38"/>
                  </a:lnTo>
                  <a:lnTo>
                    <a:pt x="225" y="15"/>
                  </a:lnTo>
                  <a:lnTo>
                    <a:pt x="167" y="0"/>
                  </a:lnTo>
                  <a:lnTo>
                    <a:pt x="110" y="3"/>
                  </a:lnTo>
                  <a:lnTo>
                    <a:pt x="50" y="19"/>
                  </a:lnTo>
                  <a:lnTo>
                    <a:pt x="0" y="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1457"/>
            <p:cNvSpPr>
              <a:spLocks/>
            </p:cNvSpPr>
            <p:nvPr/>
          </p:nvSpPr>
          <p:spPr bwMode="auto">
            <a:xfrm>
              <a:off x="3005968" y="2397242"/>
              <a:ext cx="861927" cy="423020"/>
            </a:xfrm>
            <a:custGeom>
              <a:avLst/>
              <a:gdLst>
                <a:gd name="T0" fmla="*/ 434 w 434"/>
                <a:gd name="T1" fmla="*/ 0 h 213"/>
                <a:gd name="T2" fmla="*/ 419 w 434"/>
                <a:gd name="T3" fmla="*/ 55 h 213"/>
                <a:gd name="T4" fmla="*/ 393 w 434"/>
                <a:gd name="T5" fmla="*/ 108 h 213"/>
                <a:gd name="T6" fmla="*/ 355 w 434"/>
                <a:gd name="T7" fmla="*/ 151 h 213"/>
                <a:gd name="T8" fmla="*/ 310 w 434"/>
                <a:gd name="T9" fmla="*/ 184 h 213"/>
                <a:gd name="T10" fmla="*/ 255 w 434"/>
                <a:gd name="T11" fmla="*/ 205 h 213"/>
                <a:gd name="T12" fmla="*/ 197 w 434"/>
                <a:gd name="T13" fmla="*/ 213 h 213"/>
                <a:gd name="T14" fmla="*/ 143 w 434"/>
                <a:gd name="T15" fmla="*/ 208 h 213"/>
                <a:gd name="T16" fmla="*/ 88 w 434"/>
                <a:gd name="T17" fmla="*/ 191 h 213"/>
                <a:gd name="T18" fmla="*/ 40 w 434"/>
                <a:gd name="T19" fmla="*/ 160 h 213"/>
                <a:gd name="T20" fmla="*/ 0 w 434"/>
                <a:gd name="T21" fmla="*/ 11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4" h="213">
                  <a:moveTo>
                    <a:pt x="434" y="0"/>
                  </a:moveTo>
                  <a:lnTo>
                    <a:pt x="419" y="55"/>
                  </a:lnTo>
                  <a:lnTo>
                    <a:pt x="393" y="108"/>
                  </a:lnTo>
                  <a:lnTo>
                    <a:pt x="355" y="151"/>
                  </a:lnTo>
                  <a:lnTo>
                    <a:pt x="310" y="184"/>
                  </a:lnTo>
                  <a:lnTo>
                    <a:pt x="255" y="205"/>
                  </a:lnTo>
                  <a:lnTo>
                    <a:pt x="197" y="213"/>
                  </a:lnTo>
                  <a:lnTo>
                    <a:pt x="143" y="208"/>
                  </a:lnTo>
                  <a:lnTo>
                    <a:pt x="88" y="191"/>
                  </a:lnTo>
                  <a:lnTo>
                    <a:pt x="40" y="160"/>
                  </a:lnTo>
                  <a:lnTo>
                    <a:pt x="0" y="1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1458"/>
            <p:cNvSpPr>
              <a:spLocks/>
            </p:cNvSpPr>
            <p:nvPr/>
          </p:nvSpPr>
          <p:spPr bwMode="auto">
            <a:xfrm>
              <a:off x="2904682" y="1833216"/>
              <a:ext cx="560054" cy="796389"/>
            </a:xfrm>
            <a:custGeom>
              <a:avLst/>
              <a:gdLst>
                <a:gd name="T0" fmla="*/ 282 w 282"/>
                <a:gd name="T1" fmla="*/ 0 h 401"/>
                <a:gd name="T2" fmla="*/ 222 w 282"/>
                <a:gd name="T3" fmla="*/ 0 h 401"/>
                <a:gd name="T4" fmla="*/ 165 w 282"/>
                <a:gd name="T5" fmla="*/ 15 h 401"/>
                <a:gd name="T6" fmla="*/ 113 w 282"/>
                <a:gd name="T7" fmla="*/ 43 h 401"/>
                <a:gd name="T8" fmla="*/ 67 w 282"/>
                <a:gd name="T9" fmla="*/ 82 h 401"/>
                <a:gd name="T10" fmla="*/ 34 w 282"/>
                <a:gd name="T11" fmla="*/ 129 h 401"/>
                <a:gd name="T12" fmla="*/ 10 w 282"/>
                <a:gd name="T13" fmla="*/ 182 h 401"/>
                <a:gd name="T14" fmla="*/ 0 w 282"/>
                <a:gd name="T15" fmla="*/ 239 h 401"/>
                <a:gd name="T16" fmla="*/ 3 w 282"/>
                <a:gd name="T17" fmla="*/ 296 h 401"/>
                <a:gd name="T18" fmla="*/ 20 w 282"/>
                <a:gd name="T19" fmla="*/ 353 h 401"/>
                <a:gd name="T20" fmla="*/ 51 w 282"/>
                <a:gd name="T21" fmla="*/ 40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2" h="401">
                  <a:moveTo>
                    <a:pt x="282" y="0"/>
                  </a:moveTo>
                  <a:lnTo>
                    <a:pt x="222" y="0"/>
                  </a:lnTo>
                  <a:lnTo>
                    <a:pt x="165" y="15"/>
                  </a:lnTo>
                  <a:lnTo>
                    <a:pt x="113" y="43"/>
                  </a:lnTo>
                  <a:lnTo>
                    <a:pt x="67" y="82"/>
                  </a:lnTo>
                  <a:lnTo>
                    <a:pt x="34" y="129"/>
                  </a:lnTo>
                  <a:lnTo>
                    <a:pt x="10" y="182"/>
                  </a:lnTo>
                  <a:lnTo>
                    <a:pt x="0" y="239"/>
                  </a:lnTo>
                  <a:lnTo>
                    <a:pt x="3" y="296"/>
                  </a:lnTo>
                  <a:lnTo>
                    <a:pt x="20" y="353"/>
                  </a:lnTo>
                  <a:lnTo>
                    <a:pt x="51" y="40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1459"/>
            <p:cNvSpPr>
              <a:spLocks/>
            </p:cNvSpPr>
            <p:nvPr/>
          </p:nvSpPr>
          <p:spPr bwMode="auto">
            <a:xfrm>
              <a:off x="2958304" y="1833216"/>
              <a:ext cx="1016836" cy="994991"/>
            </a:xfrm>
            <a:custGeom>
              <a:avLst/>
              <a:gdLst>
                <a:gd name="T0" fmla="*/ 272 w 512"/>
                <a:gd name="T1" fmla="*/ 497 h 501"/>
                <a:gd name="T2" fmla="*/ 329 w 512"/>
                <a:gd name="T3" fmla="*/ 489 h 501"/>
                <a:gd name="T4" fmla="*/ 381 w 512"/>
                <a:gd name="T5" fmla="*/ 470 h 501"/>
                <a:gd name="T6" fmla="*/ 429 w 512"/>
                <a:gd name="T7" fmla="*/ 437 h 501"/>
                <a:gd name="T8" fmla="*/ 467 w 512"/>
                <a:gd name="T9" fmla="*/ 394 h 501"/>
                <a:gd name="T10" fmla="*/ 496 w 512"/>
                <a:gd name="T11" fmla="*/ 344 h 501"/>
                <a:gd name="T12" fmla="*/ 510 w 512"/>
                <a:gd name="T13" fmla="*/ 289 h 501"/>
                <a:gd name="T14" fmla="*/ 512 w 512"/>
                <a:gd name="T15" fmla="*/ 229 h 501"/>
                <a:gd name="T16" fmla="*/ 501 w 512"/>
                <a:gd name="T17" fmla="*/ 172 h 501"/>
                <a:gd name="T18" fmla="*/ 477 w 512"/>
                <a:gd name="T19" fmla="*/ 120 h 501"/>
                <a:gd name="T20" fmla="*/ 439 w 512"/>
                <a:gd name="T21" fmla="*/ 74 h 501"/>
                <a:gd name="T22" fmla="*/ 393 w 512"/>
                <a:gd name="T23" fmla="*/ 39 h 501"/>
                <a:gd name="T24" fmla="*/ 341 w 512"/>
                <a:gd name="T25" fmla="*/ 12 h 501"/>
                <a:gd name="T26" fmla="*/ 281 w 512"/>
                <a:gd name="T27" fmla="*/ 0 h 501"/>
                <a:gd name="T28" fmla="*/ 224 w 512"/>
                <a:gd name="T29" fmla="*/ 0 h 501"/>
                <a:gd name="T30" fmla="*/ 167 w 512"/>
                <a:gd name="T31" fmla="*/ 15 h 501"/>
                <a:gd name="T32" fmla="*/ 114 w 512"/>
                <a:gd name="T33" fmla="*/ 41 h 501"/>
                <a:gd name="T34" fmla="*/ 69 w 512"/>
                <a:gd name="T35" fmla="*/ 79 h 501"/>
                <a:gd name="T36" fmla="*/ 33 w 512"/>
                <a:gd name="T37" fmla="*/ 127 h 501"/>
                <a:gd name="T38" fmla="*/ 9 w 512"/>
                <a:gd name="T39" fmla="*/ 182 h 501"/>
                <a:gd name="T40" fmla="*/ 0 w 512"/>
                <a:gd name="T41" fmla="*/ 239 h 501"/>
                <a:gd name="T42" fmla="*/ 2 w 512"/>
                <a:gd name="T43" fmla="*/ 296 h 501"/>
                <a:gd name="T44" fmla="*/ 19 w 512"/>
                <a:gd name="T45" fmla="*/ 353 h 501"/>
                <a:gd name="T46" fmla="*/ 50 w 512"/>
                <a:gd name="T47" fmla="*/ 404 h 501"/>
                <a:gd name="T48" fmla="*/ 88 w 512"/>
                <a:gd name="T49" fmla="*/ 444 h 501"/>
                <a:gd name="T50" fmla="*/ 136 w 512"/>
                <a:gd name="T51" fmla="*/ 475 h 501"/>
                <a:gd name="T52" fmla="*/ 190 w 512"/>
                <a:gd name="T53" fmla="*/ 494 h 501"/>
                <a:gd name="T54" fmla="*/ 248 w 512"/>
                <a:gd name="T55" fmla="*/ 501 h 501"/>
                <a:gd name="T56" fmla="*/ 305 w 512"/>
                <a:gd name="T57" fmla="*/ 492 h 501"/>
                <a:gd name="T58" fmla="*/ 357 w 512"/>
                <a:gd name="T59" fmla="*/ 473 h 501"/>
                <a:gd name="T60" fmla="*/ 405 w 512"/>
                <a:gd name="T61" fmla="*/ 439 h 501"/>
                <a:gd name="T62" fmla="*/ 443 w 512"/>
                <a:gd name="T63" fmla="*/ 396 h 501"/>
                <a:gd name="T64" fmla="*/ 470 w 512"/>
                <a:gd name="T65" fmla="*/ 344 h 501"/>
                <a:gd name="T66" fmla="*/ 484 w 512"/>
                <a:gd name="T67" fmla="*/ 289 h 501"/>
                <a:gd name="T68" fmla="*/ 486 w 512"/>
                <a:gd name="T69" fmla="*/ 229 h 501"/>
                <a:gd name="T70" fmla="*/ 474 w 512"/>
                <a:gd name="T71" fmla="*/ 175 h 501"/>
                <a:gd name="T72" fmla="*/ 412 w 512"/>
                <a:gd name="T73" fmla="*/ 74 h 501"/>
                <a:gd name="T74" fmla="*/ 365 w 512"/>
                <a:gd name="T75" fmla="*/ 39 h 501"/>
                <a:gd name="T76" fmla="*/ 312 w 512"/>
                <a:gd name="T77" fmla="*/ 12 h 501"/>
                <a:gd name="T78" fmla="*/ 255 w 512"/>
                <a:gd name="T7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01">
                  <a:moveTo>
                    <a:pt x="272" y="497"/>
                  </a:moveTo>
                  <a:lnTo>
                    <a:pt x="329" y="489"/>
                  </a:lnTo>
                  <a:lnTo>
                    <a:pt x="381" y="470"/>
                  </a:lnTo>
                  <a:lnTo>
                    <a:pt x="429" y="437"/>
                  </a:lnTo>
                  <a:lnTo>
                    <a:pt x="467" y="394"/>
                  </a:lnTo>
                  <a:lnTo>
                    <a:pt x="496" y="344"/>
                  </a:lnTo>
                  <a:lnTo>
                    <a:pt x="510" y="289"/>
                  </a:lnTo>
                  <a:lnTo>
                    <a:pt x="512" y="229"/>
                  </a:lnTo>
                  <a:lnTo>
                    <a:pt x="501" y="172"/>
                  </a:lnTo>
                  <a:lnTo>
                    <a:pt x="477" y="120"/>
                  </a:lnTo>
                  <a:lnTo>
                    <a:pt x="439" y="74"/>
                  </a:lnTo>
                  <a:lnTo>
                    <a:pt x="393" y="39"/>
                  </a:lnTo>
                  <a:lnTo>
                    <a:pt x="341" y="12"/>
                  </a:lnTo>
                  <a:lnTo>
                    <a:pt x="281" y="0"/>
                  </a:lnTo>
                  <a:lnTo>
                    <a:pt x="224" y="0"/>
                  </a:lnTo>
                  <a:lnTo>
                    <a:pt x="167" y="15"/>
                  </a:lnTo>
                  <a:lnTo>
                    <a:pt x="114" y="41"/>
                  </a:lnTo>
                  <a:lnTo>
                    <a:pt x="69" y="79"/>
                  </a:lnTo>
                  <a:lnTo>
                    <a:pt x="33" y="127"/>
                  </a:lnTo>
                  <a:lnTo>
                    <a:pt x="9" y="182"/>
                  </a:lnTo>
                  <a:lnTo>
                    <a:pt x="0" y="239"/>
                  </a:lnTo>
                  <a:lnTo>
                    <a:pt x="2" y="296"/>
                  </a:lnTo>
                  <a:lnTo>
                    <a:pt x="19" y="353"/>
                  </a:lnTo>
                  <a:lnTo>
                    <a:pt x="50" y="404"/>
                  </a:lnTo>
                  <a:lnTo>
                    <a:pt x="88" y="444"/>
                  </a:lnTo>
                  <a:lnTo>
                    <a:pt x="136" y="475"/>
                  </a:lnTo>
                  <a:lnTo>
                    <a:pt x="190" y="494"/>
                  </a:lnTo>
                  <a:lnTo>
                    <a:pt x="248" y="501"/>
                  </a:lnTo>
                  <a:lnTo>
                    <a:pt x="305" y="492"/>
                  </a:lnTo>
                  <a:lnTo>
                    <a:pt x="357" y="473"/>
                  </a:lnTo>
                  <a:lnTo>
                    <a:pt x="405" y="439"/>
                  </a:lnTo>
                  <a:lnTo>
                    <a:pt x="443" y="396"/>
                  </a:lnTo>
                  <a:lnTo>
                    <a:pt x="470" y="344"/>
                  </a:lnTo>
                  <a:lnTo>
                    <a:pt x="484" y="289"/>
                  </a:lnTo>
                  <a:lnTo>
                    <a:pt x="486" y="229"/>
                  </a:lnTo>
                  <a:lnTo>
                    <a:pt x="474" y="175"/>
                  </a:lnTo>
                  <a:lnTo>
                    <a:pt x="412" y="74"/>
                  </a:lnTo>
                  <a:lnTo>
                    <a:pt x="365" y="39"/>
                  </a:lnTo>
                  <a:lnTo>
                    <a:pt x="312" y="12"/>
                  </a:lnTo>
                  <a:lnTo>
                    <a:pt x="255"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p>
          </p:txBody>
        </p:sp>
        <p:sp>
          <p:nvSpPr>
            <p:cNvPr id="187" name="Freeform 1460"/>
            <p:cNvSpPr>
              <a:spLocks/>
            </p:cNvSpPr>
            <p:nvPr/>
          </p:nvSpPr>
          <p:spPr bwMode="auto">
            <a:xfrm>
              <a:off x="2791480" y="1487650"/>
              <a:ext cx="663326" cy="303859"/>
            </a:xfrm>
            <a:custGeom>
              <a:avLst/>
              <a:gdLst>
                <a:gd name="T0" fmla="*/ 334 w 334"/>
                <a:gd name="T1" fmla="*/ 24 h 153"/>
                <a:gd name="T2" fmla="*/ 282 w 334"/>
                <a:gd name="T3" fmla="*/ 5 h 153"/>
                <a:gd name="T4" fmla="*/ 224 w 334"/>
                <a:gd name="T5" fmla="*/ 0 h 153"/>
                <a:gd name="T6" fmla="*/ 167 w 334"/>
                <a:gd name="T7" fmla="*/ 7 h 153"/>
                <a:gd name="T8" fmla="*/ 112 w 334"/>
                <a:gd name="T9" fmla="*/ 27 h 153"/>
                <a:gd name="T10" fmla="*/ 65 w 334"/>
                <a:gd name="T11" fmla="*/ 60 h 153"/>
                <a:gd name="T12" fmla="*/ 29 w 334"/>
                <a:gd name="T13" fmla="*/ 103 h 153"/>
                <a:gd name="T14" fmla="*/ 0 w 334"/>
                <a:gd name="T15" fmla="*/ 153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53">
                  <a:moveTo>
                    <a:pt x="334" y="24"/>
                  </a:moveTo>
                  <a:lnTo>
                    <a:pt x="282" y="5"/>
                  </a:lnTo>
                  <a:lnTo>
                    <a:pt x="224" y="0"/>
                  </a:lnTo>
                  <a:lnTo>
                    <a:pt x="167" y="7"/>
                  </a:lnTo>
                  <a:lnTo>
                    <a:pt x="112" y="27"/>
                  </a:lnTo>
                  <a:lnTo>
                    <a:pt x="65" y="60"/>
                  </a:lnTo>
                  <a:lnTo>
                    <a:pt x="29" y="103"/>
                  </a:lnTo>
                  <a:lnTo>
                    <a:pt x="0" y="15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1461"/>
            <p:cNvSpPr>
              <a:spLocks/>
            </p:cNvSpPr>
            <p:nvPr/>
          </p:nvSpPr>
          <p:spPr bwMode="auto">
            <a:xfrm>
              <a:off x="3454807" y="1535314"/>
              <a:ext cx="236335" cy="242293"/>
            </a:xfrm>
            <a:custGeom>
              <a:avLst/>
              <a:gdLst>
                <a:gd name="T0" fmla="*/ 119 w 119"/>
                <a:gd name="T1" fmla="*/ 122 h 122"/>
                <a:gd name="T2" fmla="*/ 91 w 119"/>
                <a:gd name="T3" fmla="*/ 74 h 122"/>
                <a:gd name="T4" fmla="*/ 50 w 119"/>
                <a:gd name="T5" fmla="*/ 31 h 122"/>
                <a:gd name="T6" fmla="*/ 0 w 119"/>
                <a:gd name="T7" fmla="*/ 0 h 122"/>
              </a:gdLst>
              <a:ahLst/>
              <a:cxnLst>
                <a:cxn ang="0">
                  <a:pos x="T0" y="T1"/>
                </a:cxn>
                <a:cxn ang="0">
                  <a:pos x="T2" y="T3"/>
                </a:cxn>
                <a:cxn ang="0">
                  <a:pos x="T4" y="T5"/>
                </a:cxn>
                <a:cxn ang="0">
                  <a:pos x="T6" y="T7"/>
                </a:cxn>
              </a:cxnLst>
              <a:rect l="0" t="0" r="r" b="b"/>
              <a:pathLst>
                <a:path w="119" h="122">
                  <a:moveTo>
                    <a:pt x="119" y="122"/>
                  </a:moveTo>
                  <a:lnTo>
                    <a:pt x="91" y="74"/>
                  </a:lnTo>
                  <a:lnTo>
                    <a:pt x="50" y="31"/>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1462"/>
            <p:cNvSpPr>
              <a:spLocks/>
            </p:cNvSpPr>
            <p:nvPr/>
          </p:nvSpPr>
          <p:spPr bwMode="auto">
            <a:xfrm>
              <a:off x="2739844" y="1535314"/>
              <a:ext cx="981088" cy="738795"/>
            </a:xfrm>
            <a:custGeom>
              <a:avLst/>
              <a:gdLst>
                <a:gd name="T0" fmla="*/ 484 w 494"/>
                <a:gd name="T1" fmla="*/ 325 h 372"/>
                <a:gd name="T2" fmla="*/ 494 w 494"/>
                <a:gd name="T3" fmla="*/ 265 h 372"/>
                <a:gd name="T4" fmla="*/ 489 w 494"/>
                <a:gd name="T5" fmla="*/ 208 h 372"/>
                <a:gd name="T6" fmla="*/ 470 w 494"/>
                <a:gd name="T7" fmla="*/ 150 h 372"/>
                <a:gd name="T8" fmla="*/ 441 w 494"/>
                <a:gd name="T9" fmla="*/ 100 h 372"/>
                <a:gd name="T10" fmla="*/ 401 w 494"/>
                <a:gd name="T11" fmla="*/ 57 h 372"/>
                <a:gd name="T12" fmla="*/ 351 w 494"/>
                <a:gd name="T13" fmla="*/ 26 h 372"/>
                <a:gd name="T14" fmla="*/ 296 w 494"/>
                <a:gd name="T15" fmla="*/ 5 h 372"/>
                <a:gd name="T16" fmla="*/ 238 w 494"/>
                <a:gd name="T17" fmla="*/ 0 h 372"/>
                <a:gd name="T18" fmla="*/ 181 w 494"/>
                <a:gd name="T19" fmla="*/ 7 h 372"/>
                <a:gd name="T20" fmla="*/ 129 w 494"/>
                <a:gd name="T21" fmla="*/ 26 h 372"/>
                <a:gd name="T22" fmla="*/ 81 w 494"/>
                <a:gd name="T23" fmla="*/ 57 h 372"/>
                <a:gd name="T24" fmla="*/ 40 w 494"/>
                <a:gd name="T25" fmla="*/ 100 h 372"/>
                <a:gd name="T26" fmla="*/ 14 w 494"/>
                <a:gd name="T27" fmla="*/ 153 h 372"/>
                <a:gd name="T28" fmla="*/ 2 w 494"/>
                <a:gd name="T29" fmla="*/ 208 h 372"/>
                <a:gd name="T30" fmla="*/ 0 w 494"/>
                <a:gd name="T31" fmla="*/ 265 h 372"/>
                <a:gd name="T32" fmla="*/ 9 w 494"/>
                <a:gd name="T33" fmla="*/ 320 h 372"/>
                <a:gd name="T34" fmla="*/ 36 w 494"/>
                <a:gd name="T35" fmla="*/ 372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4" h="372">
                  <a:moveTo>
                    <a:pt x="484" y="325"/>
                  </a:moveTo>
                  <a:lnTo>
                    <a:pt x="494" y="265"/>
                  </a:lnTo>
                  <a:lnTo>
                    <a:pt x="489" y="208"/>
                  </a:lnTo>
                  <a:lnTo>
                    <a:pt x="470" y="150"/>
                  </a:lnTo>
                  <a:lnTo>
                    <a:pt x="441" y="100"/>
                  </a:lnTo>
                  <a:lnTo>
                    <a:pt x="401" y="57"/>
                  </a:lnTo>
                  <a:lnTo>
                    <a:pt x="351" y="26"/>
                  </a:lnTo>
                  <a:lnTo>
                    <a:pt x="296" y="5"/>
                  </a:lnTo>
                  <a:lnTo>
                    <a:pt x="238" y="0"/>
                  </a:lnTo>
                  <a:lnTo>
                    <a:pt x="181" y="7"/>
                  </a:lnTo>
                  <a:lnTo>
                    <a:pt x="129" y="26"/>
                  </a:lnTo>
                  <a:lnTo>
                    <a:pt x="81" y="57"/>
                  </a:lnTo>
                  <a:lnTo>
                    <a:pt x="40" y="100"/>
                  </a:lnTo>
                  <a:lnTo>
                    <a:pt x="14" y="153"/>
                  </a:lnTo>
                  <a:lnTo>
                    <a:pt x="2" y="208"/>
                  </a:lnTo>
                  <a:lnTo>
                    <a:pt x="0" y="265"/>
                  </a:lnTo>
                  <a:lnTo>
                    <a:pt x="9" y="320"/>
                  </a:lnTo>
                  <a:lnTo>
                    <a:pt x="36" y="3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1463"/>
            <p:cNvSpPr>
              <a:spLocks/>
            </p:cNvSpPr>
            <p:nvPr/>
          </p:nvSpPr>
          <p:spPr bwMode="auto">
            <a:xfrm>
              <a:off x="2719984" y="1582979"/>
              <a:ext cx="991017" cy="1022794"/>
            </a:xfrm>
            <a:custGeom>
              <a:avLst/>
              <a:gdLst>
                <a:gd name="T0" fmla="*/ 494 w 499"/>
                <a:gd name="T1" fmla="*/ 301 h 515"/>
                <a:gd name="T2" fmla="*/ 470 w 499"/>
                <a:gd name="T3" fmla="*/ 355 h 515"/>
                <a:gd name="T4" fmla="*/ 439 w 499"/>
                <a:gd name="T5" fmla="*/ 403 h 515"/>
                <a:gd name="T6" fmla="*/ 392 w 499"/>
                <a:gd name="T7" fmla="*/ 444 h 515"/>
                <a:gd name="T8" fmla="*/ 341 w 499"/>
                <a:gd name="T9" fmla="*/ 470 h 515"/>
                <a:gd name="T10" fmla="*/ 284 w 499"/>
                <a:gd name="T11" fmla="*/ 487 h 515"/>
                <a:gd name="T12" fmla="*/ 227 w 499"/>
                <a:gd name="T13" fmla="*/ 489 h 515"/>
                <a:gd name="T14" fmla="*/ 170 w 499"/>
                <a:gd name="T15" fmla="*/ 477 h 515"/>
                <a:gd name="T16" fmla="*/ 117 w 499"/>
                <a:gd name="T17" fmla="*/ 453 h 515"/>
                <a:gd name="T18" fmla="*/ 72 w 499"/>
                <a:gd name="T19" fmla="*/ 417 h 515"/>
                <a:gd name="T20" fmla="*/ 36 w 499"/>
                <a:gd name="T21" fmla="*/ 372 h 515"/>
                <a:gd name="T22" fmla="*/ 12 w 499"/>
                <a:gd name="T23" fmla="*/ 320 h 515"/>
                <a:gd name="T24" fmla="*/ 0 w 499"/>
                <a:gd name="T25" fmla="*/ 262 h 515"/>
                <a:gd name="T26" fmla="*/ 3 w 499"/>
                <a:gd name="T27" fmla="*/ 208 h 515"/>
                <a:gd name="T28" fmla="*/ 17 w 499"/>
                <a:gd name="T29" fmla="*/ 150 h 515"/>
                <a:gd name="T30" fmla="*/ 46 w 499"/>
                <a:gd name="T31" fmla="*/ 103 h 515"/>
                <a:gd name="T32" fmla="*/ 84 w 499"/>
                <a:gd name="T33" fmla="*/ 60 h 515"/>
                <a:gd name="T34" fmla="*/ 134 w 499"/>
                <a:gd name="T35" fmla="*/ 29 h 515"/>
                <a:gd name="T36" fmla="*/ 186 w 499"/>
                <a:gd name="T37" fmla="*/ 7 h 515"/>
                <a:gd name="T38" fmla="*/ 244 w 499"/>
                <a:gd name="T39" fmla="*/ 0 h 515"/>
                <a:gd name="T40" fmla="*/ 303 w 499"/>
                <a:gd name="T41" fmla="*/ 7 h 515"/>
                <a:gd name="T42" fmla="*/ 358 w 499"/>
                <a:gd name="T43" fmla="*/ 29 h 515"/>
                <a:gd name="T44" fmla="*/ 406 w 499"/>
                <a:gd name="T45" fmla="*/ 60 h 515"/>
                <a:gd name="T46" fmla="*/ 446 w 499"/>
                <a:gd name="T47" fmla="*/ 103 h 515"/>
                <a:gd name="T48" fmla="*/ 477 w 499"/>
                <a:gd name="T49" fmla="*/ 153 h 515"/>
                <a:gd name="T50" fmla="*/ 494 w 499"/>
                <a:gd name="T51" fmla="*/ 210 h 515"/>
                <a:gd name="T52" fmla="*/ 499 w 499"/>
                <a:gd name="T53" fmla="*/ 270 h 515"/>
                <a:gd name="T54" fmla="*/ 489 w 499"/>
                <a:gd name="T55" fmla="*/ 327 h 515"/>
                <a:gd name="T56" fmla="*/ 468 w 499"/>
                <a:gd name="T57" fmla="*/ 382 h 515"/>
                <a:gd name="T58" fmla="*/ 432 w 499"/>
                <a:gd name="T59" fmla="*/ 429 h 515"/>
                <a:gd name="T60" fmla="*/ 389 w 499"/>
                <a:gd name="T61" fmla="*/ 470 h 515"/>
                <a:gd name="T62" fmla="*/ 337 w 499"/>
                <a:gd name="T63" fmla="*/ 496 h 515"/>
                <a:gd name="T64" fmla="*/ 279 w 499"/>
                <a:gd name="T65" fmla="*/ 513 h 515"/>
                <a:gd name="T66" fmla="*/ 222 w 499"/>
                <a:gd name="T67" fmla="*/ 515 h 515"/>
                <a:gd name="T68" fmla="*/ 165 w 499"/>
                <a:gd name="T69" fmla="*/ 503 h 515"/>
                <a:gd name="T70" fmla="*/ 113 w 499"/>
                <a:gd name="T71" fmla="*/ 479 h 515"/>
                <a:gd name="T72" fmla="*/ 67 w 499"/>
                <a:gd name="T73" fmla="*/ 444 h 515"/>
                <a:gd name="T74" fmla="*/ 31 w 499"/>
                <a:gd name="T75" fmla="*/ 398 h 515"/>
                <a:gd name="T76" fmla="*/ 8 w 499"/>
                <a:gd name="T77" fmla="*/ 346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9" h="515">
                  <a:moveTo>
                    <a:pt x="494" y="301"/>
                  </a:moveTo>
                  <a:lnTo>
                    <a:pt x="470" y="355"/>
                  </a:lnTo>
                  <a:lnTo>
                    <a:pt x="439" y="403"/>
                  </a:lnTo>
                  <a:lnTo>
                    <a:pt x="392" y="444"/>
                  </a:lnTo>
                  <a:lnTo>
                    <a:pt x="341" y="470"/>
                  </a:lnTo>
                  <a:lnTo>
                    <a:pt x="284" y="487"/>
                  </a:lnTo>
                  <a:lnTo>
                    <a:pt x="227" y="489"/>
                  </a:lnTo>
                  <a:lnTo>
                    <a:pt x="170" y="477"/>
                  </a:lnTo>
                  <a:lnTo>
                    <a:pt x="117" y="453"/>
                  </a:lnTo>
                  <a:lnTo>
                    <a:pt x="72" y="417"/>
                  </a:lnTo>
                  <a:lnTo>
                    <a:pt x="36" y="372"/>
                  </a:lnTo>
                  <a:lnTo>
                    <a:pt x="12" y="320"/>
                  </a:lnTo>
                  <a:lnTo>
                    <a:pt x="0" y="262"/>
                  </a:lnTo>
                  <a:lnTo>
                    <a:pt x="3" y="208"/>
                  </a:lnTo>
                  <a:lnTo>
                    <a:pt x="17" y="150"/>
                  </a:lnTo>
                  <a:lnTo>
                    <a:pt x="46" y="103"/>
                  </a:lnTo>
                  <a:lnTo>
                    <a:pt x="84" y="60"/>
                  </a:lnTo>
                  <a:lnTo>
                    <a:pt x="134" y="29"/>
                  </a:lnTo>
                  <a:lnTo>
                    <a:pt x="186" y="7"/>
                  </a:lnTo>
                  <a:lnTo>
                    <a:pt x="244" y="0"/>
                  </a:lnTo>
                  <a:lnTo>
                    <a:pt x="303" y="7"/>
                  </a:lnTo>
                  <a:lnTo>
                    <a:pt x="358" y="29"/>
                  </a:lnTo>
                  <a:lnTo>
                    <a:pt x="406" y="60"/>
                  </a:lnTo>
                  <a:lnTo>
                    <a:pt x="446" y="103"/>
                  </a:lnTo>
                  <a:lnTo>
                    <a:pt x="477" y="153"/>
                  </a:lnTo>
                  <a:lnTo>
                    <a:pt x="494" y="210"/>
                  </a:lnTo>
                  <a:lnTo>
                    <a:pt x="499" y="270"/>
                  </a:lnTo>
                  <a:lnTo>
                    <a:pt x="489" y="327"/>
                  </a:lnTo>
                  <a:lnTo>
                    <a:pt x="468" y="382"/>
                  </a:lnTo>
                  <a:lnTo>
                    <a:pt x="432" y="429"/>
                  </a:lnTo>
                  <a:lnTo>
                    <a:pt x="389" y="470"/>
                  </a:lnTo>
                  <a:lnTo>
                    <a:pt x="337" y="496"/>
                  </a:lnTo>
                  <a:lnTo>
                    <a:pt x="279" y="513"/>
                  </a:lnTo>
                  <a:lnTo>
                    <a:pt x="222" y="515"/>
                  </a:lnTo>
                  <a:lnTo>
                    <a:pt x="165" y="503"/>
                  </a:lnTo>
                  <a:lnTo>
                    <a:pt x="113" y="479"/>
                  </a:lnTo>
                  <a:lnTo>
                    <a:pt x="67" y="444"/>
                  </a:lnTo>
                  <a:lnTo>
                    <a:pt x="31" y="398"/>
                  </a:lnTo>
                  <a:lnTo>
                    <a:pt x="8" y="3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91" name="Oval 1464"/>
            <p:cNvSpPr>
              <a:spLocks/>
            </p:cNvSpPr>
            <p:nvPr/>
          </p:nvSpPr>
          <p:spPr bwMode="auto">
            <a:xfrm>
              <a:off x="2706312" y="1374448"/>
              <a:ext cx="1449785" cy="1449786"/>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92" name="Oval 1465"/>
            <p:cNvSpPr>
              <a:spLocks/>
            </p:cNvSpPr>
            <p:nvPr/>
          </p:nvSpPr>
          <p:spPr bwMode="auto">
            <a:xfrm>
              <a:off x="3166838" y="1833215"/>
              <a:ext cx="540194" cy="546152"/>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3" name="原创设计师QQ69613753    _2"/>
          <p:cNvGrpSpPr/>
          <p:nvPr/>
        </p:nvGrpSpPr>
        <p:grpSpPr>
          <a:xfrm>
            <a:off x="9220213" y="780334"/>
            <a:ext cx="500965" cy="554380"/>
            <a:chOff x="2706312" y="1374448"/>
            <a:chExt cx="1449785" cy="1453759"/>
          </a:xfrm>
          <a:noFill/>
        </p:grpSpPr>
        <p:sp>
          <p:nvSpPr>
            <p:cNvPr id="194" name="Freeform 1405"/>
            <p:cNvSpPr>
              <a:spLocks/>
            </p:cNvSpPr>
            <p:nvPr/>
          </p:nvSpPr>
          <p:spPr bwMode="auto">
            <a:xfrm>
              <a:off x="3228401" y="2280068"/>
              <a:ext cx="800361" cy="520335"/>
            </a:xfrm>
            <a:custGeom>
              <a:avLst/>
              <a:gdLst>
                <a:gd name="T0" fmla="*/ 403 w 403"/>
                <a:gd name="T1" fmla="*/ 0 h 262"/>
                <a:gd name="T2" fmla="*/ 400 w 403"/>
                <a:gd name="T3" fmla="*/ 57 h 262"/>
                <a:gd name="T4" fmla="*/ 384 w 403"/>
                <a:gd name="T5" fmla="*/ 112 h 262"/>
                <a:gd name="T6" fmla="*/ 357 w 403"/>
                <a:gd name="T7" fmla="*/ 162 h 262"/>
                <a:gd name="T8" fmla="*/ 317 w 403"/>
                <a:gd name="T9" fmla="*/ 205 h 262"/>
                <a:gd name="T10" fmla="*/ 269 w 403"/>
                <a:gd name="T11" fmla="*/ 236 h 262"/>
                <a:gd name="T12" fmla="*/ 217 w 403"/>
                <a:gd name="T13" fmla="*/ 255 h 262"/>
                <a:gd name="T14" fmla="*/ 159 w 403"/>
                <a:gd name="T15" fmla="*/ 262 h 262"/>
                <a:gd name="T16" fmla="*/ 102 w 403"/>
                <a:gd name="T17" fmla="*/ 255 h 262"/>
                <a:gd name="T18" fmla="*/ 47 w 403"/>
                <a:gd name="T19" fmla="*/ 236 h 262"/>
                <a:gd name="T20" fmla="*/ 0 w 403"/>
                <a:gd name="T21" fmla="*/ 2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3" h="262">
                  <a:moveTo>
                    <a:pt x="403" y="0"/>
                  </a:moveTo>
                  <a:lnTo>
                    <a:pt x="400" y="57"/>
                  </a:lnTo>
                  <a:lnTo>
                    <a:pt x="384" y="112"/>
                  </a:lnTo>
                  <a:lnTo>
                    <a:pt x="357" y="162"/>
                  </a:lnTo>
                  <a:lnTo>
                    <a:pt x="317" y="205"/>
                  </a:lnTo>
                  <a:lnTo>
                    <a:pt x="269" y="236"/>
                  </a:lnTo>
                  <a:lnTo>
                    <a:pt x="217" y="255"/>
                  </a:lnTo>
                  <a:lnTo>
                    <a:pt x="159" y="262"/>
                  </a:lnTo>
                  <a:lnTo>
                    <a:pt x="102" y="255"/>
                  </a:lnTo>
                  <a:lnTo>
                    <a:pt x="47" y="236"/>
                  </a:lnTo>
                  <a:lnTo>
                    <a:pt x="0" y="20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1406"/>
            <p:cNvSpPr>
              <a:spLocks/>
            </p:cNvSpPr>
            <p:nvPr/>
          </p:nvSpPr>
          <p:spPr bwMode="auto">
            <a:xfrm>
              <a:off x="3057605" y="1795482"/>
              <a:ext cx="448838" cy="885759"/>
            </a:xfrm>
            <a:custGeom>
              <a:avLst/>
              <a:gdLst>
                <a:gd name="T0" fmla="*/ 226 w 226"/>
                <a:gd name="T1" fmla="*/ 0 h 446"/>
                <a:gd name="T2" fmla="*/ 167 w 226"/>
                <a:gd name="T3" fmla="*/ 15 h 446"/>
                <a:gd name="T4" fmla="*/ 114 w 226"/>
                <a:gd name="T5" fmla="*/ 41 h 446"/>
                <a:gd name="T6" fmla="*/ 69 w 226"/>
                <a:gd name="T7" fmla="*/ 79 h 446"/>
                <a:gd name="T8" fmla="*/ 36 w 226"/>
                <a:gd name="T9" fmla="*/ 127 h 446"/>
                <a:gd name="T10" fmla="*/ 12 w 226"/>
                <a:gd name="T11" fmla="*/ 184 h 446"/>
                <a:gd name="T12" fmla="*/ 0 w 226"/>
                <a:gd name="T13" fmla="*/ 239 h 446"/>
                <a:gd name="T14" fmla="*/ 2 w 226"/>
                <a:gd name="T15" fmla="*/ 299 h 446"/>
                <a:gd name="T16" fmla="*/ 19 w 226"/>
                <a:gd name="T17" fmla="*/ 353 h 446"/>
                <a:gd name="T18" fmla="*/ 47 w 226"/>
                <a:gd name="T19" fmla="*/ 403 h 446"/>
                <a:gd name="T20" fmla="*/ 86 w 22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446">
                  <a:moveTo>
                    <a:pt x="226" y="0"/>
                  </a:moveTo>
                  <a:lnTo>
                    <a:pt x="167" y="15"/>
                  </a:lnTo>
                  <a:lnTo>
                    <a:pt x="114" y="41"/>
                  </a:lnTo>
                  <a:lnTo>
                    <a:pt x="69" y="79"/>
                  </a:lnTo>
                  <a:lnTo>
                    <a:pt x="36" y="127"/>
                  </a:lnTo>
                  <a:lnTo>
                    <a:pt x="12" y="184"/>
                  </a:lnTo>
                  <a:lnTo>
                    <a:pt x="0" y="239"/>
                  </a:lnTo>
                  <a:lnTo>
                    <a:pt x="2" y="299"/>
                  </a:lnTo>
                  <a:lnTo>
                    <a:pt x="19" y="353"/>
                  </a:lnTo>
                  <a:lnTo>
                    <a:pt x="47" y="403"/>
                  </a:lnTo>
                  <a:lnTo>
                    <a:pt x="8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1407"/>
            <p:cNvSpPr>
              <a:spLocks/>
            </p:cNvSpPr>
            <p:nvPr/>
          </p:nvSpPr>
          <p:spPr bwMode="auto">
            <a:xfrm>
              <a:off x="3506442" y="1795482"/>
              <a:ext cx="564026" cy="778516"/>
            </a:xfrm>
            <a:custGeom>
              <a:avLst/>
              <a:gdLst>
                <a:gd name="T0" fmla="*/ 236 w 284"/>
                <a:gd name="T1" fmla="*/ 392 h 392"/>
                <a:gd name="T2" fmla="*/ 265 w 284"/>
                <a:gd name="T3" fmla="*/ 344 h 392"/>
                <a:gd name="T4" fmla="*/ 282 w 284"/>
                <a:gd name="T5" fmla="*/ 287 h 392"/>
                <a:gd name="T6" fmla="*/ 284 w 284"/>
                <a:gd name="T7" fmla="*/ 229 h 392"/>
                <a:gd name="T8" fmla="*/ 275 w 284"/>
                <a:gd name="T9" fmla="*/ 175 h 392"/>
                <a:gd name="T10" fmla="*/ 248 w 284"/>
                <a:gd name="T11" fmla="*/ 120 h 392"/>
                <a:gd name="T12" fmla="*/ 215 w 284"/>
                <a:gd name="T13" fmla="*/ 74 h 392"/>
                <a:gd name="T14" fmla="*/ 170 w 284"/>
                <a:gd name="T15" fmla="*/ 39 h 392"/>
                <a:gd name="T16" fmla="*/ 115 w 284"/>
                <a:gd name="T17" fmla="*/ 12 h 392"/>
                <a:gd name="T18" fmla="*/ 58 w 284"/>
                <a:gd name="T19" fmla="*/ 0 h 392"/>
                <a:gd name="T20" fmla="*/ 0 w 284"/>
                <a:gd name="T21"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2">
                  <a:moveTo>
                    <a:pt x="236" y="392"/>
                  </a:moveTo>
                  <a:lnTo>
                    <a:pt x="265" y="344"/>
                  </a:lnTo>
                  <a:lnTo>
                    <a:pt x="282" y="287"/>
                  </a:lnTo>
                  <a:lnTo>
                    <a:pt x="284" y="229"/>
                  </a:lnTo>
                  <a:lnTo>
                    <a:pt x="275" y="175"/>
                  </a:lnTo>
                  <a:lnTo>
                    <a:pt x="248" y="120"/>
                  </a:lnTo>
                  <a:lnTo>
                    <a:pt x="215" y="74"/>
                  </a:lnTo>
                  <a:lnTo>
                    <a:pt x="170" y="39"/>
                  </a:lnTo>
                  <a:lnTo>
                    <a:pt x="115" y="12"/>
                  </a:lnTo>
                  <a:lnTo>
                    <a:pt x="58" y="0"/>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1408"/>
            <p:cNvSpPr>
              <a:spLocks/>
            </p:cNvSpPr>
            <p:nvPr/>
          </p:nvSpPr>
          <p:spPr bwMode="auto">
            <a:xfrm>
              <a:off x="3105269" y="2349578"/>
              <a:ext cx="869871" cy="423020"/>
            </a:xfrm>
            <a:custGeom>
              <a:avLst/>
              <a:gdLst>
                <a:gd name="T0" fmla="*/ 438 w 438"/>
                <a:gd name="T1" fmla="*/ 113 h 213"/>
                <a:gd name="T2" fmla="*/ 400 w 438"/>
                <a:gd name="T3" fmla="*/ 155 h 213"/>
                <a:gd name="T4" fmla="*/ 353 w 438"/>
                <a:gd name="T5" fmla="*/ 187 h 213"/>
                <a:gd name="T6" fmla="*/ 298 w 438"/>
                <a:gd name="T7" fmla="*/ 206 h 213"/>
                <a:gd name="T8" fmla="*/ 241 w 438"/>
                <a:gd name="T9" fmla="*/ 213 h 213"/>
                <a:gd name="T10" fmla="*/ 186 w 438"/>
                <a:gd name="T11" fmla="*/ 206 h 213"/>
                <a:gd name="T12" fmla="*/ 131 w 438"/>
                <a:gd name="T13" fmla="*/ 184 h 213"/>
                <a:gd name="T14" fmla="*/ 83 w 438"/>
                <a:gd name="T15" fmla="*/ 151 h 213"/>
                <a:gd name="T16" fmla="*/ 43 w 438"/>
                <a:gd name="T17" fmla="*/ 108 h 213"/>
                <a:gd name="T18" fmla="*/ 16 w 438"/>
                <a:gd name="T19" fmla="*/ 58 h 213"/>
                <a:gd name="T20" fmla="*/ 0 w 438"/>
                <a:gd name="T21"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213">
                  <a:moveTo>
                    <a:pt x="438" y="113"/>
                  </a:moveTo>
                  <a:lnTo>
                    <a:pt x="400" y="155"/>
                  </a:lnTo>
                  <a:lnTo>
                    <a:pt x="353" y="187"/>
                  </a:lnTo>
                  <a:lnTo>
                    <a:pt x="298" y="206"/>
                  </a:lnTo>
                  <a:lnTo>
                    <a:pt x="241" y="213"/>
                  </a:lnTo>
                  <a:lnTo>
                    <a:pt x="186" y="206"/>
                  </a:lnTo>
                  <a:lnTo>
                    <a:pt x="131" y="184"/>
                  </a:lnTo>
                  <a:lnTo>
                    <a:pt x="83" y="151"/>
                  </a:lnTo>
                  <a:lnTo>
                    <a:pt x="43" y="108"/>
                  </a:lnTo>
                  <a:lnTo>
                    <a:pt x="16" y="58"/>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1409"/>
            <p:cNvSpPr>
              <a:spLocks/>
            </p:cNvSpPr>
            <p:nvPr/>
          </p:nvSpPr>
          <p:spPr bwMode="auto">
            <a:xfrm>
              <a:off x="3728875" y="1839174"/>
              <a:ext cx="379327" cy="881788"/>
            </a:xfrm>
            <a:custGeom>
              <a:avLst/>
              <a:gdLst>
                <a:gd name="T0" fmla="*/ 77 w 191"/>
                <a:gd name="T1" fmla="*/ 0 h 444"/>
                <a:gd name="T2" fmla="*/ 122 w 191"/>
                <a:gd name="T3" fmla="*/ 36 h 444"/>
                <a:gd name="T4" fmla="*/ 158 w 191"/>
                <a:gd name="T5" fmla="*/ 81 h 444"/>
                <a:gd name="T6" fmla="*/ 182 w 191"/>
                <a:gd name="T7" fmla="*/ 133 h 444"/>
                <a:gd name="T8" fmla="*/ 191 w 191"/>
                <a:gd name="T9" fmla="*/ 191 h 444"/>
                <a:gd name="T10" fmla="*/ 189 w 191"/>
                <a:gd name="T11" fmla="*/ 248 h 444"/>
                <a:gd name="T12" fmla="*/ 172 w 191"/>
                <a:gd name="T13" fmla="*/ 303 h 444"/>
                <a:gd name="T14" fmla="*/ 144 w 191"/>
                <a:gd name="T15" fmla="*/ 353 h 444"/>
                <a:gd name="T16" fmla="*/ 103 w 191"/>
                <a:gd name="T17" fmla="*/ 393 h 444"/>
                <a:gd name="T18" fmla="*/ 55 w 191"/>
                <a:gd name="T19" fmla="*/ 424 h 444"/>
                <a:gd name="T20" fmla="*/ 0 w 191"/>
                <a:gd name="T21" fmla="*/ 44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4">
                  <a:moveTo>
                    <a:pt x="77" y="0"/>
                  </a:moveTo>
                  <a:lnTo>
                    <a:pt x="122" y="36"/>
                  </a:lnTo>
                  <a:lnTo>
                    <a:pt x="158" y="81"/>
                  </a:lnTo>
                  <a:lnTo>
                    <a:pt x="182" y="133"/>
                  </a:lnTo>
                  <a:lnTo>
                    <a:pt x="191" y="191"/>
                  </a:lnTo>
                  <a:lnTo>
                    <a:pt x="189" y="248"/>
                  </a:lnTo>
                  <a:lnTo>
                    <a:pt x="172" y="303"/>
                  </a:lnTo>
                  <a:lnTo>
                    <a:pt x="144" y="353"/>
                  </a:lnTo>
                  <a:lnTo>
                    <a:pt x="103" y="393"/>
                  </a:lnTo>
                  <a:lnTo>
                    <a:pt x="55" y="424"/>
                  </a:lnTo>
                  <a:lnTo>
                    <a:pt x="0" y="44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1410"/>
            <p:cNvSpPr>
              <a:spLocks/>
            </p:cNvSpPr>
            <p:nvPr/>
          </p:nvSpPr>
          <p:spPr bwMode="auto">
            <a:xfrm>
              <a:off x="3009941" y="1980180"/>
              <a:ext cx="488558" cy="840081"/>
            </a:xfrm>
            <a:custGeom>
              <a:avLst/>
              <a:gdLst>
                <a:gd name="T0" fmla="*/ 69 w 246"/>
                <a:gd name="T1" fmla="*/ 0 h 423"/>
                <a:gd name="T2" fmla="*/ 33 w 246"/>
                <a:gd name="T3" fmla="*/ 46 h 423"/>
                <a:gd name="T4" fmla="*/ 9 w 246"/>
                <a:gd name="T5" fmla="*/ 101 h 423"/>
                <a:gd name="T6" fmla="*/ 0 w 246"/>
                <a:gd name="T7" fmla="*/ 158 h 423"/>
                <a:gd name="T8" fmla="*/ 2 w 246"/>
                <a:gd name="T9" fmla="*/ 217 h 423"/>
                <a:gd name="T10" fmla="*/ 19 w 246"/>
                <a:gd name="T11" fmla="*/ 272 h 423"/>
                <a:gd name="T12" fmla="*/ 48 w 246"/>
                <a:gd name="T13" fmla="*/ 322 h 423"/>
                <a:gd name="T14" fmla="*/ 88 w 246"/>
                <a:gd name="T15" fmla="*/ 365 h 423"/>
                <a:gd name="T16" fmla="*/ 136 w 246"/>
                <a:gd name="T17" fmla="*/ 396 h 423"/>
                <a:gd name="T18" fmla="*/ 188 w 246"/>
                <a:gd name="T19" fmla="*/ 415 h 423"/>
                <a:gd name="T20" fmla="*/ 246 w 246"/>
                <a:gd name="T21" fmla="*/ 4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423">
                  <a:moveTo>
                    <a:pt x="69" y="0"/>
                  </a:moveTo>
                  <a:lnTo>
                    <a:pt x="33" y="46"/>
                  </a:lnTo>
                  <a:lnTo>
                    <a:pt x="9" y="101"/>
                  </a:lnTo>
                  <a:lnTo>
                    <a:pt x="0" y="158"/>
                  </a:lnTo>
                  <a:lnTo>
                    <a:pt x="2" y="217"/>
                  </a:lnTo>
                  <a:lnTo>
                    <a:pt x="19" y="272"/>
                  </a:lnTo>
                  <a:lnTo>
                    <a:pt x="48" y="322"/>
                  </a:lnTo>
                  <a:lnTo>
                    <a:pt x="88" y="365"/>
                  </a:lnTo>
                  <a:lnTo>
                    <a:pt x="136" y="396"/>
                  </a:lnTo>
                  <a:lnTo>
                    <a:pt x="188" y="415"/>
                  </a:lnTo>
                  <a:lnTo>
                    <a:pt x="246" y="42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1411"/>
            <p:cNvSpPr>
              <a:spLocks/>
            </p:cNvSpPr>
            <p:nvPr/>
          </p:nvSpPr>
          <p:spPr bwMode="auto">
            <a:xfrm>
              <a:off x="3133073" y="1966279"/>
              <a:ext cx="595802" cy="762627"/>
            </a:xfrm>
            <a:custGeom>
              <a:avLst/>
              <a:gdLst>
                <a:gd name="T0" fmla="*/ 33 w 300"/>
                <a:gd name="T1" fmla="*/ 0 h 384"/>
                <a:gd name="T2" fmla="*/ 9 w 300"/>
                <a:gd name="T3" fmla="*/ 55 h 384"/>
                <a:gd name="T4" fmla="*/ 0 w 300"/>
                <a:gd name="T5" fmla="*/ 112 h 384"/>
                <a:gd name="T6" fmla="*/ 2 w 300"/>
                <a:gd name="T7" fmla="*/ 172 h 384"/>
                <a:gd name="T8" fmla="*/ 17 w 300"/>
                <a:gd name="T9" fmla="*/ 229 h 384"/>
                <a:gd name="T10" fmla="*/ 45 w 300"/>
                <a:gd name="T11" fmla="*/ 279 h 384"/>
                <a:gd name="T12" fmla="*/ 86 w 300"/>
                <a:gd name="T13" fmla="*/ 322 h 384"/>
                <a:gd name="T14" fmla="*/ 133 w 300"/>
                <a:gd name="T15" fmla="*/ 356 h 384"/>
                <a:gd name="T16" fmla="*/ 186 w 300"/>
                <a:gd name="T17" fmla="*/ 377 h 384"/>
                <a:gd name="T18" fmla="*/ 243 w 300"/>
                <a:gd name="T19" fmla="*/ 384 h 384"/>
                <a:gd name="T20" fmla="*/ 300 w 300"/>
                <a:gd name="T21" fmla="*/ 38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384">
                  <a:moveTo>
                    <a:pt x="33" y="0"/>
                  </a:moveTo>
                  <a:lnTo>
                    <a:pt x="9" y="55"/>
                  </a:lnTo>
                  <a:lnTo>
                    <a:pt x="0" y="112"/>
                  </a:lnTo>
                  <a:lnTo>
                    <a:pt x="2" y="172"/>
                  </a:lnTo>
                  <a:lnTo>
                    <a:pt x="17" y="229"/>
                  </a:lnTo>
                  <a:lnTo>
                    <a:pt x="45" y="279"/>
                  </a:lnTo>
                  <a:lnTo>
                    <a:pt x="86" y="322"/>
                  </a:lnTo>
                  <a:lnTo>
                    <a:pt x="133" y="356"/>
                  </a:lnTo>
                  <a:lnTo>
                    <a:pt x="186" y="377"/>
                  </a:lnTo>
                  <a:lnTo>
                    <a:pt x="243" y="384"/>
                  </a:lnTo>
                  <a:lnTo>
                    <a:pt x="300" y="38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1412"/>
            <p:cNvSpPr>
              <a:spLocks/>
            </p:cNvSpPr>
            <p:nvPr/>
          </p:nvSpPr>
          <p:spPr bwMode="auto">
            <a:xfrm>
              <a:off x="3150947" y="1668377"/>
              <a:ext cx="1000947" cy="1018822"/>
            </a:xfrm>
            <a:custGeom>
              <a:avLst/>
              <a:gdLst>
                <a:gd name="T0" fmla="*/ 482 w 504"/>
                <a:gd name="T1" fmla="*/ 343 h 513"/>
                <a:gd name="T2" fmla="*/ 501 w 504"/>
                <a:gd name="T3" fmla="*/ 289 h 513"/>
                <a:gd name="T4" fmla="*/ 504 w 504"/>
                <a:gd name="T5" fmla="*/ 231 h 513"/>
                <a:gd name="T6" fmla="*/ 497 w 504"/>
                <a:gd name="T7" fmla="*/ 176 h 513"/>
                <a:gd name="T8" fmla="*/ 473 w 504"/>
                <a:gd name="T9" fmla="*/ 124 h 513"/>
                <a:gd name="T10" fmla="*/ 439 w 504"/>
                <a:gd name="T11" fmla="*/ 76 h 513"/>
                <a:gd name="T12" fmla="*/ 394 w 504"/>
                <a:gd name="T13" fmla="*/ 41 h 513"/>
                <a:gd name="T14" fmla="*/ 342 w 504"/>
                <a:gd name="T15" fmla="*/ 14 h 513"/>
                <a:gd name="T16" fmla="*/ 287 w 504"/>
                <a:gd name="T17" fmla="*/ 0 h 513"/>
                <a:gd name="T18" fmla="*/ 227 w 504"/>
                <a:gd name="T19" fmla="*/ 0 h 513"/>
                <a:gd name="T20" fmla="*/ 170 w 504"/>
                <a:gd name="T21" fmla="*/ 14 h 513"/>
                <a:gd name="T22" fmla="*/ 117 w 504"/>
                <a:gd name="T23" fmla="*/ 41 h 513"/>
                <a:gd name="T24" fmla="*/ 72 w 504"/>
                <a:gd name="T25" fmla="*/ 79 h 513"/>
                <a:gd name="T26" fmla="*/ 36 w 504"/>
                <a:gd name="T27" fmla="*/ 124 h 513"/>
                <a:gd name="T28" fmla="*/ 12 w 504"/>
                <a:gd name="T29" fmla="*/ 179 h 513"/>
                <a:gd name="T30" fmla="*/ 0 w 504"/>
                <a:gd name="T31" fmla="*/ 236 h 513"/>
                <a:gd name="T32" fmla="*/ 3 w 504"/>
                <a:gd name="T33" fmla="*/ 296 h 513"/>
                <a:gd name="T34" fmla="*/ 20 w 504"/>
                <a:gd name="T35" fmla="*/ 353 h 513"/>
                <a:gd name="T36" fmla="*/ 48 w 504"/>
                <a:gd name="T37" fmla="*/ 405 h 513"/>
                <a:gd name="T38" fmla="*/ 86 w 504"/>
                <a:gd name="T39" fmla="*/ 448 h 513"/>
                <a:gd name="T40" fmla="*/ 134 w 504"/>
                <a:gd name="T41" fmla="*/ 482 h 513"/>
                <a:gd name="T42" fmla="*/ 189 w 504"/>
                <a:gd name="T43" fmla="*/ 503 h 513"/>
                <a:gd name="T44" fmla="*/ 246 w 504"/>
                <a:gd name="T45" fmla="*/ 513 h 513"/>
                <a:gd name="T46" fmla="*/ 303 w 504"/>
                <a:gd name="T47" fmla="*/ 508 h 513"/>
                <a:gd name="T48" fmla="*/ 358 w 504"/>
                <a:gd name="T49" fmla="*/ 489 h 513"/>
                <a:gd name="T50" fmla="*/ 406 w 504"/>
                <a:gd name="T51" fmla="*/ 458 h 513"/>
                <a:gd name="T52" fmla="*/ 447 w 504"/>
                <a:gd name="T53" fmla="*/ 417 h 513"/>
                <a:gd name="T54" fmla="*/ 475 w 504"/>
                <a:gd name="T55" fmla="*/ 367 h 513"/>
                <a:gd name="T56" fmla="*/ 492 w 504"/>
                <a:gd name="T57" fmla="*/ 312 h 513"/>
                <a:gd name="T58" fmla="*/ 497 w 504"/>
                <a:gd name="T59" fmla="*/ 255 h 513"/>
                <a:gd name="T60" fmla="*/ 487 w 504"/>
                <a:gd name="T61" fmla="*/ 20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4" h="513">
                  <a:moveTo>
                    <a:pt x="482" y="343"/>
                  </a:moveTo>
                  <a:lnTo>
                    <a:pt x="501" y="289"/>
                  </a:lnTo>
                  <a:lnTo>
                    <a:pt x="504" y="231"/>
                  </a:lnTo>
                  <a:lnTo>
                    <a:pt x="497" y="176"/>
                  </a:lnTo>
                  <a:lnTo>
                    <a:pt x="473" y="124"/>
                  </a:lnTo>
                  <a:lnTo>
                    <a:pt x="439" y="76"/>
                  </a:lnTo>
                  <a:lnTo>
                    <a:pt x="394" y="41"/>
                  </a:lnTo>
                  <a:lnTo>
                    <a:pt x="342" y="14"/>
                  </a:lnTo>
                  <a:lnTo>
                    <a:pt x="287" y="0"/>
                  </a:lnTo>
                  <a:lnTo>
                    <a:pt x="227" y="0"/>
                  </a:lnTo>
                  <a:lnTo>
                    <a:pt x="170" y="14"/>
                  </a:lnTo>
                  <a:lnTo>
                    <a:pt x="117" y="41"/>
                  </a:lnTo>
                  <a:lnTo>
                    <a:pt x="72" y="79"/>
                  </a:lnTo>
                  <a:lnTo>
                    <a:pt x="36" y="124"/>
                  </a:lnTo>
                  <a:lnTo>
                    <a:pt x="12" y="179"/>
                  </a:lnTo>
                  <a:lnTo>
                    <a:pt x="0" y="236"/>
                  </a:lnTo>
                  <a:lnTo>
                    <a:pt x="3" y="296"/>
                  </a:lnTo>
                  <a:lnTo>
                    <a:pt x="20" y="353"/>
                  </a:lnTo>
                  <a:lnTo>
                    <a:pt x="48" y="405"/>
                  </a:lnTo>
                  <a:lnTo>
                    <a:pt x="86" y="448"/>
                  </a:lnTo>
                  <a:lnTo>
                    <a:pt x="134" y="482"/>
                  </a:lnTo>
                  <a:lnTo>
                    <a:pt x="189" y="503"/>
                  </a:lnTo>
                  <a:lnTo>
                    <a:pt x="246" y="513"/>
                  </a:lnTo>
                  <a:lnTo>
                    <a:pt x="303" y="508"/>
                  </a:lnTo>
                  <a:lnTo>
                    <a:pt x="358" y="489"/>
                  </a:lnTo>
                  <a:lnTo>
                    <a:pt x="406" y="458"/>
                  </a:lnTo>
                  <a:lnTo>
                    <a:pt x="447" y="417"/>
                  </a:lnTo>
                  <a:lnTo>
                    <a:pt x="475" y="367"/>
                  </a:lnTo>
                  <a:lnTo>
                    <a:pt x="492" y="312"/>
                  </a:lnTo>
                  <a:lnTo>
                    <a:pt x="497" y="255"/>
                  </a:lnTo>
                  <a:lnTo>
                    <a:pt x="487" y="20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1413"/>
            <p:cNvSpPr>
              <a:spLocks/>
            </p:cNvSpPr>
            <p:nvPr/>
          </p:nvSpPr>
          <p:spPr bwMode="auto">
            <a:xfrm>
              <a:off x="3198611" y="2311844"/>
              <a:ext cx="909591" cy="323719"/>
            </a:xfrm>
            <a:custGeom>
              <a:avLst/>
              <a:gdLst>
                <a:gd name="T0" fmla="*/ 458 w 458"/>
                <a:gd name="T1" fmla="*/ 19 h 163"/>
                <a:gd name="T2" fmla="*/ 430 w 458"/>
                <a:gd name="T3" fmla="*/ 70 h 163"/>
                <a:gd name="T4" fmla="*/ 389 w 458"/>
                <a:gd name="T5" fmla="*/ 110 h 163"/>
                <a:gd name="T6" fmla="*/ 339 w 458"/>
                <a:gd name="T7" fmla="*/ 139 h 163"/>
                <a:gd name="T8" fmla="*/ 284 w 458"/>
                <a:gd name="T9" fmla="*/ 158 h 163"/>
                <a:gd name="T10" fmla="*/ 227 w 458"/>
                <a:gd name="T11" fmla="*/ 163 h 163"/>
                <a:gd name="T12" fmla="*/ 170 w 458"/>
                <a:gd name="T13" fmla="*/ 153 h 163"/>
                <a:gd name="T14" fmla="*/ 115 w 458"/>
                <a:gd name="T15" fmla="*/ 132 h 163"/>
                <a:gd name="T16" fmla="*/ 67 w 458"/>
                <a:gd name="T17" fmla="*/ 98 h 163"/>
                <a:gd name="T18" fmla="*/ 31 w 458"/>
                <a:gd name="T19" fmla="*/ 55 h 163"/>
                <a:gd name="T20" fmla="*/ 0 w 458"/>
                <a:gd name="T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63">
                  <a:moveTo>
                    <a:pt x="458" y="19"/>
                  </a:moveTo>
                  <a:lnTo>
                    <a:pt x="430" y="70"/>
                  </a:lnTo>
                  <a:lnTo>
                    <a:pt x="389" y="110"/>
                  </a:lnTo>
                  <a:lnTo>
                    <a:pt x="339" y="139"/>
                  </a:lnTo>
                  <a:lnTo>
                    <a:pt x="284" y="158"/>
                  </a:lnTo>
                  <a:lnTo>
                    <a:pt x="227" y="163"/>
                  </a:lnTo>
                  <a:lnTo>
                    <a:pt x="170" y="153"/>
                  </a:lnTo>
                  <a:lnTo>
                    <a:pt x="115" y="132"/>
                  </a:lnTo>
                  <a:lnTo>
                    <a:pt x="67" y="98"/>
                  </a:lnTo>
                  <a:lnTo>
                    <a:pt x="31" y="55"/>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1414"/>
            <p:cNvSpPr>
              <a:spLocks/>
            </p:cNvSpPr>
            <p:nvPr/>
          </p:nvSpPr>
          <p:spPr bwMode="auto">
            <a:xfrm>
              <a:off x="3160877" y="1616741"/>
              <a:ext cx="994990" cy="965200"/>
            </a:xfrm>
            <a:custGeom>
              <a:avLst/>
              <a:gdLst>
                <a:gd name="T0" fmla="*/ 12 w 501"/>
                <a:gd name="T1" fmla="*/ 150 h 486"/>
                <a:gd name="T2" fmla="*/ 0 w 501"/>
                <a:gd name="T3" fmla="*/ 207 h 486"/>
                <a:gd name="T4" fmla="*/ 3 w 501"/>
                <a:gd name="T5" fmla="*/ 267 h 486"/>
                <a:gd name="T6" fmla="*/ 19 w 501"/>
                <a:gd name="T7" fmla="*/ 324 h 486"/>
                <a:gd name="T8" fmla="*/ 46 w 501"/>
                <a:gd name="T9" fmla="*/ 374 h 486"/>
                <a:gd name="T10" fmla="*/ 88 w 501"/>
                <a:gd name="T11" fmla="*/ 422 h 486"/>
                <a:gd name="T12" fmla="*/ 134 w 501"/>
                <a:gd name="T13" fmla="*/ 455 h 486"/>
                <a:gd name="T14" fmla="*/ 186 w 501"/>
                <a:gd name="T15" fmla="*/ 477 h 486"/>
                <a:gd name="T16" fmla="*/ 246 w 501"/>
                <a:gd name="T17" fmla="*/ 486 h 486"/>
                <a:gd name="T18" fmla="*/ 303 w 501"/>
                <a:gd name="T19" fmla="*/ 482 h 486"/>
                <a:gd name="T20" fmla="*/ 358 w 501"/>
                <a:gd name="T21" fmla="*/ 465 h 486"/>
                <a:gd name="T22" fmla="*/ 408 w 501"/>
                <a:gd name="T23" fmla="*/ 434 h 486"/>
                <a:gd name="T24" fmla="*/ 449 w 501"/>
                <a:gd name="T25" fmla="*/ 393 h 486"/>
                <a:gd name="T26" fmla="*/ 480 w 501"/>
                <a:gd name="T27" fmla="*/ 346 h 486"/>
                <a:gd name="T28" fmla="*/ 496 w 501"/>
                <a:gd name="T29" fmla="*/ 291 h 486"/>
                <a:gd name="T30" fmla="*/ 501 w 501"/>
                <a:gd name="T31" fmla="*/ 233 h 486"/>
                <a:gd name="T32" fmla="*/ 494 w 501"/>
                <a:gd name="T33" fmla="*/ 176 h 486"/>
                <a:gd name="T34" fmla="*/ 473 w 501"/>
                <a:gd name="T35" fmla="*/ 124 h 486"/>
                <a:gd name="T36" fmla="*/ 437 w 501"/>
                <a:gd name="T37" fmla="*/ 78 h 486"/>
                <a:gd name="T38" fmla="*/ 394 w 501"/>
                <a:gd name="T39" fmla="*/ 40 h 486"/>
                <a:gd name="T40" fmla="*/ 344 w 501"/>
                <a:gd name="T41" fmla="*/ 14 h 486"/>
                <a:gd name="T42" fmla="*/ 286 w 501"/>
                <a:gd name="T43" fmla="*/ 0 h 486"/>
                <a:gd name="T44" fmla="*/ 229 w 501"/>
                <a:gd name="T45" fmla="*/ 0 h 486"/>
                <a:gd name="T46" fmla="*/ 172 w 501"/>
                <a:gd name="T47" fmla="*/ 14 h 486"/>
                <a:gd name="T48" fmla="*/ 119 w 501"/>
                <a:gd name="T49" fmla="*/ 38 h 486"/>
                <a:gd name="T50" fmla="*/ 74 w 501"/>
                <a:gd name="T51" fmla="*/ 76 h 486"/>
                <a:gd name="T52" fmla="*/ 36 w 501"/>
                <a:gd name="T53" fmla="*/ 124 h 486"/>
                <a:gd name="T54" fmla="*/ 12 w 501"/>
                <a:gd name="T55" fmla="*/ 176 h 486"/>
                <a:gd name="T56" fmla="*/ 3 w 501"/>
                <a:gd name="T57" fmla="*/ 236 h 486"/>
                <a:gd name="T58" fmla="*/ 5 w 501"/>
                <a:gd name="T59" fmla="*/ 296 h 486"/>
                <a:gd name="T60" fmla="*/ 19 w 501"/>
                <a:gd name="T61" fmla="*/ 35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1" h="486">
                  <a:moveTo>
                    <a:pt x="12" y="150"/>
                  </a:moveTo>
                  <a:lnTo>
                    <a:pt x="0" y="207"/>
                  </a:lnTo>
                  <a:lnTo>
                    <a:pt x="3" y="267"/>
                  </a:lnTo>
                  <a:lnTo>
                    <a:pt x="19" y="324"/>
                  </a:lnTo>
                  <a:lnTo>
                    <a:pt x="46" y="374"/>
                  </a:lnTo>
                  <a:lnTo>
                    <a:pt x="88" y="422"/>
                  </a:lnTo>
                  <a:lnTo>
                    <a:pt x="134" y="455"/>
                  </a:lnTo>
                  <a:lnTo>
                    <a:pt x="186" y="477"/>
                  </a:lnTo>
                  <a:lnTo>
                    <a:pt x="246" y="486"/>
                  </a:lnTo>
                  <a:lnTo>
                    <a:pt x="303" y="482"/>
                  </a:lnTo>
                  <a:lnTo>
                    <a:pt x="358" y="465"/>
                  </a:lnTo>
                  <a:lnTo>
                    <a:pt x="408" y="434"/>
                  </a:lnTo>
                  <a:lnTo>
                    <a:pt x="449" y="393"/>
                  </a:lnTo>
                  <a:lnTo>
                    <a:pt x="480" y="346"/>
                  </a:lnTo>
                  <a:lnTo>
                    <a:pt x="496" y="291"/>
                  </a:lnTo>
                  <a:lnTo>
                    <a:pt x="501" y="233"/>
                  </a:lnTo>
                  <a:lnTo>
                    <a:pt x="494" y="176"/>
                  </a:lnTo>
                  <a:lnTo>
                    <a:pt x="473" y="124"/>
                  </a:lnTo>
                  <a:lnTo>
                    <a:pt x="437" y="78"/>
                  </a:lnTo>
                  <a:lnTo>
                    <a:pt x="394" y="40"/>
                  </a:lnTo>
                  <a:lnTo>
                    <a:pt x="344" y="14"/>
                  </a:lnTo>
                  <a:lnTo>
                    <a:pt x="286" y="0"/>
                  </a:lnTo>
                  <a:lnTo>
                    <a:pt x="229" y="0"/>
                  </a:lnTo>
                  <a:lnTo>
                    <a:pt x="172" y="14"/>
                  </a:lnTo>
                  <a:lnTo>
                    <a:pt x="119" y="38"/>
                  </a:lnTo>
                  <a:lnTo>
                    <a:pt x="74" y="76"/>
                  </a:lnTo>
                  <a:lnTo>
                    <a:pt x="36" y="124"/>
                  </a:lnTo>
                  <a:lnTo>
                    <a:pt x="12" y="176"/>
                  </a:lnTo>
                  <a:lnTo>
                    <a:pt x="3" y="236"/>
                  </a:lnTo>
                  <a:lnTo>
                    <a:pt x="5" y="296"/>
                  </a:lnTo>
                  <a:lnTo>
                    <a:pt x="19" y="35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1415"/>
            <p:cNvSpPr>
              <a:spLocks/>
            </p:cNvSpPr>
            <p:nvPr/>
          </p:nvSpPr>
          <p:spPr bwMode="auto">
            <a:xfrm>
              <a:off x="3516373" y="1815341"/>
              <a:ext cx="635523" cy="714963"/>
            </a:xfrm>
            <a:custGeom>
              <a:avLst/>
              <a:gdLst>
                <a:gd name="T0" fmla="*/ 289 w 320"/>
                <a:gd name="T1" fmla="*/ 0 h 360"/>
                <a:gd name="T2" fmla="*/ 310 w 320"/>
                <a:gd name="T3" fmla="*/ 52 h 360"/>
                <a:gd name="T4" fmla="*/ 320 w 320"/>
                <a:gd name="T5" fmla="*/ 110 h 360"/>
                <a:gd name="T6" fmla="*/ 313 w 320"/>
                <a:gd name="T7" fmla="*/ 167 h 360"/>
                <a:gd name="T8" fmla="*/ 296 w 320"/>
                <a:gd name="T9" fmla="*/ 219 h 360"/>
                <a:gd name="T10" fmla="*/ 265 w 320"/>
                <a:gd name="T11" fmla="*/ 269 h 360"/>
                <a:gd name="T12" fmla="*/ 222 w 320"/>
                <a:gd name="T13" fmla="*/ 310 h 360"/>
                <a:gd name="T14" fmla="*/ 172 w 320"/>
                <a:gd name="T15" fmla="*/ 339 h 360"/>
                <a:gd name="T16" fmla="*/ 117 w 320"/>
                <a:gd name="T17" fmla="*/ 355 h 360"/>
                <a:gd name="T18" fmla="*/ 60 w 320"/>
                <a:gd name="T19" fmla="*/ 360 h 360"/>
                <a:gd name="T20" fmla="*/ 0 w 320"/>
                <a:gd name="T21" fmla="*/ 35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 h="360">
                  <a:moveTo>
                    <a:pt x="289" y="0"/>
                  </a:moveTo>
                  <a:lnTo>
                    <a:pt x="310" y="52"/>
                  </a:lnTo>
                  <a:lnTo>
                    <a:pt x="320" y="110"/>
                  </a:lnTo>
                  <a:lnTo>
                    <a:pt x="313" y="167"/>
                  </a:lnTo>
                  <a:lnTo>
                    <a:pt x="296" y="219"/>
                  </a:lnTo>
                  <a:lnTo>
                    <a:pt x="265" y="269"/>
                  </a:lnTo>
                  <a:lnTo>
                    <a:pt x="222" y="310"/>
                  </a:lnTo>
                  <a:lnTo>
                    <a:pt x="172" y="339"/>
                  </a:lnTo>
                  <a:lnTo>
                    <a:pt x="117" y="355"/>
                  </a:lnTo>
                  <a:lnTo>
                    <a:pt x="60" y="360"/>
                  </a:lnTo>
                  <a:lnTo>
                    <a:pt x="0"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1416"/>
            <p:cNvSpPr>
              <a:spLocks/>
            </p:cNvSpPr>
            <p:nvPr/>
          </p:nvSpPr>
          <p:spPr bwMode="auto">
            <a:xfrm>
              <a:off x="3146975" y="1586951"/>
              <a:ext cx="369397" cy="925480"/>
            </a:xfrm>
            <a:custGeom>
              <a:avLst/>
              <a:gdLst>
                <a:gd name="T0" fmla="*/ 117 w 186"/>
                <a:gd name="T1" fmla="*/ 0 h 466"/>
                <a:gd name="T2" fmla="*/ 72 w 186"/>
                <a:gd name="T3" fmla="*/ 39 h 466"/>
                <a:gd name="T4" fmla="*/ 36 w 186"/>
                <a:gd name="T5" fmla="*/ 84 h 466"/>
                <a:gd name="T6" fmla="*/ 14 w 186"/>
                <a:gd name="T7" fmla="*/ 136 h 466"/>
                <a:gd name="T8" fmla="*/ 0 w 186"/>
                <a:gd name="T9" fmla="*/ 196 h 466"/>
                <a:gd name="T10" fmla="*/ 2 w 186"/>
                <a:gd name="T11" fmla="*/ 256 h 466"/>
                <a:gd name="T12" fmla="*/ 17 w 186"/>
                <a:gd name="T13" fmla="*/ 311 h 466"/>
                <a:gd name="T14" fmla="*/ 45 w 186"/>
                <a:gd name="T15" fmla="*/ 363 h 466"/>
                <a:gd name="T16" fmla="*/ 84 w 186"/>
                <a:gd name="T17" fmla="*/ 408 h 466"/>
                <a:gd name="T18" fmla="*/ 134 w 186"/>
                <a:gd name="T19" fmla="*/ 444 h 466"/>
                <a:gd name="T20" fmla="*/ 186 w 186"/>
                <a:gd name="T21"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466">
                  <a:moveTo>
                    <a:pt x="117" y="0"/>
                  </a:moveTo>
                  <a:lnTo>
                    <a:pt x="72" y="39"/>
                  </a:lnTo>
                  <a:lnTo>
                    <a:pt x="36" y="84"/>
                  </a:lnTo>
                  <a:lnTo>
                    <a:pt x="14" y="136"/>
                  </a:lnTo>
                  <a:lnTo>
                    <a:pt x="0" y="196"/>
                  </a:lnTo>
                  <a:lnTo>
                    <a:pt x="2" y="256"/>
                  </a:lnTo>
                  <a:lnTo>
                    <a:pt x="17" y="311"/>
                  </a:lnTo>
                  <a:lnTo>
                    <a:pt x="45" y="363"/>
                  </a:lnTo>
                  <a:lnTo>
                    <a:pt x="84" y="408"/>
                  </a:lnTo>
                  <a:lnTo>
                    <a:pt x="134" y="444"/>
                  </a:lnTo>
                  <a:lnTo>
                    <a:pt x="186" y="46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1417"/>
            <p:cNvSpPr>
              <a:spLocks/>
            </p:cNvSpPr>
            <p:nvPr/>
          </p:nvSpPr>
          <p:spPr bwMode="auto">
            <a:xfrm>
              <a:off x="3379338" y="1511482"/>
              <a:ext cx="748725" cy="587859"/>
            </a:xfrm>
            <a:custGeom>
              <a:avLst/>
              <a:gdLst>
                <a:gd name="T0" fmla="*/ 372 w 377"/>
                <a:gd name="T1" fmla="*/ 296 h 296"/>
                <a:gd name="T2" fmla="*/ 377 w 377"/>
                <a:gd name="T3" fmla="*/ 239 h 296"/>
                <a:gd name="T4" fmla="*/ 370 w 377"/>
                <a:gd name="T5" fmla="*/ 182 h 296"/>
                <a:gd name="T6" fmla="*/ 351 w 377"/>
                <a:gd name="T7" fmla="*/ 129 h 296"/>
                <a:gd name="T8" fmla="*/ 317 w 377"/>
                <a:gd name="T9" fmla="*/ 81 h 296"/>
                <a:gd name="T10" fmla="*/ 274 w 377"/>
                <a:gd name="T11" fmla="*/ 43 h 296"/>
                <a:gd name="T12" fmla="*/ 224 w 377"/>
                <a:gd name="T13" fmla="*/ 17 h 296"/>
                <a:gd name="T14" fmla="*/ 167 w 377"/>
                <a:gd name="T15" fmla="*/ 3 h 296"/>
                <a:gd name="T16" fmla="*/ 110 w 377"/>
                <a:gd name="T17" fmla="*/ 0 h 296"/>
                <a:gd name="T18" fmla="*/ 52 w 377"/>
                <a:gd name="T19" fmla="*/ 15 h 296"/>
                <a:gd name="T20" fmla="*/ 0 w 377"/>
                <a:gd name="T21" fmla="*/ 3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7" h="296">
                  <a:moveTo>
                    <a:pt x="372" y="296"/>
                  </a:moveTo>
                  <a:lnTo>
                    <a:pt x="377" y="239"/>
                  </a:lnTo>
                  <a:lnTo>
                    <a:pt x="370" y="182"/>
                  </a:lnTo>
                  <a:lnTo>
                    <a:pt x="351" y="129"/>
                  </a:lnTo>
                  <a:lnTo>
                    <a:pt x="317" y="81"/>
                  </a:lnTo>
                  <a:lnTo>
                    <a:pt x="274" y="43"/>
                  </a:lnTo>
                  <a:lnTo>
                    <a:pt x="224" y="17"/>
                  </a:lnTo>
                  <a:lnTo>
                    <a:pt x="167" y="3"/>
                  </a:lnTo>
                  <a:lnTo>
                    <a:pt x="110" y="0"/>
                  </a:lnTo>
                  <a:lnTo>
                    <a:pt x="52" y="15"/>
                  </a:lnTo>
                  <a:lnTo>
                    <a:pt x="0" y="3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1418"/>
            <p:cNvSpPr>
              <a:spLocks/>
            </p:cNvSpPr>
            <p:nvPr/>
          </p:nvSpPr>
          <p:spPr bwMode="auto">
            <a:xfrm>
              <a:off x="3212514" y="2099341"/>
              <a:ext cx="905619" cy="383299"/>
            </a:xfrm>
            <a:custGeom>
              <a:avLst/>
              <a:gdLst>
                <a:gd name="T0" fmla="*/ 456 w 456"/>
                <a:gd name="T1" fmla="*/ 0 h 193"/>
                <a:gd name="T2" fmla="*/ 437 w 456"/>
                <a:gd name="T3" fmla="*/ 55 h 193"/>
                <a:gd name="T4" fmla="*/ 406 w 456"/>
                <a:gd name="T5" fmla="*/ 103 h 193"/>
                <a:gd name="T6" fmla="*/ 363 w 456"/>
                <a:gd name="T7" fmla="*/ 143 h 193"/>
                <a:gd name="T8" fmla="*/ 313 w 456"/>
                <a:gd name="T9" fmla="*/ 172 h 193"/>
                <a:gd name="T10" fmla="*/ 258 w 456"/>
                <a:gd name="T11" fmla="*/ 188 h 193"/>
                <a:gd name="T12" fmla="*/ 198 w 456"/>
                <a:gd name="T13" fmla="*/ 193 h 193"/>
                <a:gd name="T14" fmla="*/ 144 w 456"/>
                <a:gd name="T15" fmla="*/ 184 h 193"/>
                <a:gd name="T16" fmla="*/ 86 w 456"/>
                <a:gd name="T17" fmla="*/ 160 h 193"/>
                <a:gd name="T18" fmla="*/ 39 w 456"/>
                <a:gd name="T19" fmla="*/ 126 h 193"/>
                <a:gd name="T20" fmla="*/ 0 w 456"/>
                <a:gd name="T21" fmla="*/ 8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93">
                  <a:moveTo>
                    <a:pt x="456" y="0"/>
                  </a:moveTo>
                  <a:lnTo>
                    <a:pt x="437" y="55"/>
                  </a:lnTo>
                  <a:lnTo>
                    <a:pt x="406" y="103"/>
                  </a:lnTo>
                  <a:lnTo>
                    <a:pt x="363" y="143"/>
                  </a:lnTo>
                  <a:lnTo>
                    <a:pt x="313" y="172"/>
                  </a:lnTo>
                  <a:lnTo>
                    <a:pt x="258" y="188"/>
                  </a:lnTo>
                  <a:lnTo>
                    <a:pt x="198" y="193"/>
                  </a:lnTo>
                  <a:lnTo>
                    <a:pt x="144" y="184"/>
                  </a:lnTo>
                  <a:lnTo>
                    <a:pt x="86" y="160"/>
                  </a:lnTo>
                  <a:lnTo>
                    <a:pt x="39" y="126"/>
                  </a:lnTo>
                  <a:lnTo>
                    <a:pt x="0" y="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1419"/>
            <p:cNvSpPr>
              <a:spLocks/>
            </p:cNvSpPr>
            <p:nvPr/>
          </p:nvSpPr>
          <p:spPr bwMode="auto">
            <a:xfrm>
              <a:off x="3146975" y="1819314"/>
              <a:ext cx="881787" cy="460754"/>
            </a:xfrm>
            <a:custGeom>
              <a:avLst/>
              <a:gdLst>
                <a:gd name="T0" fmla="*/ 0 w 444"/>
                <a:gd name="T1" fmla="*/ 81 h 232"/>
                <a:gd name="T2" fmla="*/ 45 w 444"/>
                <a:gd name="T3" fmla="*/ 43 h 232"/>
                <a:gd name="T4" fmla="*/ 98 w 444"/>
                <a:gd name="T5" fmla="*/ 15 h 232"/>
                <a:gd name="T6" fmla="*/ 155 w 444"/>
                <a:gd name="T7" fmla="*/ 0 h 232"/>
                <a:gd name="T8" fmla="*/ 215 w 444"/>
                <a:gd name="T9" fmla="*/ 0 h 232"/>
                <a:gd name="T10" fmla="*/ 272 w 444"/>
                <a:gd name="T11" fmla="*/ 12 h 232"/>
                <a:gd name="T12" fmla="*/ 324 w 444"/>
                <a:gd name="T13" fmla="*/ 38 h 232"/>
                <a:gd name="T14" fmla="*/ 370 w 444"/>
                <a:gd name="T15" fmla="*/ 74 h 232"/>
                <a:gd name="T16" fmla="*/ 408 w 444"/>
                <a:gd name="T17" fmla="*/ 122 h 232"/>
                <a:gd name="T18" fmla="*/ 432 w 444"/>
                <a:gd name="T19" fmla="*/ 174 h 232"/>
                <a:gd name="T20" fmla="*/ 444 w 444"/>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232">
                  <a:moveTo>
                    <a:pt x="0" y="81"/>
                  </a:moveTo>
                  <a:lnTo>
                    <a:pt x="45" y="43"/>
                  </a:lnTo>
                  <a:lnTo>
                    <a:pt x="98" y="15"/>
                  </a:lnTo>
                  <a:lnTo>
                    <a:pt x="155" y="0"/>
                  </a:lnTo>
                  <a:lnTo>
                    <a:pt x="215" y="0"/>
                  </a:lnTo>
                  <a:lnTo>
                    <a:pt x="272" y="12"/>
                  </a:lnTo>
                  <a:lnTo>
                    <a:pt x="324" y="38"/>
                  </a:lnTo>
                  <a:lnTo>
                    <a:pt x="370" y="74"/>
                  </a:lnTo>
                  <a:lnTo>
                    <a:pt x="408" y="122"/>
                  </a:lnTo>
                  <a:lnTo>
                    <a:pt x="432" y="174"/>
                  </a:lnTo>
                  <a:lnTo>
                    <a:pt x="444" y="23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1420"/>
            <p:cNvSpPr>
              <a:spLocks/>
            </p:cNvSpPr>
            <p:nvPr/>
          </p:nvSpPr>
          <p:spPr bwMode="auto">
            <a:xfrm>
              <a:off x="3123143" y="1469776"/>
              <a:ext cx="564026" cy="790431"/>
            </a:xfrm>
            <a:custGeom>
              <a:avLst/>
              <a:gdLst>
                <a:gd name="T0" fmla="*/ 284 w 284"/>
                <a:gd name="T1" fmla="*/ 2 h 398"/>
                <a:gd name="T2" fmla="*/ 227 w 284"/>
                <a:gd name="T3" fmla="*/ 0 h 398"/>
                <a:gd name="T4" fmla="*/ 170 w 284"/>
                <a:gd name="T5" fmla="*/ 12 h 398"/>
                <a:gd name="T6" fmla="*/ 117 w 284"/>
                <a:gd name="T7" fmla="*/ 36 h 398"/>
                <a:gd name="T8" fmla="*/ 72 w 284"/>
                <a:gd name="T9" fmla="*/ 74 h 398"/>
                <a:gd name="T10" fmla="*/ 36 w 284"/>
                <a:gd name="T11" fmla="*/ 119 h 398"/>
                <a:gd name="T12" fmla="*/ 12 w 284"/>
                <a:gd name="T13" fmla="*/ 172 h 398"/>
                <a:gd name="T14" fmla="*/ 0 w 284"/>
                <a:gd name="T15" fmla="*/ 229 h 398"/>
                <a:gd name="T16" fmla="*/ 3 w 284"/>
                <a:gd name="T17" fmla="*/ 291 h 398"/>
                <a:gd name="T18" fmla="*/ 17 w 284"/>
                <a:gd name="T19" fmla="*/ 346 h 398"/>
                <a:gd name="T20" fmla="*/ 45 w 284"/>
                <a:gd name="T21" fmla="*/ 398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8">
                  <a:moveTo>
                    <a:pt x="284" y="2"/>
                  </a:moveTo>
                  <a:lnTo>
                    <a:pt x="227" y="0"/>
                  </a:lnTo>
                  <a:lnTo>
                    <a:pt x="170" y="12"/>
                  </a:lnTo>
                  <a:lnTo>
                    <a:pt x="117" y="36"/>
                  </a:lnTo>
                  <a:lnTo>
                    <a:pt x="72" y="74"/>
                  </a:lnTo>
                  <a:lnTo>
                    <a:pt x="36" y="119"/>
                  </a:lnTo>
                  <a:lnTo>
                    <a:pt x="12" y="172"/>
                  </a:lnTo>
                  <a:lnTo>
                    <a:pt x="0" y="229"/>
                  </a:lnTo>
                  <a:lnTo>
                    <a:pt x="3" y="291"/>
                  </a:lnTo>
                  <a:lnTo>
                    <a:pt x="17" y="346"/>
                  </a:lnTo>
                  <a:lnTo>
                    <a:pt x="45" y="3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1421"/>
            <p:cNvSpPr>
              <a:spLocks/>
            </p:cNvSpPr>
            <p:nvPr/>
          </p:nvSpPr>
          <p:spPr bwMode="auto">
            <a:xfrm>
              <a:off x="3198611" y="1716042"/>
              <a:ext cx="919521" cy="349537"/>
            </a:xfrm>
            <a:custGeom>
              <a:avLst/>
              <a:gdLst>
                <a:gd name="T0" fmla="*/ 463 w 463"/>
                <a:gd name="T1" fmla="*/ 176 h 176"/>
                <a:gd name="T2" fmla="*/ 439 w 463"/>
                <a:gd name="T3" fmla="*/ 124 h 176"/>
                <a:gd name="T4" fmla="*/ 406 w 463"/>
                <a:gd name="T5" fmla="*/ 76 h 176"/>
                <a:gd name="T6" fmla="*/ 360 w 463"/>
                <a:gd name="T7" fmla="*/ 40 h 176"/>
                <a:gd name="T8" fmla="*/ 308 w 463"/>
                <a:gd name="T9" fmla="*/ 14 h 176"/>
                <a:gd name="T10" fmla="*/ 251 w 463"/>
                <a:gd name="T11" fmla="*/ 0 h 176"/>
                <a:gd name="T12" fmla="*/ 194 w 463"/>
                <a:gd name="T13" fmla="*/ 2 h 176"/>
                <a:gd name="T14" fmla="*/ 136 w 463"/>
                <a:gd name="T15" fmla="*/ 14 h 176"/>
                <a:gd name="T16" fmla="*/ 81 w 463"/>
                <a:gd name="T17" fmla="*/ 40 h 176"/>
                <a:gd name="T18" fmla="*/ 36 w 463"/>
                <a:gd name="T19" fmla="*/ 79 h 176"/>
                <a:gd name="T20" fmla="*/ 0 w 463"/>
                <a:gd name="T21" fmla="*/ 12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76">
                  <a:moveTo>
                    <a:pt x="463" y="176"/>
                  </a:moveTo>
                  <a:lnTo>
                    <a:pt x="439" y="124"/>
                  </a:lnTo>
                  <a:lnTo>
                    <a:pt x="406" y="76"/>
                  </a:lnTo>
                  <a:lnTo>
                    <a:pt x="360" y="40"/>
                  </a:lnTo>
                  <a:lnTo>
                    <a:pt x="308" y="14"/>
                  </a:lnTo>
                  <a:lnTo>
                    <a:pt x="251" y="0"/>
                  </a:lnTo>
                  <a:lnTo>
                    <a:pt x="194" y="2"/>
                  </a:lnTo>
                  <a:lnTo>
                    <a:pt x="136" y="14"/>
                  </a:lnTo>
                  <a:lnTo>
                    <a:pt x="81" y="40"/>
                  </a:lnTo>
                  <a:lnTo>
                    <a:pt x="36" y="79"/>
                  </a:lnTo>
                  <a:lnTo>
                    <a:pt x="0" y="12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1422"/>
            <p:cNvSpPr>
              <a:spLocks/>
            </p:cNvSpPr>
            <p:nvPr/>
          </p:nvSpPr>
          <p:spPr bwMode="auto">
            <a:xfrm>
              <a:off x="3184709" y="1565105"/>
              <a:ext cx="905619" cy="349537"/>
            </a:xfrm>
            <a:custGeom>
              <a:avLst/>
              <a:gdLst>
                <a:gd name="T0" fmla="*/ 456 w 456"/>
                <a:gd name="T1" fmla="*/ 126 h 176"/>
                <a:gd name="T2" fmla="*/ 422 w 456"/>
                <a:gd name="T3" fmla="*/ 78 h 176"/>
                <a:gd name="T4" fmla="*/ 379 w 456"/>
                <a:gd name="T5" fmla="*/ 40 h 176"/>
                <a:gd name="T6" fmla="*/ 329 w 456"/>
                <a:gd name="T7" fmla="*/ 14 h 176"/>
                <a:gd name="T8" fmla="*/ 272 w 456"/>
                <a:gd name="T9" fmla="*/ 0 h 176"/>
                <a:gd name="T10" fmla="*/ 215 w 456"/>
                <a:gd name="T11" fmla="*/ 0 h 176"/>
                <a:gd name="T12" fmla="*/ 158 w 456"/>
                <a:gd name="T13" fmla="*/ 11 h 176"/>
                <a:gd name="T14" fmla="*/ 105 w 456"/>
                <a:gd name="T15" fmla="*/ 38 h 176"/>
                <a:gd name="T16" fmla="*/ 60 w 456"/>
                <a:gd name="T17" fmla="*/ 76 h 176"/>
                <a:gd name="T18" fmla="*/ 24 w 456"/>
                <a:gd name="T19" fmla="*/ 121 h 176"/>
                <a:gd name="T20" fmla="*/ 0 w 456"/>
                <a:gd name="T21"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76">
                  <a:moveTo>
                    <a:pt x="456" y="126"/>
                  </a:moveTo>
                  <a:lnTo>
                    <a:pt x="422" y="78"/>
                  </a:lnTo>
                  <a:lnTo>
                    <a:pt x="379" y="40"/>
                  </a:lnTo>
                  <a:lnTo>
                    <a:pt x="329" y="14"/>
                  </a:lnTo>
                  <a:lnTo>
                    <a:pt x="272" y="0"/>
                  </a:lnTo>
                  <a:lnTo>
                    <a:pt x="215" y="0"/>
                  </a:lnTo>
                  <a:lnTo>
                    <a:pt x="158" y="11"/>
                  </a:lnTo>
                  <a:lnTo>
                    <a:pt x="105" y="38"/>
                  </a:lnTo>
                  <a:lnTo>
                    <a:pt x="60" y="76"/>
                  </a:lnTo>
                  <a:lnTo>
                    <a:pt x="24" y="121"/>
                  </a:lnTo>
                  <a:lnTo>
                    <a:pt x="0" y="17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1423"/>
            <p:cNvSpPr>
              <a:spLocks/>
            </p:cNvSpPr>
            <p:nvPr/>
          </p:nvSpPr>
          <p:spPr bwMode="auto">
            <a:xfrm>
              <a:off x="3085409" y="1432042"/>
              <a:ext cx="1014850" cy="1008892"/>
            </a:xfrm>
            <a:custGeom>
              <a:avLst/>
              <a:gdLst>
                <a:gd name="T0" fmla="*/ 432 w 511"/>
                <a:gd name="T1" fmla="*/ 83 h 508"/>
                <a:gd name="T2" fmla="*/ 391 w 511"/>
                <a:gd name="T3" fmla="*/ 45 h 508"/>
                <a:gd name="T4" fmla="*/ 341 w 511"/>
                <a:gd name="T5" fmla="*/ 16 h 508"/>
                <a:gd name="T6" fmla="*/ 291 w 511"/>
                <a:gd name="T7" fmla="*/ 0 h 508"/>
                <a:gd name="T8" fmla="*/ 229 w 511"/>
                <a:gd name="T9" fmla="*/ 0 h 508"/>
                <a:gd name="T10" fmla="*/ 172 w 511"/>
                <a:gd name="T11" fmla="*/ 12 h 508"/>
                <a:gd name="T12" fmla="*/ 119 w 511"/>
                <a:gd name="T13" fmla="*/ 35 h 508"/>
                <a:gd name="T14" fmla="*/ 74 w 511"/>
                <a:gd name="T15" fmla="*/ 71 h 508"/>
                <a:gd name="T16" fmla="*/ 38 w 511"/>
                <a:gd name="T17" fmla="*/ 117 h 508"/>
                <a:gd name="T18" fmla="*/ 12 w 511"/>
                <a:gd name="T19" fmla="*/ 171 h 508"/>
                <a:gd name="T20" fmla="*/ 0 w 511"/>
                <a:gd name="T21" fmla="*/ 229 h 508"/>
                <a:gd name="T22" fmla="*/ 2 w 511"/>
                <a:gd name="T23" fmla="*/ 286 h 508"/>
                <a:gd name="T24" fmla="*/ 17 w 511"/>
                <a:gd name="T25" fmla="*/ 346 h 508"/>
                <a:gd name="T26" fmla="*/ 45 w 511"/>
                <a:gd name="T27" fmla="*/ 396 h 508"/>
                <a:gd name="T28" fmla="*/ 84 w 511"/>
                <a:gd name="T29" fmla="*/ 441 h 508"/>
                <a:gd name="T30" fmla="*/ 131 w 511"/>
                <a:gd name="T31" fmla="*/ 474 h 508"/>
                <a:gd name="T32" fmla="*/ 186 w 511"/>
                <a:gd name="T33" fmla="*/ 498 h 508"/>
                <a:gd name="T34" fmla="*/ 246 w 511"/>
                <a:gd name="T35" fmla="*/ 508 h 508"/>
                <a:gd name="T36" fmla="*/ 303 w 511"/>
                <a:gd name="T37" fmla="*/ 505 h 508"/>
                <a:gd name="T38" fmla="*/ 360 w 511"/>
                <a:gd name="T39" fmla="*/ 489 h 508"/>
                <a:gd name="T40" fmla="*/ 410 w 511"/>
                <a:gd name="T41" fmla="*/ 458 h 508"/>
                <a:gd name="T42" fmla="*/ 453 w 511"/>
                <a:gd name="T43" fmla="*/ 420 h 508"/>
                <a:gd name="T44" fmla="*/ 484 w 511"/>
                <a:gd name="T45" fmla="*/ 369 h 508"/>
                <a:gd name="T46" fmla="*/ 503 w 511"/>
                <a:gd name="T47" fmla="*/ 317 h 508"/>
                <a:gd name="T48" fmla="*/ 511 w 511"/>
                <a:gd name="T49" fmla="*/ 260 h 508"/>
                <a:gd name="T50" fmla="*/ 503 w 511"/>
                <a:gd name="T51" fmla="*/ 202 h 508"/>
                <a:gd name="T52" fmla="*/ 484 w 511"/>
                <a:gd name="T53" fmla="*/ 148 h 508"/>
                <a:gd name="T54" fmla="*/ 451 w 511"/>
                <a:gd name="T55" fmla="*/ 100 h 508"/>
                <a:gd name="T56" fmla="*/ 408 w 511"/>
                <a:gd name="T57" fmla="*/ 62 h 508"/>
                <a:gd name="T58" fmla="*/ 358 w 511"/>
                <a:gd name="T59" fmla="*/ 35 h 508"/>
                <a:gd name="T60" fmla="*/ 303 w 511"/>
                <a:gd name="T61" fmla="*/ 2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1" h="508">
                  <a:moveTo>
                    <a:pt x="432" y="83"/>
                  </a:moveTo>
                  <a:lnTo>
                    <a:pt x="391" y="45"/>
                  </a:lnTo>
                  <a:lnTo>
                    <a:pt x="341" y="16"/>
                  </a:lnTo>
                  <a:lnTo>
                    <a:pt x="291" y="0"/>
                  </a:lnTo>
                  <a:lnTo>
                    <a:pt x="229" y="0"/>
                  </a:lnTo>
                  <a:lnTo>
                    <a:pt x="172" y="12"/>
                  </a:lnTo>
                  <a:lnTo>
                    <a:pt x="119" y="35"/>
                  </a:lnTo>
                  <a:lnTo>
                    <a:pt x="74" y="71"/>
                  </a:lnTo>
                  <a:lnTo>
                    <a:pt x="38" y="117"/>
                  </a:lnTo>
                  <a:lnTo>
                    <a:pt x="12" y="171"/>
                  </a:lnTo>
                  <a:lnTo>
                    <a:pt x="0" y="229"/>
                  </a:lnTo>
                  <a:lnTo>
                    <a:pt x="2" y="286"/>
                  </a:lnTo>
                  <a:lnTo>
                    <a:pt x="17" y="346"/>
                  </a:lnTo>
                  <a:lnTo>
                    <a:pt x="45" y="396"/>
                  </a:lnTo>
                  <a:lnTo>
                    <a:pt x="84" y="441"/>
                  </a:lnTo>
                  <a:lnTo>
                    <a:pt x="131" y="474"/>
                  </a:lnTo>
                  <a:lnTo>
                    <a:pt x="186" y="498"/>
                  </a:lnTo>
                  <a:lnTo>
                    <a:pt x="246" y="508"/>
                  </a:lnTo>
                  <a:lnTo>
                    <a:pt x="303" y="505"/>
                  </a:lnTo>
                  <a:lnTo>
                    <a:pt x="360" y="489"/>
                  </a:lnTo>
                  <a:lnTo>
                    <a:pt x="410" y="458"/>
                  </a:lnTo>
                  <a:lnTo>
                    <a:pt x="453" y="420"/>
                  </a:lnTo>
                  <a:lnTo>
                    <a:pt x="484" y="369"/>
                  </a:lnTo>
                  <a:lnTo>
                    <a:pt x="503" y="317"/>
                  </a:lnTo>
                  <a:lnTo>
                    <a:pt x="511" y="260"/>
                  </a:lnTo>
                  <a:lnTo>
                    <a:pt x="503" y="202"/>
                  </a:lnTo>
                  <a:lnTo>
                    <a:pt x="484" y="148"/>
                  </a:lnTo>
                  <a:lnTo>
                    <a:pt x="451" y="100"/>
                  </a:lnTo>
                  <a:lnTo>
                    <a:pt x="408" y="62"/>
                  </a:lnTo>
                  <a:lnTo>
                    <a:pt x="358" y="35"/>
                  </a:lnTo>
                  <a:lnTo>
                    <a:pt x="303" y="2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1424"/>
            <p:cNvSpPr>
              <a:spLocks/>
            </p:cNvSpPr>
            <p:nvPr/>
          </p:nvSpPr>
          <p:spPr bwMode="auto">
            <a:xfrm>
              <a:off x="3522331" y="1596881"/>
              <a:ext cx="538208" cy="814264"/>
            </a:xfrm>
            <a:custGeom>
              <a:avLst/>
              <a:gdLst>
                <a:gd name="T0" fmla="*/ 212 w 271"/>
                <a:gd name="T1" fmla="*/ 0 h 410"/>
                <a:gd name="T2" fmla="*/ 245 w 271"/>
                <a:gd name="T3" fmla="*/ 48 h 410"/>
                <a:gd name="T4" fmla="*/ 264 w 271"/>
                <a:gd name="T5" fmla="*/ 103 h 410"/>
                <a:gd name="T6" fmla="*/ 271 w 271"/>
                <a:gd name="T7" fmla="*/ 160 h 410"/>
                <a:gd name="T8" fmla="*/ 264 w 271"/>
                <a:gd name="T9" fmla="*/ 217 h 410"/>
                <a:gd name="T10" fmla="*/ 243 w 271"/>
                <a:gd name="T11" fmla="*/ 272 h 410"/>
                <a:gd name="T12" fmla="*/ 212 w 271"/>
                <a:gd name="T13" fmla="*/ 320 h 410"/>
                <a:gd name="T14" fmla="*/ 169 w 271"/>
                <a:gd name="T15" fmla="*/ 360 h 410"/>
                <a:gd name="T16" fmla="*/ 116 w 271"/>
                <a:gd name="T17" fmla="*/ 389 h 410"/>
                <a:gd name="T18" fmla="*/ 62 w 271"/>
                <a:gd name="T19" fmla="*/ 406 h 410"/>
                <a:gd name="T20" fmla="*/ 0 w 271"/>
                <a:gd name="T21"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410">
                  <a:moveTo>
                    <a:pt x="212" y="0"/>
                  </a:moveTo>
                  <a:lnTo>
                    <a:pt x="245" y="48"/>
                  </a:lnTo>
                  <a:lnTo>
                    <a:pt x="264" y="103"/>
                  </a:lnTo>
                  <a:lnTo>
                    <a:pt x="271" y="160"/>
                  </a:lnTo>
                  <a:lnTo>
                    <a:pt x="264" y="217"/>
                  </a:lnTo>
                  <a:lnTo>
                    <a:pt x="243" y="272"/>
                  </a:lnTo>
                  <a:lnTo>
                    <a:pt x="212" y="320"/>
                  </a:lnTo>
                  <a:lnTo>
                    <a:pt x="169" y="360"/>
                  </a:lnTo>
                  <a:lnTo>
                    <a:pt x="116" y="389"/>
                  </a:lnTo>
                  <a:lnTo>
                    <a:pt x="62" y="406"/>
                  </a:lnTo>
                  <a:lnTo>
                    <a:pt x="0" y="41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1425"/>
            <p:cNvSpPr>
              <a:spLocks/>
            </p:cNvSpPr>
            <p:nvPr/>
          </p:nvSpPr>
          <p:spPr bwMode="auto">
            <a:xfrm>
              <a:off x="3190668" y="1402253"/>
              <a:ext cx="824193" cy="492530"/>
            </a:xfrm>
            <a:custGeom>
              <a:avLst/>
              <a:gdLst>
                <a:gd name="T0" fmla="*/ 415 w 415"/>
                <a:gd name="T1" fmla="*/ 248 h 248"/>
                <a:gd name="T2" fmla="*/ 407 w 415"/>
                <a:gd name="T3" fmla="*/ 189 h 248"/>
                <a:gd name="T4" fmla="*/ 388 w 415"/>
                <a:gd name="T5" fmla="*/ 136 h 248"/>
                <a:gd name="T6" fmla="*/ 357 w 415"/>
                <a:gd name="T7" fmla="*/ 89 h 248"/>
                <a:gd name="T8" fmla="*/ 317 w 415"/>
                <a:gd name="T9" fmla="*/ 48 h 248"/>
                <a:gd name="T10" fmla="*/ 267 w 415"/>
                <a:gd name="T11" fmla="*/ 19 h 248"/>
                <a:gd name="T12" fmla="*/ 212 w 415"/>
                <a:gd name="T13" fmla="*/ 3 h 248"/>
                <a:gd name="T14" fmla="*/ 155 w 415"/>
                <a:gd name="T15" fmla="*/ 0 h 248"/>
                <a:gd name="T16" fmla="*/ 97 w 415"/>
                <a:gd name="T17" fmla="*/ 12 h 248"/>
                <a:gd name="T18" fmla="*/ 45 w 415"/>
                <a:gd name="T19" fmla="*/ 36 h 248"/>
                <a:gd name="T20" fmla="*/ 0 w 415"/>
                <a:gd name="T21" fmla="*/ 7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248">
                  <a:moveTo>
                    <a:pt x="415" y="248"/>
                  </a:moveTo>
                  <a:lnTo>
                    <a:pt x="407" y="189"/>
                  </a:lnTo>
                  <a:lnTo>
                    <a:pt x="388" y="136"/>
                  </a:lnTo>
                  <a:lnTo>
                    <a:pt x="357" y="89"/>
                  </a:lnTo>
                  <a:lnTo>
                    <a:pt x="317" y="48"/>
                  </a:lnTo>
                  <a:lnTo>
                    <a:pt x="267" y="19"/>
                  </a:lnTo>
                  <a:lnTo>
                    <a:pt x="212" y="3"/>
                  </a:lnTo>
                  <a:lnTo>
                    <a:pt x="155" y="0"/>
                  </a:lnTo>
                  <a:lnTo>
                    <a:pt x="97" y="12"/>
                  </a:lnTo>
                  <a:lnTo>
                    <a:pt x="45" y="36"/>
                  </a:lnTo>
                  <a:lnTo>
                    <a:pt x="0" y="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1426"/>
            <p:cNvSpPr>
              <a:spLocks/>
            </p:cNvSpPr>
            <p:nvPr/>
          </p:nvSpPr>
          <p:spPr bwMode="auto">
            <a:xfrm>
              <a:off x="3156905" y="1894783"/>
              <a:ext cx="857955" cy="494516"/>
            </a:xfrm>
            <a:custGeom>
              <a:avLst/>
              <a:gdLst>
                <a:gd name="T0" fmla="*/ 432 w 432"/>
                <a:gd name="T1" fmla="*/ 0 h 249"/>
                <a:gd name="T2" fmla="*/ 424 w 432"/>
                <a:gd name="T3" fmla="*/ 58 h 249"/>
                <a:gd name="T4" fmla="*/ 403 w 432"/>
                <a:gd name="T5" fmla="*/ 110 h 249"/>
                <a:gd name="T6" fmla="*/ 370 w 432"/>
                <a:gd name="T7" fmla="*/ 160 h 249"/>
                <a:gd name="T8" fmla="*/ 327 w 432"/>
                <a:gd name="T9" fmla="*/ 198 h 249"/>
                <a:gd name="T10" fmla="*/ 277 w 432"/>
                <a:gd name="T11" fmla="*/ 229 h 249"/>
                <a:gd name="T12" fmla="*/ 219 w 432"/>
                <a:gd name="T13" fmla="*/ 246 h 249"/>
                <a:gd name="T14" fmla="*/ 160 w 432"/>
                <a:gd name="T15" fmla="*/ 249 h 249"/>
                <a:gd name="T16" fmla="*/ 102 w 432"/>
                <a:gd name="T17" fmla="*/ 239 h 249"/>
                <a:gd name="T18" fmla="*/ 48 w 432"/>
                <a:gd name="T19" fmla="*/ 215 h 249"/>
                <a:gd name="T20" fmla="*/ 0 w 432"/>
                <a:gd name="T21" fmla="*/ 18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249">
                  <a:moveTo>
                    <a:pt x="432" y="0"/>
                  </a:moveTo>
                  <a:lnTo>
                    <a:pt x="424" y="58"/>
                  </a:lnTo>
                  <a:lnTo>
                    <a:pt x="403" y="110"/>
                  </a:lnTo>
                  <a:lnTo>
                    <a:pt x="370" y="160"/>
                  </a:lnTo>
                  <a:lnTo>
                    <a:pt x="327" y="198"/>
                  </a:lnTo>
                  <a:lnTo>
                    <a:pt x="277" y="229"/>
                  </a:lnTo>
                  <a:lnTo>
                    <a:pt x="219" y="246"/>
                  </a:lnTo>
                  <a:lnTo>
                    <a:pt x="160" y="249"/>
                  </a:lnTo>
                  <a:lnTo>
                    <a:pt x="102" y="239"/>
                  </a:lnTo>
                  <a:lnTo>
                    <a:pt x="48" y="215"/>
                  </a:lnTo>
                  <a:lnTo>
                    <a:pt x="0" y="1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1427"/>
            <p:cNvSpPr>
              <a:spLocks/>
            </p:cNvSpPr>
            <p:nvPr/>
          </p:nvSpPr>
          <p:spPr bwMode="auto">
            <a:xfrm>
              <a:off x="3450834" y="1388350"/>
              <a:ext cx="510404" cy="816249"/>
            </a:xfrm>
            <a:custGeom>
              <a:avLst/>
              <a:gdLst>
                <a:gd name="T0" fmla="*/ 195 w 257"/>
                <a:gd name="T1" fmla="*/ 411 h 411"/>
                <a:gd name="T2" fmla="*/ 229 w 257"/>
                <a:gd name="T3" fmla="*/ 363 h 411"/>
                <a:gd name="T4" fmla="*/ 250 w 257"/>
                <a:gd name="T5" fmla="*/ 308 h 411"/>
                <a:gd name="T6" fmla="*/ 257 w 257"/>
                <a:gd name="T7" fmla="*/ 251 h 411"/>
                <a:gd name="T8" fmla="*/ 253 w 257"/>
                <a:gd name="T9" fmla="*/ 191 h 411"/>
                <a:gd name="T10" fmla="*/ 233 w 257"/>
                <a:gd name="T11" fmla="*/ 136 h 411"/>
                <a:gd name="T12" fmla="*/ 202 w 257"/>
                <a:gd name="T13" fmla="*/ 89 h 411"/>
                <a:gd name="T14" fmla="*/ 160 w 257"/>
                <a:gd name="T15" fmla="*/ 48 h 411"/>
                <a:gd name="T16" fmla="*/ 107 w 257"/>
                <a:gd name="T17" fmla="*/ 22 h 411"/>
                <a:gd name="T18" fmla="*/ 57 w 257"/>
                <a:gd name="T19" fmla="*/ 3 h 411"/>
                <a:gd name="T20" fmla="*/ 0 w 257"/>
                <a:gd name="T21"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7" h="411">
                  <a:moveTo>
                    <a:pt x="195" y="411"/>
                  </a:moveTo>
                  <a:lnTo>
                    <a:pt x="229" y="363"/>
                  </a:lnTo>
                  <a:lnTo>
                    <a:pt x="250" y="308"/>
                  </a:lnTo>
                  <a:lnTo>
                    <a:pt x="257" y="251"/>
                  </a:lnTo>
                  <a:lnTo>
                    <a:pt x="253" y="191"/>
                  </a:lnTo>
                  <a:lnTo>
                    <a:pt x="233" y="136"/>
                  </a:lnTo>
                  <a:lnTo>
                    <a:pt x="202" y="89"/>
                  </a:lnTo>
                  <a:lnTo>
                    <a:pt x="160" y="48"/>
                  </a:lnTo>
                  <a:lnTo>
                    <a:pt x="107" y="22"/>
                  </a:lnTo>
                  <a:lnTo>
                    <a:pt x="57" y="3"/>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7" name="Freeform 1428"/>
            <p:cNvSpPr>
              <a:spLocks/>
            </p:cNvSpPr>
            <p:nvPr/>
          </p:nvSpPr>
          <p:spPr bwMode="auto">
            <a:xfrm>
              <a:off x="3512401" y="1394308"/>
              <a:ext cx="208531" cy="89370"/>
            </a:xfrm>
            <a:custGeom>
              <a:avLst/>
              <a:gdLst>
                <a:gd name="T0" fmla="*/ 105 w 105"/>
                <a:gd name="T1" fmla="*/ 45 h 45"/>
                <a:gd name="T2" fmla="*/ 55 w 105"/>
                <a:gd name="T3" fmla="*/ 16 h 45"/>
                <a:gd name="T4" fmla="*/ 0 w 105"/>
                <a:gd name="T5" fmla="*/ 0 h 45"/>
              </a:gdLst>
              <a:ahLst/>
              <a:cxnLst>
                <a:cxn ang="0">
                  <a:pos x="T0" y="T1"/>
                </a:cxn>
                <a:cxn ang="0">
                  <a:pos x="T2" y="T3"/>
                </a:cxn>
                <a:cxn ang="0">
                  <a:pos x="T4" y="T5"/>
                </a:cxn>
              </a:cxnLst>
              <a:rect l="0" t="0" r="r" b="b"/>
              <a:pathLst>
                <a:path w="105" h="45">
                  <a:moveTo>
                    <a:pt x="105" y="45"/>
                  </a:moveTo>
                  <a:lnTo>
                    <a:pt x="55" y="16"/>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8" name="Freeform 1429"/>
            <p:cNvSpPr>
              <a:spLocks/>
            </p:cNvSpPr>
            <p:nvPr/>
          </p:nvSpPr>
          <p:spPr bwMode="auto">
            <a:xfrm>
              <a:off x="2944403" y="1402253"/>
              <a:ext cx="345565" cy="536222"/>
            </a:xfrm>
            <a:custGeom>
              <a:avLst/>
              <a:gdLst>
                <a:gd name="T0" fmla="*/ 174 w 174"/>
                <a:gd name="T1" fmla="*/ 0 h 270"/>
                <a:gd name="T2" fmla="*/ 121 w 174"/>
                <a:gd name="T3" fmla="*/ 24 h 270"/>
                <a:gd name="T4" fmla="*/ 73 w 174"/>
                <a:gd name="T5" fmla="*/ 58 h 270"/>
                <a:gd name="T6" fmla="*/ 38 w 174"/>
                <a:gd name="T7" fmla="*/ 103 h 270"/>
                <a:gd name="T8" fmla="*/ 11 w 174"/>
                <a:gd name="T9" fmla="*/ 155 h 270"/>
                <a:gd name="T10" fmla="*/ 0 w 174"/>
                <a:gd name="T11" fmla="*/ 210 h 270"/>
                <a:gd name="T12" fmla="*/ 0 w 174"/>
                <a:gd name="T13" fmla="*/ 270 h 270"/>
              </a:gdLst>
              <a:ahLst/>
              <a:cxnLst>
                <a:cxn ang="0">
                  <a:pos x="T0" y="T1"/>
                </a:cxn>
                <a:cxn ang="0">
                  <a:pos x="T2" y="T3"/>
                </a:cxn>
                <a:cxn ang="0">
                  <a:pos x="T4" y="T5"/>
                </a:cxn>
                <a:cxn ang="0">
                  <a:pos x="T6" y="T7"/>
                </a:cxn>
                <a:cxn ang="0">
                  <a:pos x="T8" y="T9"/>
                </a:cxn>
                <a:cxn ang="0">
                  <a:pos x="T10" y="T11"/>
                </a:cxn>
                <a:cxn ang="0">
                  <a:pos x="T12" y="T13"/>
                </a:cxn>
              </a:cxnLst>
              <a:rect l="0" t="0" r="r" b="b"/>
              <a:pathLst>
                <a:path w="174" h="270">
                  <a:moveTo>
                    <a:pt x="174" y="0"/>
                  </a:moveTo>
                  <a:lnTo>
                    <a:pt x="121" y="24"/>
                  </a:lnTo>
                  <a:lnTo>
                    <a:pt x="73" y="58"/>
                  </a:lnTo>
                  <a:lnTo>
                    <a:pt x="38" y="103"/>
                  </a:lnTo>
                  <a:lnTo>
                    <a:pt x="11" y="155"/>
                  </a:lnTo>
                  <a:lnTo>
                    <a:pt x="0" y="210"/>
                  </a:lnTo>
                  <a:lnTo>
                    <a:pt x="0" y="27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9" name="Freeform 1430"/>
            <p:cNvSpPr>
              <a:spLocks/>
            </p:cNvSpPr>
            <p:nvPr/>
          </p:nvSpPr>
          <p:spPr bwMode="auto">
            <a:xfrm>
              <a:off x="3289968" y="1384378"/>
              <a:ext cx="222433" cy="17874"/>
            </a:xfrm>
            <a:custGeom>
              <a:avLst/>
              <a:gdLst>
                <a:gd name="T0" fmla="*/ 112 w 112"/>
                <a:gd name="T1" fmla="*/ 5 h 9"/>
                <a:gd name="T2" fmla="*/ 54 w 112"/>
                <a:gd name="T3" fmla="*/ 0 h 9"/>
                <a:gd name="T4" fmla="*/ 0 w 112"/>
                <a:gd name="T5" fmla="*/ 9 h 9"/>
              </a:gdLst>
              <a:ahLst/>
              <a:cxnLst>
                <a:cxn ang="0">
                  <a:pos x="T0" y="T1"/>
                </a:cxn>
                <a:cxn ang="0">
                  <a:pos x="T2" y="T3"/>
                </a:cxn>
                <a:cxn ang="0">
                  <a:pos x="T4" y="T5"/>
                </a:cxn>
              </a:cxnLst>
              <a:rect l="0" t="0" r="r" b="b"/>
              <a:pathLst>
                <a:path w="112" h="9">
                  <a:moveTo>
                    <a:pt x="112" y="5"/>
                  </a:moveTo>
                  <a:lnTo>
                    <a:pt x="54" y="0"/>
                  </a:lnTo>
                  <a:lnTo>
                    <a:pt x="0" y="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0" name="Freeform 1431"/>
            <p:cNvSpPr>
              <a:spLocks/>
            </p:cNvSpPr>
            <p:nvPr/>
          </p:nvSpPr>
          <p:spPr bwMode="auto">
            <a:xfrm>
              <a:off x="3482611" y="1483679"/>
              <a:ext cx="426991" cy="889732"/>
            </a:xfrm>
            <a:custGeom>
              <a:avLst/>
              <a:gdLst>
                <a:gd name="T0" fmla="*/ 120 w 215"/>
                <a:gd name="T1" fmla="*/ 0 h 448"/>
                <a:gd name="T2" fmla="*/ 160 w 215"/>
                <a:gd name="T3" fmla="*/ 41 h 448"/>
                <a:gd name="T4" fmla="*/ 191 w 215"/>
                <a:gd name="T5" fmla="*/ 91 h 448"/>
                <a:gd name="T6" fmla="*/ 210 w 215"/>
                <a:gd name="T7" fmla="*/ 145 h 448"/>
                <a:gd name="T8" fmla="*/ 215 w 215"/>
                <a:gd name="T9" fmla="*/ 203 h 448"/>
                <a:gd name="T10" fmla="*/ 206 w 215"/>
                <a:gd name="T11" fmla="*/ 260 h 448"/>
                <a:gd name="T12" fmla="*/ 184 w 215"/>
                <a:gd name="T13" fmla="*/ 315 h 448"/>
                <a:gd name="T14" fmla="*/ 151 w 215"/>
                <a:gd name="T15" fmla="*/ 365 h 448"/>
                <a:gd name="T16" fmla="*/ 108 w 215"/>
                <a:gd name="T17" fmla="*/ 403 h 448"/>
                <a:gd name="T18" fmla="*/ 58 w 215"/>
                <a:gd name="T19" fmla="*/ 432 h 448"/>
                <a:gd name="T20" fmla="*/ 0 w 215"/>
                <a:gd name="T21"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 h="448">
                  <a:moveTo>
                    <a:pt x="120" y="0"/>
                  </a:moveTo>
                  <a:lnTo>
                    <a:pt x="160" y="41"/>
                  </a:lnTo>
                  <a:lnTo>
                    <a:pt x="191" y="91"/>
                  </a:lnTo>
                  <a:lnTo>
                    <a:pt x="210" y="145"/>
                  </a:lnTo>
                  <a:lnTo>
                    <a:pt x="215" y="203"/>
                  </a:lnTo>
                  <a:lnTo>
                    <a:pt x="206" y="260"/>
                  </a:lnTo>
                  <a:lnTo>
                    <a:pt x="184" y="315"/>
                  </a:lnTo>
                  <a:lnTo>
                    <a:pt x="151" y="365"/>
                  </a:lnTo>
                  <a:lnTo>
                    <a:pt x="108" y="403"/>
                  </a:lnTo>
                  <a:lnTo>
                    <a:pt x="58" y="432"/>
                  </a:lnTo>
                  <a:lnTo>
                    <a:pt x="0" y="44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1" name="Freeform 1432"/>
            <p:cNvSpPr>
              <a:spLocks/>
            </p:cNvSpPr>
            <p:nvPr/>
          </p:nvSpPr>
          <p:spPr bwMode="auto">
            <a:xfrm>
              <a:off x="2966249" y="1394308"/>
              <a:ext cx="891718" cy="1002934"/>
            </a:xfrm>
            <a:custGeom>
              <a:avLst/>
              <a:gdLst>
                <a:gd name="T0" fmla="*/ 62 w 449"/>
                <a:gd name="T1" fmla="*/ 470 h 505"/>
                <a:gd name="T2" fmla="*/ 115 w 449"/>
                <a:gd name="T3" fmla="*/ 493 h 505"/>
                <a:gd name="T4" fmla="*/ 175 w 449"/>
                <a:gd name="T5" fmla="*/ 505 h 505"/>
                <a:gd name="T6" fmla="*/ 232 w 449"/>
                <a:gd name="T7" fmla="*/ 501 h 505"/>
                <a:gd name="T8" fmla="*/ 289 w 449"/>
                <a:gd name="T9" fmla="*/ 486 h 505"/>
                <a:gd name="T10" fmla="*/ 342 w 449"/>
                <a:gd name="T11" fmla="*/ 458 h 505"/>
                <a:gd name="T12" fmla="*/ 384 w 449"/>
                <a:gd name="T13" fmla="*/ 417 h 505"/>
                <a:gd name="T14" fmla="*/ 418 w 449"/>
                <a:gd name="T15" fmla="*/ 369 h 505"/>
                <a:gd name="T16" fmla="*/ 439 w 449"/>
                <a:gd name="T17" fmla="*/ 314 h 505"/>
                <a:gd name="T18" fmla="*/ 449 w 449"/>
                <a:gd name="T19" fmla="*/ 255 h 505"/>
                <a:gd name="T20" fmla="*/ 444 w 449"/>
                <a:gd name="T21" fmla="*/ 198 h 505"/>
                <a:gd name="T22" fmla="*/ 425 w 449"/>
                <a:gd name="T23" fmla="*/ 143 h 505"/>
                <a:gd name="T24" fmla="*/ 394 w 449"/>
                <a:gd name="T25" fmla="*/ 93 h 505"/>
                <a:gd name="T26" fmla="*/ 353 w 449"/>
                <a:gd name="T27" fmla="*/ 52 h 505"/>
                <a:gd name="T28" fmla="*/ 306 w 449"/>
                <a:gd name="T29" fmla="*/ 21 h 505"/>
                <a:gd name="T30" fmla="*/ 251 w 449"/>
                <a:gd name="T31" fmla="*/ 4 h 505"/>
                <a:gd name="T32" fmla="*/ 194 w 449"/>
                <a:gd name="T33" fmla="*/ 0 h 505"/>
                <a:gd name="T34" fmla="*/ 136 w 449"/>
                <a:gd name="T35" fmla="*/ 9 h 505"/>
                <a:gd name="T36" fmla="*/ 84 w 449"/>
                <a:gd name="T37" fmla="*/ 31 h 505"/>
                <a:gd name="T38" fmla="*/ 39 w 449"/>
                <a:gd name="T39" fmla="*/ 66 h 505"/>
                <a:gd name="T40" fmla="*/ 0 w 449"/>
                <a:gd name="T41" fmla="*/ 109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9" h="505">
                  <a:moveTo>
                    <a:pt x="62" y="470"/>
                  </a:moveTo>
                  <a:lnTo>
                    <a:pt x="115" y="493"/>
                  </a:lnTo>
                  <a:lnTo>
                    <a:pt x="175" y="505"/>
                  </a:lnTo>
                  <a:lnTo>
                    <a:pt x="232" y="501"/>
                  </a:lnTo>
                  <a:lnTo>
                    <a:pt x="289" y="486"/>
                  </a:lnTo>
                  <a:lnTo>
                    <a:pt x="342" y="458"/>
                  </a:lnTo>
                  <a:lnTo>
                    <a:pt x="384" y="417"/>
                  </a:lnTo>
                  <a:lnTo>
                    <a:pt x="418" y="369"/>
                  </a:lnTo>
                  <a:lnTo>
                    <a:pt x="439" y="314"/>
                  </a:lnTo>
                  <a:lnTo>
                    <a:pt x="449" y="255"/>
                  </a:lnTo>
                  <a:lnTo>
                    <a:pt x="444" y="198"/>
                  </a:lnTo>
                  <a:lnTo>
                    <a:pt x="425" y="143"/>
                  </a:lnTo>
                  <a:lnTo>
                    <a:pt x="394" y="93"/>
                  </a:lnTo>
                  <a:lnTo>
                    <a:pt x="353" y="52"/>
                  </a:lnTo>
                  <a:lnTo>
                    <a:pt x="306" y="21"/>
                  </a:lnTo>
                  <a:lnTo>
                    <a:pt x="251" y="4"/>
                  </a:lnTo>
                  <a:lnTo>
                    <a:pt x="194" y="0"/>
                  </a:lnTo>
                  <a:lnTo>
                    <a:pt x="136" y="9"/>
                  </a:lnTo>
                  <a:lnTo>
                    <a:pt x="84" y="31"/>
                  </a:lnTo>
                  <a:lnTo>
                    <a:pt x="39" y="66"/>
                  </a:lnTo>
                  <a:lnTo>
                    <a:pt x="0" y="10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2" name="Freeform 1433"/>
            <p:cNvSpPr>
              <a:spLocks/>
            </p:cNvSpPr>
            <p:nvPr/>
          </p:nvSpPr>
          <p:spPr bwMode="auto">
            <a:xfrm>
              <a:off x="3043703" y="1545244"/>
              <a:ext cx="478628" cy="865899"/>
            </a:xfrm>
            <a:custGeom>
              <a:avLst/>
              <a:gdLst>
                <a:gd name="T0" fmla="*/ 74 w 241"/>
                <a:gd name="T1" fmla="*/ 0 h 436"/>
                <a:gd name="T2" fmla="*/ 38 w 241"/>
                <a:gd name="T3" fmla="*/ 45 h 436"/>
                <a:gd name="T4" fmla="*/ 12 w 241"/>
                <a:gd name="T5" fmla="*/ 98 h 436"/>
                <a:gd name="T6" fmla="*/ 0 w 241"/>
                <a:gd name="T7" fmla="*/ 155 h 436"/>
                <a:gd name="T8" fmla="*/ 2 w 241"/>
                <a:gd name="T9" fmla="*/ 212 h 436"/>
                <a:gd name="T10" fmla="*/ 16 w 241"/>
                <a:gd name="T11" fmla="*/ 269 h 436"/>
                <a:gd name="T12" fmla="*/ 45 w 241"/>
                <a:gd name="T13" fmla="*/ 324 h 436"/>
                <a:gd name="T14" fmla="*/ 83 w 241"/>
                <a:gd name="T15" fmla="*/ 367 h 436"/>
                <a:gd name="T16" fmla="*/ 131 w 241"/>
                <a:gd name="T17" fmla="*/ 403 h 436"/>
                <a:gd name="T18" fmla="*/ 186 w 241"/>
                <a:gd name="T19" fmla="*/ 425 h 436"/>
                <a:gd name="T20" fmla="*/ 241 w 241"/>
                <a:gd name="T21" fmla="*/ 436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1" h="436">
                  <a:moveTo>
                    <a:pt x="74" y="0"/>
                  </a:moveTo>
                  <a:lnTo>
                    <a:pt x="38" y="45"/>
                  </a:lnTo>
                  <a:lnTo>
                    <a:pt x="12" y="98"/>
                  </a:lnTo>
                  <a:lnTo>
                    <a:pt x="0" y="155"/>
                  </a:lnTo>
                  <a:lnTo>
                    <a:pt x="2" y="212"/>
                  </a:lnTo>
                  <a:lnTo>
                    <a:pt x="16" y="269"/>
                  </a:lnTo>
                  <a:lnTo>
                    <a:pt x="45" y="324"/>
                  </a:lnTo>
                  <a:lnTo>
                    <a:pt x="83" y="367"/>
                  </a:lnTo>
                  <a:lnTo>
                    <a:pt x="131" y="403"/>
                  </a:lnTo>
                  <a:lnTo>
                    <a:pt x="186" y="425"/>
                  </a:lnTo>
                  <a:lnTo>
                    <a:pt x="241" y="43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3" name="Freeform 1434"/>
            <p:cNvSpPr>
              <a:spLocks/>
            </p:cNvSpPr>
            <p:nvPr/>
          </p:nvSpPr>
          <p:spPr bwMode="auto">
            <a:xfrm>
              <a:off x="2843116" y="1432042"/>
              <a:ext cx="351524" cy="895690"/>
            </a:xfrm>
            <a:custGeom>
              <a:avLst/>
              <a:gdLst>
                <a:gd name="T0" fmla="*/ 177 w 177"/>
                <a:gd name="T1" fmla="*/ 0 h 451"/>
                <a:gd name="T2" fmla="*/ 122 w 177"/>
                <a:gd name="T3" fmla="*/ 21 h 451"/>
                <a:gd name="T4" fmla="*/ 77 w 177"/>
                <a:gd name="T5" fmla="*/ 55 h 451"/>
                <a:gd name="T6" fmla="*/ 39 w 177"/>
                <a:gd name="T7" fmla="*/ 98 h 451"/>
                <a:gd name="T8" fmla="*/ 12 w 177"/>
                <a:gd name="T9" fmla="*/ 150 h 451"/>
                <a:gd name="T10" fmla="*/ 0 w 177"/>
                <a:gd name="T11" fmla="*/ 205 h 451"/>
                <a:gd name="T12" fmla="*/ 0 w 177"/>
                <a:gd name="T13" fmla="*/ 262 h 451"/>
                <a:gd name="T14" fmla="*/ 12 w 177"/>
                <a:gd name="T15" fmla="*/ 319 h 451"/>
                <a:gd name="T16" fmla="*/ 39 w 177"/>
                <a:gd name="T17" fmla="*/ 372 h 451"/>
                <a:gd name="T18" fmla="*/ 77 w 177"/>
                <a:gd name="T19" fmla="*/ 417 h 451"/>
                <a:gd name="T20" fmla="*/ 124 w 177"/>
                <a:gd name="T21"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451">
                  <a:moveTo>
                    <a:pt x="177" y="0"/>
                  </a:moveTo>
                  <a:lnTo>
                    <a:pt x="122" y="21"/>
                  </a:lnTo>
                  <a:lnTo>
                    <a:pt x="77" y="55"/>
                  </a:lnTo>
                  <a:lnTo>
                    <a:pt x="39" y="98"/>
                  </a:lnTo>
                  <a:lnTo>
                    <a:pt x="12" y="150"/>
                  </a:lnTo>
                  <a:lnTo>
                    <a:pt x="0" y="205"/>
                  </a:lnTo>
                  <a:lnTo>
                    <a:pt x="0" y="262"/>
                  </a:lnTo>
                  <a:lnTo>
                    <a:pt x="12" y="319"/>
                  </a:lnTo>
                  <a:lnTo>
                    <a:pt x="39" y="372"/>
                  </a:lnTo>
                  <a:lnTo>
                    <a:pt x="77" y="417"/>
                  </a:lnTo>
                  <a:lnTo>
                    <a:pt x="124" y="4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4" name="Freeform 1435"/>
            <p:cNvSpPr>
              <a:spLocks/>
            </p:cNvSpPr>
            <p:nvPr/>
          </p:nvSpPr>
          <p:spPr bwMode="auto">
            <a:xfrm>
              <a:off x="3194639" y="1418140"/>
              <a:ext cx="222433" cy="13902"/>
            </a:xfrm>
            <a:custGeom>
              <a:avLst/>
              <a:gdLst>
                <a:gd name="T0" fmla="*/ 112 w 112"/>
                <a:gd name="T1" fmla="*/ 4 h 7"/>
                <a:gd name="T2" fmla="*/ 55 w 112"/>
                <a:gd name="T3" fmla="*/ 0 h 7"/>
                <a:gd name="T4" fmla="*/ 0 w 112"/>
                <a:gd name="T5" fmla="*/ 7 h 7"/>
              </a:gdLst>
              <a:ahLst/>
              <a:cxnLst>
                <a:cxn ang="0">
                  <a:pos x="T0" y="T1"/>
                </a:cxn>
                <a:cxn ang="0">
                  <a:pos x="T2" y="T3"/>
                </a:cxn>
                <a:cxn ang="0">
                  <a:pos x="T4" y="T5"/>
                </a:cxn>
              </a:cxnLst>
              <a:rect l="0" t="0" r="r" b="b"/>
              <a:pathLst>
                <a:path w="112" h="7">
                  <a:moveTo>
                    <a:pt x="112" y="4"/>
                  </a:moveTo>
                  <a:lnTo>
                    <a:pt x="55" y="0"/>
                  </a:lnTo>
                  <a:lnTo>
                    <a:pt x="0" y="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5" name="Freeform 1436"/>
            <p:cNvSpPr>
              <a:spLocks/>
            </p:cNvSpPr>
            <p:nvPr/>
          </p:nvSpPr>
          <p:spPr bwMode="auto">
            <a:xfrm>
              <a:off x="3099311" y="1757747"/>
              <a:ext cx="782487" cy="591831"/>
            </a:xfrm>
            <a:custGeom>
              <a:avLst/>
              <a:gdLst>
                <a:gd name="T0" fmla="*/ 394 w 394"/>
                <a:gd name="T1" fmla="*/ 41 h 298"/>
                <a:gd name="T2" fmla="*/ 341 w 394"/>
                <a:gd name="T3" fmla="*/ 15 h 298"/>
                <a:gd name="T4" fmla="*/ 284 w 394"/>
                <a:gd name="T5" fmla="*/ 0 h 298"/>
                <a:gd name="T6" fmla="*/ 227 w 394"/>
                <a:gd name="T7" fmla="*/ 3 h 298"/>
                <a:gd name="T8" fmla="*/ 167 w 394"/>
                <a:gd name="T9" fmla="*/ 17 h 298"/>
                <a:gd name="T10" fmla="*/ 115 w 394"/>
                <a:gd name="T11" fmla="*/ 43 h 298"/>
                <a:gd name="T12" fmla="*/ 69 w 394"/>
                <a:gd name="T13" fmla="*/ 81 h 298"/>
                <a:gd name="T14" fmla="*/ 34 w 394"/>
                <a:gd name="T15" fmla="*/ 127 h 298"/>
                <a:gd name="T16" fmla="*/ 10 w 394"/>
                <a:gd name="T17" fmla="*/ 182 h 298"/>
                <a:gd name="T18" fmla="*/ 0 w 394"/>
                <a:gd name="T19" fmla="*/ 239 h 298"/>
                <a:gd name="T20" fmla="*/ 3 w 394"/>
                <a:gd name="T2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298">
                  <a:moveTo>
                    <a:pt x="394" y="41"/>
                  </a:moveTo>
                  <a:lnTo>
                    <a:pt x="341" y="15"/>
                  </a:lnTo>
                  <a:lnTo>
                    <a:pt x="284" y="0"/>
                  </a:lnTo>
                  <a:lnTo>
                    <a:pt x="227" y="3"/>
                  </a:lnTo>
                  <a:lnTo>
                    <a:pt x="167" y="17"/>
                  </a:lnTo>
                  <a:lnTo>
                    <a:pt x="115" y="43"/>
                  </a:lnTo>
                  <a:lnTo>
                    <a:pt x="69" y="81"/>
                  </a:lnTo>
                  <a:lnTo>
                    <a:pt x="34" y="127"/>
                  </a:lnTo>
                  <a:lnTo>
                    <a:pt x="10" y="182"/>
                  </a:lnTo>
                  <a:lnTo>
                    <a:pt x="0" y="239"/>
                  </a:lnTo>
                  <a:lnTo>
                    <a:pt x="3" y="2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6" name="Freeform 1437"/>
            <p:cNvSpPr>
              <a:spLocks/>
            </p:cNvSpPr>
            <p:nvPr/>
          </p:nvSpPr>
          <p:spPr bwMode="auto">
            <a:xfrm>
              <a:off x="2797438" y="1426085"/>
              <a:ext cx="1012863" cy="994990"/>
            </a:xfrm>
            <a:custGeom>
              <a:avLst/>
              <a:gdLst>
                <a:gd name="T0" fmla="*/ 331 w 510"/>
                <a:gd name="T1" fmla="*/ 501 h 501"/>
                <a:gd name="T2" fmla="*/ 381 w 510"/>
                <a:gd name="T3" fmla="*/ 473 h 501"/>
                <a:gd name="T4" fmla="*/ 424 w 510"/>
                <a:gd name="T5" fmla="*/ 434 h 501"/>
                <a:gd name="T6" fmla="*/ 460 w 510"/>
                <a:gd name="T7" fmla="*/ 384 h 501"/>
                <a:gd name="T8" fmla="*/ 481 w 510"/>
                <a:gd name="T9" fmla="*/ 329 h 501"/>
                <a:gd name="T10" fmla="*/ 491 w 510"/>
                <a:gd name="T11" fmla="*/ 272 h 501"/>
                <a:gd name="T12" fmla="*/ 486 w 510"/>
                <a:gd name="T13" fmla="*/ 213 h 501"/>
                <a:gd name="T14" fmla="*/ 467 w 510"/>
                <a:gd name="T15" fmla="*/ 158 h 501"/>
                <a:gd name="T16" fmla="*/ 438 w 510"/>
                <a:gd name="T17" fmla="*/ 108 h 501"/>
                <a:gd name="T18" fmla="*/ 396 w 510"/>
                <a:gd name="T19" fmla="*/ 65 h 501"/>
                <a:gd name="T20" fmla="*/ 348 w 510"/>
                <a:gd name="T21" fmla="*/ 34 h 501"/>
                <a:gd name="T22" fmla="*/ 293 w 510"/>
                <a:gd name="T23" fmla="*/ 15 h 501"/>
                <a:gd name="T24" fmla="*/ 236 w 510"/>
                <a:gd name="T25" fmla="*/ 10 h 501"/>
                <a:gd name="T26" fmla="*/ 178 w 510"/>
                <a:gd name="T27" fmla="*/ 17 h 501"/>
                <a:gd name="T28" fmla="*/ 126 w 510"/>
                <a:gd name="T29" fmla="*/ 38 h 501"/>
                <a:gd name="T30" fmla="*/ 78 w 510"/>
                <a:gd name="T31" fmla="*/ 72 h 501"/>
                <a:gd name="T32" fmla="*/ 40 w 510"/>
                <a:gd name="T33" fmla="*/ 115 h 501"/>
                <a:gd name="T34" fmla="*/ 14 w 510"/>
                <a:gd name="T35" fmla="*/ 165 h 501"/>
                <a:gd name="T36" fmla="*/ 0 w 510"/>
                <a:gd name="T37" fmla="*/ 222 h 501"/>
                <a:gd name="T38" fmla="*/ 0 w 510"/>
                <a:gd name="T39" fmla="*/ 279 h 501"/>
                <a:gd name="T40" fmla="*/ 14 w 510"/>
                <a:gd name="T41" fmla="*/ 337 h 501"/>
                <a:gd name="T42" fmla="*/ 38 w 510"/>
                <a:gd name="T43" fmla="*/ 384 h 501"/>
                <a:gd name="T44" fmla="*/ 76 w 510"/>
                <a:gd name="T45" fmla="*/ 432 h 501"/>
                <a:gd name="T46" fmla="*/ 124 w 510"/>
                <a:gd name="T47" fmla="*/ 468 h 501"/>
                <a:gd name="T48" fmla="*/ 176 w 510"/>
                <a:gd name="T49" fmla="*/ 492 h 501"/>
                <a:gd name="T50" fmla="*/ 233 w 510"/>
                <a:gd name="T51" fmla="*/ 501 h 501"/>
                <a:gd name="T52" fmla="*/ 295 w 510"/>
                <a:gd name="T53" fmla="*/ 499 h 501"/>
                <a:gd name="T54" fmla="*/ 350 w 510"/>
                <a:gd name="T55" fmla="*/ 482 h 501"/>
                <a:gd name="T56" fmla="*/ 403 w 510"/>
                <a:gd name="T57" fmla="*/ 454 h 501"/>
                <a:gd name="T58" fmla="*/ 446 w 510"/>
                <a:gd name="T59" fmla="*/ 415 h 501"/>
                <a:gd name="T60" fmla="*/ 479 w 510"/>
                <a:gd name="T61" fmla="*/ 365 h 501"/>
                <a:gd name="T62" fmla="*/ 500 w 510"/>
                <a:gd name="T63" fmla="*/ 310 h 501"/>
                <a:gd name="T64" fmla="*/ 510 w 510"/>
                <a:gd name="T65" fmla="*/ 253 h 501"/>
                <a:gd name="T66" fmla="*/ 505 w 510"/>
                <a:gd name="T67" fmla="*/ 194 h 501"/>
                <a:gd name="T68" fmla="*/ 486 w 510"/>
                <a:gd name="T69" fmla="*/ 139 h 501"/>
                <a:gd name="T70" fmla="*/ 458 w 510"/>
                <a:gd name="T71" fmla="*/ 89 h 501"/>
                <a:gd name="T72" fmla="*/ 417 w 510"/>
                <a:gd name="T73" fmla="*/ 48 h 501"/>
                <a:gd name="T74" fmla="*/ 367 w 510"/>
                <a:gd name="T75" fmla="*/ 17 h 501"/>
                <a:gd name="T76" fmla="*/ 312 w 510"/>
                <a:gd name="T77"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0" h="501">
                  <a:moveTo>
                    <a:pt x="331" y="501"/>
                  </a:moveTo>
                  <a:lnTo>
                    <a:pt x="381" y="473"/>
                  </a:lnTo>
                  <a:lnTo>
                    <a:pt x="424" y="434"/>
                  </a:lnTo>
                  <a:lnTo>
                    <a:pt x="460" y="384"/>
                  </a:lnTo>
                  <a:lnTo>
                    <a:pt x="481" y="329"/>
                  </a:lnTo>
                  <a:lnTo>
                    <a:pt x="491" y="272"/>
                  </a:lnTo>
                  <a:lnTo>
                    <a:pt x="486" y="213"/>
                  </a:lnTo>
                  <a:lnTo>
                    <a:pt x="467" y="158"/>
                  </a:lnTo>
                  <a:lnTo>
                    <a:pt x="438" y="108"/>
                  </a:lnTo>
                  <a:lnTo>
                    <a:pt x="396" y="65"/>
                  </a:lnTo>
                  <a:lnTo>
                    <a:pt x="348" y="34"/>
                  </a:lnTo>
                  <a:lnTo>
                    <a:pt x="293" y="15"/>
                  </a:lnTo>
                  <a:lnTo>
                    <a:pt x="236" y="10"/>
                  </a:lnTo>
                  <a:lnTo>
                    <a:pt x="178" y="17"/>
                  </a:lnTo>
                  <a:lnTo>
                    <a:pt x="126" y="38"/>
                  </a:lnTo>
                  <a:lnTo>
                    <a:pt x="78" y="72"/>
                  </a:lnTo>
                  <a:lnTo>
                    <a:pt x="40" y="115"/>
                  </a:lnTo>
                  <a:lnTo>
                    <a:pt x="14" y="165"/>
                  </a:lnTo>
                  <a:lnTo>
                    <a:pt x="0" y="222"/>
                  </a:lnTo>
                  <a:lnTo>
                    <a:pt x="0" y="279"/>
                  </a:lnTo>
                  <a:lnTo>
                    <a:pt x="14" y="337"/>
                  </a:lnTo>
                  <a:lnTo>
                    <a:pt x="38" y="384"/>
                  </a:lnTo>
                  <a:lnTo>
                    <a:pt x="76" y="432"/>
                  </a:lnTo>
                  <a:lnTo>
                    <a:pt x="124" y="468"/>
                  </a:lnTo>
                  <a:lnTo>
                    <a:pt x="176" y="492"/>
                  </a:lnTo>
                  <a:lnTo>
                    <a:pt x="233" y="501"/>
                  </a:lnTo>
                  <a:lnTo>
                    <a:pt x="295" y="499"/>
                  </a:lnTo>
                  <a:lnTo>
                    <a:pt x="350" y="482"/>
                  </a:lnTo>
                  <a:lnTo>
                    <a:pt x="403" y="454"/>
                  </a:lnTo>
                  <a:lnTo>
                    <a:pt x="446" y="415"/>
                  </a:lnTo>
                  <a:lnTo>
                    <a:pt x="479" y="365"/>
                  </a:lnTo>
                  <a:lnTo>
                    <a:pt x="500" y="310"/>
                  </a:lnTo>
                  <a:lnTo>
                    <a:pt x="510" y="253"/>
                  </a:lnTo>
                  <a:lnTo>
                    <a:pt x="505" y="194"/>
                  </a:lnTo>
                  <a:lnTo>
                    <a:pt x="486" y="139"/>
                  </a:lnTo>
                  <a:lnTo>
                    <a:pt x="458" y="89"/>
                  </a:lnTo>
                  <a:lnTo>
                    <a:pt x="417" y="48"/>
                  </a:lnTo>
                  <a:lnTo>
                    <a:pt x="367" y="17"/>
                  </a:lnTo>
                  <a:lnTo>
                    <a:pt x="312"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7" name="Freeform 1438"/>
            <p:cNvSpPr>
              <a:spLocks/>
            </p:cNvSpPr>
            <p:nvPr/>
          </p:nvSpPr>
          <p:spPr bwMode="auto">
            <a:xfrm>
              <a:off x="3683197" y="1777608"/>
              <a:ext cx="51636" cy="434936"/>
            </a:xfrm>
            <a:custGeom>
              <a:avLst/>
              <a:gdLst>
                <a:gd name="T0" fmla="*/ 4 w 26"/>
                <a:gd name="T1" fmla="*/ 0 h 219"/>
                <a:gd name="T2" fmla="*/ 23 w 26"/>
                <a:gd name="T3" fmla="*/ 57 h 219"/>
                <a:gd name="T4" fmla="*/ 26 w 26"/>
                <a:gd name="T5" fmla="*/ 117 h 219"/>
                <a:gd name="T6" fmla="*/ 19 w 26"/>
                <a:gd name="T7" fmla="*/ 176 h 219"/>
                <a:gd name="T8" fmla="*/ 0 w 26"/>
                <a:gd name="T9" fmla="*/ 219 h 219"/>
              </a:gdLst>
              <a:ahLst/>
              <a:cxnLst>
                <a:cxn ang="0">
                  <a:pos x="T0" y="T1"/>
                </a:cxn>
                <a:cxn ang="0">
                  <a:pos x="T2" y="T3"/>
                </a:cxn>
                <a:cxn ang="0">
                  <a:pos x="T4" y="T5"/>
                </a:cxn>
                <a:cxn ang="0">
                  <a:pos x="T6" y="T7"/>
                </a:cxn>
                <a:cxn ang="0">
                  <a:pos x="T8" y="T9"/>
                </a:cxn>
              </a:cxnLst>
              <a:rect l="0" t="0" r="r" b="b"/>
              <a:pathLst>
                <a:path w="26" h="219">
                  <a:moveTo>
                    <a:pt x="4" y="0"/>
                  </a:moveTo>
                  <a:lnTo>
                    <a:pt x="23" y="57"/>
                  </a:lnTo>
                  <a:lnTo>
                    <a:pt x="26" y="117"/>
                  </a:lnTo>
                  <a:lnTo>
                    <a:pt x="19" y="176"/>
                  </a:lnTo>
                  <a:lnTo>
                    <a:pt x="0" y="21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8" name="Freeform 1439"/>
            <p:cNvSpPr>
              <a:spLocks/>
            </p:cNvSpPr>
            <p:nvPr/>
          </p:nvSpPr>
          <p:spPr bwMode="auto">
            <a:xfrm>
              <a:off x="2996039" y="1455874"/>
              <a:ext cx="236335" cy="800362"/>
            </a:xfrm>
            <a:custGeom>
              <a:avLst/>
              <a:gdLst>
                <a:gd name="T0" fmla="*/ 81 w 119"/>
                <a:gd name="T1" fmla="*/ 403 h 403"/>
                <a:gd name="T2" fmla="*/ 43 w 119"/>
                <a:gd name="T3" fmla="*/ 355 h 403"/>
                <a:gd name="T4" fmla="*/ 14 w 119"/>
                <a:gd name="T5" fmla="*/ 305 h 403"/>
                <a:gd name="T6" fmla="*/ 0 w 119"/>
                <a:gd name="T7" fmla="*/ 248 h 403"/>
                <a:gd name="T8" fmla="*/ 0 w 119"/>
                <a:gd name="T9" fmla="*/ 188 h 403"/>
                <a:gd name="T10" fmla="*/ 12 w 119"/>
                <a:gd name="T11" fmla="*/ 133 h 403"/>
                <a:gd name="T12" fmla="*/ 38 w 119"/>
                <a:gd name="T13" fmla="*/ 81 h 403"/>
                <a:gd name="T14" fmla="*/ 74 w 119"/>
                <a:gd name="T15" fmla="*/ 35 h 403"/>
                <a:gd name="T16" fmla="*/ 119 w 119"/>
                <a:gd name="T17"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403">
                  <a:moveTo>
                    <a:pt x="81" y="403"/>
                  </a:moveTo>
                  <a:lnTo>
                    <a:pt x="43" y="355"/>
                  </a:lnTo>
                  <a:lnTo>
                    <a:pt x="14" y="305"/>
                  </a:lnTo>
                  <a:lnTo>
                    <a:pt x="0" y="248"/>
                  </a:lnTo>
                  <a:lnTo>
                    <a:pt x="0" y="188"/>
                  </a:lnTo>
                  <a:lnTo>
                    <a:pt x="12" y="133"/>
                  </a:lnTo>
                  <a:lnTo>
                    <a:pt x="38" y="81"/>
                  </a:lnTo>
                  <a:lnTo>
                    <a:pt x="74" y="35"/>
                  </a:lnTo>
                  <a:lnTo>
                    <a:pt x="119"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9" name="Freeform 1440"/>
            <p:cNvSpPr>
              <a:spLocks/>
            </p:cNvSpPr>
            <p:nvPr/>
          </p:nvSpPr>
          <p:spPr bwMode="auto">
            <a:xfrm>
              <a:off x="3232373" y="1388350"/>
              <a:ext cx="218460" cy="67524"/>
            </a:xfrm>
            <a:custGeom>
              <a:avLst/>
              <a:gdLst>
                <a:gd name="T0" fmla="*/ 110 w 110"/>
                <a:gd name="T1" fmla="*/ 0 h 34"/>
                <a:gd name="T2" fmla="*/ 52 w 110"/>
                <a:gd name="T3" fmla="*/ 10 h 34"/>
                <a:gd name="T4" fmla="*/ 0 w 110"/>
                <a:gd name="T5" fmla="*/ 34 h 34"/>
              </a:gdLst>
              <a:ahLst/>
              <a:cxnLst>
                <a:cxn ang="0">
                  <a:pos x="T0" y="T1"/>
                </a:cxn>
                <a:cxn ang="0">
                  <a:pos x="T2" y="T3"/>
                </a:cxn>
                <a:cxn ang="0">
                  <a:pos x="T4" y="T5"/>
                </a:cxn>
              </a:cxnLst>
              <a:rect l="0" t="0" r="r" b="b"/>
              <a:pathLst>
                <a:path w="110" h="34">
                  <a:moveTo>
                    <a:pt x="110" y="0"/>
                  </a:moveTo>
                  <a:lnTo>
                    <a:pt x="52" y="10"/>
                  </a:lnTo>
                  <a:lnTo>
                    <a:pt x="0" y="3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0" name="Freeform 1441"/>
            <p:cNvSpPr>
              <a:spLocks/>
            </p:cNvSpPr>
            <p:nvPr/>
          </p:nvSpPr>
          <p:spPr bwMode="auto">
            <a:xfrm>
              <a:off x="2890780" y="1610783"/>
              <a:ext cx="591830" cy="768585"/>
            </a:xfrm>
            <a:custGeom>
              <a:avLst/>
              <a:gdLst>
                <a:gd name="T0" fmla="*/ 38 w 298"/>
                <a:gd name="T1" fmla="*/ 0 h 387"/>
                <a:gd name="T2" fmla="*/ 12 w 298"/>
                <a:gd name="T3" fmla="*/ 53 h 387"/>
                <a:gd name="T4" fmla="*/ 0 w 298"/>
                <a:gd name="T5" fmla="*/ 108 h 387"/>
                <a:gd name="T6" fmla="*/ 0 w 298"/>
                <a:gd name="T7" fmla="*/ 165 h 387"/>
                <a:gd name="T8" fmla="*/ 15 w 298"/>
                <a:gd name="T9" fmla="*/ 222 h 387"/>
                <a:gd name="T10" fmla="*/ 41 w 298"/>
                <a:gd name="T11" fmla="*/ 275 h 387"/>
                <a:gd name="T12" fmla="*/ 79 w 298"/>
                <a:gd name="T13" fmla="*/ 320 h 387"/>
                <a:gd name="T14" fmla="*/ 127 w 298"/>
                <a:gd name="T15" fmla="*/ 353 h 387"/>
                <a:gd name="T16" fmla="*/ 182 w 298"/>
                <a:gd name="T17" fmla="*/ 377 h 387"/>
                <a:gd name="T18" fmla="*/ 239 w 298"/>
                <a:gd name="T19" fmla="*/ 387 h 387"/>
                <a:gd name="T20" fmla="*/ 298 w 298"/>
                <a:gd name="T21" fmla="*/ 384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8" h="387">
                  <a:moveTo>
                    <a:pt x="38" y="0"/>
                  </a:moveTo>
                  <a:lnTo>
                    <a:pt x="12" y="53"/>
                  </a:lnTo>
                  <a:lnTo>
                    <a:pt x="0" y="108"/>
                  </a:lnTo>
                  <a:lnTo>
                    <a:pt x="0" y="165"/>
                  </a:lnTo>
                  <a:lnTo>
                    <a:pt x="15" y="222"/>
                  </a:lnTo>
                  <a:lnTo>
                    <a:pt x="41" y="275"/>
                  </a:lnTo>
                  <a:lnTo>
                    <a:pt x="79" y="320"/>
                  </a:lnTo>
                  <a:lnTo>
                    <a:pt x="127" y="353"/>
                  </a:lnTo>
                  <a:lnTo>
                    <a:pt x="182" y="377"/>
                  </a:lnTo>
                  <a:lnTo>
                    <a:pt x="239" y="387"/>
                  </a:lnTo>
                  <a:lnTo>
                    <a:pt x="298" y="38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1" name="Freeform 1442"/>
            <p:cNvSpPr>
              <a:spLocks/>
            </p:cNvSpPr>
            <p:nvPr/>
          </p:nvSpPr>
          <p:spPr bwMode="auto">
            <a:xfrm>
              <a:off x="2763676" y="1791509"/>
              <a:ext cx="691131" cy="667299"/>
            </a:xfrm>
            <a:custGeom>
              <a:avLst/>
              <a:gdLst>
                <a:gd name="T0" fmla="*/ 14 w 348"/>
                <a:gd name="T1" fmla="*/ 0 h 336"/>
                <a:gd name="T2" fmla="*/ 0 w 348"/>
                <a:gd name="T3" fmla="*/ 55 h 336"/>
                <a:gd name="T4" fmla="*/ 0 w 348"/>
                <a:gd name="T5" fmla="*/ 112 h 336"/>
                <a:gd name="T6" fmla="*/ 12 w 348"/>
                <a:gd name="T7" fmla="*/ 169 h 336"/>
                <a:gd name="T8" fmla="*/ 36 w 348"/>
                <a:gd name="T9" fmla="*/ 222 h 336"/>
                <a:gd name="T10" fmla="*/ 74 w 348"/>
                <a:gd name="T11" fmla="*/ 267 h 336"/>
                <a:gd name="T12" fmla="*/ 119 w 348"/>
                <a:gd name="T13" fmla="*/ 301 h 336"/>
                <a:gd name="T14" fmla="*/ 174 w 348"/>
                <a:gd name="T15" fmla="*/ 324 h 336"/>
                <a:gd name="T16" fmla="*/ 231 w 348"/>
                <a:gd name="T17" fmla="*/ 336 h 336"/>
                <a:gd name="T18" fmla="*/ 288 w 348"/>
                <a:gd name="T19" fmla="*/ 334 h 336"/>
                <a:gd name="T20" fmla="*/ 348 w 348"/>
                <a:gd name="T21" fmla="*/ 317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8" h="336">
                  <a:moveTo>
                    <a:pt x="14" y="0"/>
                  </a:moveTo>
                  <a:lnTo>
                    <a:pt x="0" y="55"/>
                  </a:lnTo>
                  <a:lnTo>
                    <a:pt x="0" y="112"/>
                  </a:lnTo>
                  <a:lnTo>
                    <a:pt x="12" y="169"/>
                  </a:lnTo>
                  <a:lnTo>
                    <a:pt x="36" y="222"/>
                  </a:lnTo>
                  <a:lnTo>
                    <a:pt x="74" y="267"/>
                  </a:lnTo>
                  <a:lnTo>
                    <a:pt x="119" y="301"/>
                  </a:lnTo>
                  <a:lnTo>
                    <a:pt x="174" y="324"/>
                  </a:lnTo>
                  <a:lnTo>
                    <a:pt x="231" y="336"/>
                  </a:lnTo>
                  <a:lnTo>
                    <a:pt x="288" y="334"/>
                  </a:lnTo>
                  <a:lnTo>
                    <a:pt x="348" y="3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1443"/>
            <p:cNvSpPr>
              <a:spLocks/>
            </p:cNvSpPr>
            <p:nvPr/>
          </p:nvSpPr>
          <p:spPr bwMode="auto">
            <a:xfrm>
              <a:off x="2811340" y="2127145"/>
              <a:ext cx="909591" cy="375356"/>
            </a:xfrm>
            <a:custGeom>
              <a:avLst/>
              <a:gdLst>
                <a:gd name="T0" fmla="*/ 458 w 458"/>
                <a:gd name="T1" fmla="*/ 0 h 189"/>
                <a:gd name="T2" fmla="*/ 436 w 458"/>
                <a:gd name="T3" fmla="*/ 55 h 189"/>
                <a:gd name="T4" fmla="*/ 400 w 458"/>
                <a:gd name="T5" fmla="*/ 105 h 189"/>
                <a:gd name="T6" fmla="*/ 358 w 458"/>
                <a:gd name="T7" fmla="*/ 143 h 189"/>
                <a:gd name="T8" fmla="*/ 303 w 458"/>
                <a:gd name="T9" fmla="*/ 172 h 189"/>
                <a:gd name="T10" fmla="*/ 250 w 458"/>
                <a:gd name="T11" fmla="*/ 186 h 189"/>
                <a:gd name="T12" fmla="*/ 191 w 458"/>
                <a:gd name="T13" fmla="*/ 189 h 189"/>
                <a:gd name="T14" fmla="*/ 133 w 458"/>
                <a:gd name="T15" fmla="*/ 177 h 189"/>
                <a:gd name="T16" fmla="*/ 81 w 458"/>
                <a:gd name="T17" fmla="*/ 153 h 189"/>
                <a:gd name="T18" fmla="*/ 36 w 458"/>
                <a:gd name="T19" fmla="*/ 117 h 189"/>
                <a:gd name="T20" fmla="*/ 0 w 458"/>
                <a:gd name="T21"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89">
                  <a:moveTo>
                    <a:pt x="458" y="0"/>
                  </a:moveTo>
                  <a:lnTo>
                    <a:pt x="436" y="55"/>
                  </a:lnTo>
                  <a:lnTo>
                    <a:pt x="400" y="105"/>
                  </a:lnTo>
                  <a:lnTo>
                    <a:pt x="358" y="143"/>
                  </a:lnTo>
                  <a:lnTo>
                    <a:pt x="303" y="172"/>
                  </a:lnTo>
                  <a:lnTo>
                    <a:pt x="250" y="186"/>
                  </a:lnTo>
                  <a:lnTo>
                    <a:pt x="191" y="189"/>
                  </a:lnTo>
                  <a:lnTo>
                    <a:pt x="133" y="177"/>
                  </a:lnTo>
                  <a:lnTo>
                    <a:pt x="81" y="153"/>
                  </a:lnTo>
                  <a:lnTo>
                    <a:pt x="36" y="117"/>
                  </a:lnTo>
                  <a:lnTo>
                    <a:pt x="0" y="7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3" name="Freeform 1444"/>
            <p:cNvSpPr>
              <a:spLocks/>
            </p:cNvSpPr>
            <p:nvPr/>
          </p:nvSpPr>
          <p:spPr bwMode="auto">
            <a:xfrm>
              <a:off x="2944403" y="1938474"/>
              <a:ext cx="893703" cy="440893"/>
            </a:xfrm>
            <a:custGeom>
              <a:avLst/>
              <a:gdLst>
                <a:gd name="T0" fmla="*/ 450 w 450"/>
                <a:gd name="T1" fmla="*/ 134 h 222"/>
                <a:gd name="T2" fmla="*/ 407 w 450"/>
                <a:gd name="T3" fmla="*/ 174 h 222"/>
                <a:gd name="T4" fmla="*/ 355 w 450"/>
                <a:gd name="T5" fmla="*/ 203 h 222"/>
                <a:gd name="T6" fmla="*/ 298 w 450"/>
                <a:gd name="T7" fmla="*/ 219 h 222"/>
                <a:gd name="T8" fmla="*/ 240 w 450"/>
                <a:gd name="T9" fmla="*/ 222 h 222"/>
                <a:gd name="T10" fmla="*/ 181 w 450"/>
                <a:gd name="T11" fmla="*/ 212 h 222"/>
                <a:gd name="T12" fmla="*/ 128 w 450"/>
                <a:gd name="T13" fmla="*/ 188 h 222"/>
                <a:gd name="T14" fmla="*/ 81 w 450"/>
                <a:gd name="T15" fmla="*/ 153 h 222"/>
                <a:gd name="T16" fmla="*/ 40 w 450"/>
                <a:gd name="T17" fmla="*/ 107 h 222"/>
                <a:gd name="T18" fmla="*/ 14 w 450"/>
                <a:gd name="T19" fmla="*/ 57 h 222"/>
                <a:gd name="T20" fmla="*/ 0 w 450"/>
                <a:gd name="T21"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0" h="222">
                  <a:moveTo>
                    <a:pt x="450" y="134"/>
                  </a:moveTo>
                  <a:lnTo>
                    <a:pt x="407" y="174"/>
                  </a:lnTo>
                  <a:lnTo>
                    <a:pt x="355" y="203"/>
                  </a:lnTo>
                  <a:lnTo>
                    <a:pt x="298" y="219"/>
                  </a:lnTo>
                  <a:lnTo>
                    <a:pt x="240" y="222"/>
                  </a:lnTo>
                  <a:lnTo>
                    <a:pt x="181" y="212"/>
                  </a:lnTo>
                  <a:lnTo>
                    <a:pt x="128" y="188"/>
                  </a:lnTo>
                  <a:lnTo>
                    <a:pt x="81" y="153"/>
                  </a:lnTo>
                  <a:lnTo>
                    <a:pt x="40" y="107"/>
                  </a:lnTo>
                  <a:lnTo>
                    <a:pt x="14" y="57"/>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4" name="Freeform 1445"/>
            <p:cNvSpPr>
              <a:spLocks/>
            </p:cNvSpPr>
            <p:nvPr/>
          </p:nvSpPr>
          <p:spPr bwMode="auto">
            <a:xfrm>
              <a:off x="2719984" y="1620713"/>
              <a:ext cx="991017" cy="1018822"/>
            </a:xfrm>
            <a:custGeom>
              <a:avLst/>
              <a:gdLst>
                <a:gd name="T0" fmla="*/ 492 w 499"/>
                <a:gd name="T1" fmla="*/ 198 h 513"/>
                <a:gd name="T2" fmla="*/ 466 w 499"/>
                <a:gd name="T3" fmla="*/ 146 h 513"/>
                <a:gd name="T4" fmla="*/ 427 w 499"/>
                <a:gd name="T5" fmla="*/ 100 h 513"/>
                <a:gd name="T6" fmla="*/ 380 w 499"/>
                <a:gd name="T7" fmla="*/ 62 h 513"/>
                <a:gd name="T8" fmla="*/ 327 w 499"/>
                <a:gd name="T9" fmla="*/ 38 h 513"/>
                <a:gd name="T10" fmla="*/ 270 w 499"/>
                <a:gd name="T11" fmla="*/ 26 h 513"/>
                <a:gd name="T12" fmla="*/ 210 w 499"/>
                <a:gd name="T13" fmla="*/ 29 h 513"/>
                <a:gd name="T14" fmla="*/ 155 w 499"/>
                <a:gd name="T15" fmla="*/ 45 h 513"/>
                <a:gd name="T16" fmla="*/ 103 w 499"/>
                <a:gd name="T17" fmla="*/ 72 h 513"/>
                <a:gd name="T18" fmla="*/ 62 w 499"/>
                <a:gd name="T19" fmla="*/ 110 h 513"/>
                <a:gd name="T20" fmla="*/ 29 w 499"/>
                <a:gd name="T21" fmla="*/ 158 h 513"/>
                <a:gd name="T22" fmla="*/ 8 w 499"/>
                <a:gd name="T23" fmla="*/ 212 h 513"/>
                <a:gd name="T24" fmla="*/ 0 w 499"/>
                <a:gd name="T25" fmla="*/ 270 h 513"/>
                <a:gd name="T26" fmla="*/ 8 w 499"/>
                <a:gd name="T27" fmla="*/ 327 h 513"/>
                <a:gd name="T28" fmla="*/ 27 w 499"/>
                <a:gd name="T29" fmla="*/ 379 h 513"/>
                <a:gd name="T30" fmla="*/ 58 w 499"/>
                <a:gd name="T31" fmla="*/ 427 h 513"/>
                <a:gd name="T32" fmla="*/ 101 w 499"/>
                <a:gd name="T33" fmla="*/ 468 h 513"/>
                <a:gd name="T34" fmla="*/ 151 w 499"/>
                <a:gd name="T35" fmla="*/ 496 h 513"/>
                <a:gd name="T36" fmla="*/ 206 w 499"/>
                <a:gd name="T37" fmla="*/ 511 h 513"/>
                <a:gd name="T38" fmla="*/ 263 w 499"/>
                <a:gd name="T39" fmla="*/ 513 h 513"/>
                <a:gd name="T40" fmla="*/ 320 w 499"/>
                <a:gd name="T41" fmla="*/ 503 h 513"/>
                <a:gd name="T42" fmla="*/ 375 w 499"/>
                <a:gd name="T43" fmla="*/ 480 h 513"/>
                <a:gd name="T44" fmla="*/ 420 w 499"/>
                <a:gd name="T45" fmla="*/ 444 h 513"/>
                <a:gd name="T46" fmla="*/ 458 w 499"/>
                <a:gd name="T47" fmla="*/ 398 h 513"/>
                <a:gd name="T48" fmla="*/ 485 w 499"/>
                <a:gd name="T49" fmla="*/ 346 h 513"/>
                <a:gd name="T50" fmla="*/ 499 w 499"/>
                <a:gd name="T51" fmla="*/ 286 h 513"/>
                <a:gd name="T52" fmla="*/ 499 w 499"/>
                <a:gd name="T53" fmla="*/ 229 h 513"/>
                <a:gd name="T54" fmla="*/ 485 w 499"/>
                <a:gd name="T55" fmla="*/ 172 h 513"/>
                <a:gd name="T56" fmla="*/ 458 w 499"/>
                <a:gd name="T57" fmla="*/ 117 h 513"/>
                <a:gd name="T58" fmla="*/ 420 w 499"/>
                <a:gd name="T59" fmla="*/ 72 h 513"/>
                <a:gd name="T60" fmla="*/ 375 w 499"/>
                <a:gd name="T61" fmla="*/ 36 h 513"/>
                <a:gd name="T62" fmla="*/ 320 w 499"/>
                <a:gd name="T63" fmla="*/ 12 h 513"/>
                <a:gd name="T64" fmla="*/ 263 w 499"/>
                <a:gd name="T65" fmla="*/ 0 h 513"/>
                <a:gd name="T66" fmla="*/ 206 w 499"/>
                <a:gd name="T67" fmla="*/ 3 h 513"/>
                <a:gd name="T68" fmla="*/ 148 w 499"/>
                <a:gd name="T69" fmla="*/ 19 h 513"/>
                <a:gd name="T70" fmla="*/ 98 w 499"/>
                <a:gd name="T71" fmla="*/ 48 h 513"/>
                <a:gd name="T72" fmla="*/ 60 w 499"/>
                <a:gd name="T73" fmla="*/ 84 h 513"/>
                <a:gd name="T74" fmla="*/ 24 w 499"/>
                <a:gd name="T75" fmla="*/ 134 h 513"/>
                <a:gd name="T76" fmla="*/ 3 w 499"/>
                <a:gd name="T77" fmla="*/ 189 h 513"/>
                <a:gd name="T78" fmla="*/ 0 w 499"/>
                <a:gd name="T79" fmla="*/ 243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9" h="513">
                  <a:moveTo>
                    <a:pt x="492" y="198"/>
                  </a:moveTo>
                  <a:lnTo>
                    <a:pt x="466" y="146"/>
                  </a:lnTo>
                  <a:lnTo>
                    <a:pt x="427" y="100"/>
                  </a:lnTo>
                  <a:lnTo>
                    <a:pt x="380" y="62"/>
                  </a:lnTo>
                  <a:lnTo>
                    <a:pt x="327" y="38"/>
                  </a:lnTo>
                  <a:lnTo>
                    <a:pt x="270" y="26"/>
                  </a:lnTo>
                  <a:lnTo>
                    <a:pt x="210" y="29"/>
                  </a:lnTo>
                  <a:lnTo>
                    <a:pt x="155" y="45"/>
                  </a:lnTo>
                  <a:lnTo>
                    <a:pt x="103" y="72"/>
                  </a:lnTo>
                  <a:lnTo>
                    <a:pt x="62" y="110"/>
                  </a:lnTo>
                  <a:lnTo>
                    <a:pt x="29" y="158"/>
                  </a:lnTo>
                  <a:lnTo>
                    <a:pt x="8" y="212"/>
                  </a:lnTo>
                  <a:lnTo>
                    <a:pt x="0" y="270"/>
                  </a:lnTo>
                  <a:lnTo>
                    <a:pt x="8" y="327"/>
                  </a:lnTo>
                  <a:lnTo>
                    <a:pt x="27" y="379"/>
                  </a:lnTo>
                  <a:lnTo>
                    <a:pt x="58" y="427"/>
                  </a:lnTo>
                  <a:lnTo>
                    <a:pt x="101" y="468"/>
                  </a:lnTo>
                  <a:lnTo>
                    <a:pt x="151" y="496"/>
                  </a:lnTo>
                  <a:lnTo>
                    <a:pt x="206" y="511"/>
                  </a:lnTo>
                  <a:lnTo>
                    <a:pt x="263" y="513"/>
                  </a:lnTo>
                  <a:lnTo>
                    <a:pt x="320" y="503"/>
                  </a:lnTo>
                  <a:lnTo>
                    <a:pt x="375" y="480"/>
                  </a:lnTo>
                  <a:lnTo>
                    <a:pt x="420" y="444"/>
                  </a:lnTo>
                  <a:lnTo>
                    <a:pt x="458" y="398"/>
                  </a:lnTo>
                  <a:lnTo>
                    <a:pt x="485" y="346"/>
                  </a:lnTo>
                  <a:lnTo>
                    <a:pt x="499" y="286"/>
                  </a:lnTo>
                  <a:lnTo>
                    <a:pt x="499" y="229"/>
                  </a:lnTo>
                  <a:lnTo>
                    <a:pt x="485" y="172"/>
                  </a:lnTo>
                  <a:lnTo>
                    <a:pt x="458" y="117"/>
                  </a:lnTo>
                  <a:lnTo>
                    <a:pt x="420" y="72"/>
                  </a:lnTo>
                  <a:lnTo>
                    <a:pt x="375" y="36"/>
                  </a:lnTo>
                  <a:lnTo>
                    <a:pt x="320" y="12"/>
                  </a:lnTo>
                  <a:lnTo>
                    <a:pt x="263" y="0"/>
                  </a:lnTo>
                  <a:lnTo>
                    <a:pt x="206" y="3"/>
                  </a:lnTo>
                  <a:lnTo>
                    <a:pt x="148" y="19"/>
                  </a:lnTo>
                  <a:lnTo>
                    <a:pt x="98" y="48"/>
                  </a:lnTo>
                  <a:lnTo>
                    <a:pt x="60" y="84"/>
                  </a:lnTo>
                  <a:lnTo>
                    <a:pt x="24" y="134"/>
                  </a:lnTo>
                  <a:lnTo>
                    <a:pt x="3" y="189"/>
                  </a:lnTo>
                  <a:lnTo>
                    <a:pt x="0" y="24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5" name="Freeform 1446"/>
            <p:cNvSpPr>
              <a:spLocks/>
            </p:cNvSpPr>
            <p:nvPr/>
          </p:nvSpPr>
          <p:spPr bwMode="auto">
            <a:xfrm>
              <a:off x="2735872" y="1980180"/>
              <a:ext cx="985060" cy="710991"/>
            </a:xfrm>
            <a:custGeom>
              <a:avLst/>
              <a:gdLst>
                <a:gd name="T0" fmla="*/ 484 w 496"/>
                <a:gd name="T1" fmla="*/ 17 h 358"/>
                <a:gd name="T2" fmla="*/ 496 w 496"/>
                <a:gd name="T3" fmla="*/ 74 h 358"/>
                <a:gd name="T4" fmla="*/ 496 w 496"/>
                <a:gd name="T5" fmla="*/ 134 h 358"/>
                <a:gd name="T6" fmla="*/ 481 w 496"/>
                <a:gd name="T7" fmla="*/ 191 h 358"/>
                <a:gd name="T8" fmla="*/ 455 w 496"/>
                <a:gd name="T9" fmla="*/ 244 h 358"/>
                <a:gd name="T10" fmla="*/ 419 w 496"/>
                <a:gd name="T11" fmla="*/ 289 h 358"/>
                <a:gd name="T12" fmla="*/ 372 w 496"/>
                <a:gd name="T13" fmla="*/ 325 h 358"/>
                <a:gd name="T14" fmla="*/ 319 w 496"/>
                <a:gd name="T15" fmla="*/ 349 h 358"/>
                <a:gd name="T16" fmla="*/ 262 w 496"/>
                <a:gd name="T17" fmla="*/ 358 h 358"/>
                <a:gd name="T18" fmla="*/ 205 w 496"/>
                <a:gd name="T19" fmla="*/ 356 h 358"/>
                <a:gd name="T20" fmla="*/ 150 w 496"/>
                <a:gd name="T21" fmla="*/ 339 h 358"/>
                <a:gd name="T22" fmla="*/ 100 w 496"/>
                <a:gd name="T23" fmla="*/ 310 h 358"/>
                <a:gd name="T24" fmla="*/ 57 w 496"/>
                <a:gd name="T25" fmla="*/ 270 h 358"/>
                <a:gd name="T26" fmla="*/ 26 w 496"/>
                <a:gd name="T27" fmla="*/ 222 h 358"/>
                <a:gd name="T28" fmla="*/ 4 w 496"/>
                <a:gd name="T29" fmla="*/ 167 h 358"/>
                <a:gd name="T30" fmla="*/ 0 w 496"/>
                <a:gd name="T31" fmla="*/ 113 h 358"/>
                <a:gd name="T32" fmla="*/ 7 w 496"/>
                <a:gd name="T33" fmla="*/ 55 h 358"/>
                <a:gd name="T34" fmla="*/ 28 w 496"/>
                <a:gd name="T3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6" h="358">
                  <a:moveTo>
                    <a:pt x="484" y="17"/>
                  </a:moveTo>
                  <a:lnTo>
                    <a:pt x="496" y="74"/>
                  </a:lnTo>
                  <a:lnTo>
                    <a:pt x="496" y="134"/>
                  </a:lnTo>
                  <a:lnTo>
                    <a:pt x="481" y="191"/>
                  </a:lnTo>
                  <a:lnTo>
                    <a:pt x="455" y="244"/>
                  </a:lnTo>
                  <a:lnTo>
                    <a:pt x="419" y="289"/>
                  </a:lnTo>
                  <a:lnTo>
                    <a:pt x="372" y="325"/>
                  </a:lnTo>
                  <a:lnTo>
                    <a:pt x="319" y="349"/>
                  </a:lnTo>
                  <a:lnTo>
                    <a:pt x="262" y="358"/>
                  </a:lnTo>
                  <a:lnTo>
                    <a:pt x="205" y="356"/>
                  </a:lnTo>
                  <a:lnTo>
                    <a:pt x="150" y="339"/>
                  </a:lnTo>
                  <a:lnTo>
                    <a:pt x="100" y="310"/>
                  </a:lnTo>
                  <a:lnTo>
                    <a:pt x="57" y="270"/>
                  </a:lnTo>
                  <a:lnTo>
                    <a:pt x="26" y="222"/>
                  </a:lnTo>
                  <a:lnTo>
                    <a:pt x="4" y="167"/>
                  </a:lnTo>
                  <a:lnTo>
                    <a:pt x="0" y="113"/>
                  </a:lnTo>
                  <a:lnTo>
                    <a:pt x="7" y="55"/>
                  </a:lnTo>
                  <a:lnTo>
                    <a:pt x="28"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6" name="Freeform 1447"/>
            <p:cNvSpPr>
              <a:spLocks/>
            </p:cNvSpPr>
            <p:nvPr/>
          </p:nvSpPr>
          <p:spPr bwMode="auto">
            <a:xfrm>
              <a:off x="3051647" y="1725971"/>
              <a:ext cx="693117" cy="685173"/>
            </a:xfrm>
            <a:custGeom>
              <a:avLst/>
              <a:gdLst>
                <a:gd name="T0" fmla="*/ 334 w 349"/>
                <a:gd name="T1" fmla="*/ 345 h 345"/>
                <a:gd name="T2" fmla="*/ 349 w 349"/>
                <a:gd name="T3" fmla="*/ 288 h 345"/>
                <a:gd name="T4" fmla="*/ 349 w 349"/>
                <a:gd name="T5" fmla="*/ 229 h 345"/>
                <a:gd name="T6" fmla="*/ 337 w 349"/>
                <a:gd name="T7" fmla="*/ 169 h 345"/>
                <a:gd name="T8" fmla="*/ 310 w 349"/>
                <a:gd name="T9" fmla="*/ 116 h 345"/>
                <a:gd name="T10" fmla="*/ 272 w 349"/>
                <a:gd name="T11" fmla="*/ 71 h 345"/>
                <a:gd name="T12" fmla="*/ 227 w 349"/>
                <a:gd name="T13" fmla="*/ 35 h 345"/>
                <a:gd name="T14" fmla="*/ 172 w 349"/>
                <a:gd name="T15" fmla="*/ 12 h 345"/>
                <a:gd name="T16" fmla="*/ 115 w 349"/>
                <a:gd name="T17" fmla="*/ 0 h 345"/>
                <a:gd name="T18" fmla="*/ 55 w 349"/>
                <a:gd name="T19" fmla="*/ 0 h 345"/>
                <a:gd name="T20" fmla="*/ 0 w 349"/>
                <a:gd name="T21" fmla="*/ 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45">
                  <a:moveTo>
                    <a:pt x="334" y="345"/>
                  </a:moveTo>
                  <a:lnTo>
                    <a:pt x="349" y="288"/>
                  </a:lnTo>
                  <a:lnTo>
                    <a:pt x="349" y="229"/>
                  </a:lnTo>
                  <a:lnTo>
                    <a:pt x="337" y="169"/>
                  </a:lnTo>
                  <a:lnTo>
                    <a:pt x="310" y="116"/>
                  </a:lnTo>
                  <a:lnTo>
                    <a:pt x="272" y="71"/>
                  </a:lnTo>
                  <a:lnTo>
                    <a:pt x="227" y="35"/>
                  </a:lnTo>
                  <a:lnTo>
                    <a:pt x="172" y="12"/>
                  </a:lnTo>
                  <a:lnTo>
                    <a:pt x="115" y="0"/>
                  </a:lnTo>
                  <a:lnTo>
                    <a:pt x="55" y="0"/>
                  </a:lnTo>
                  <a:lnTo>
                    <a:pt x="0" y="1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7" name="Freeform 1448"/>
            <p:cNvSpPr>
              <a:spLocks/>
            </p:cNvSpPr>
            <p:nvPr/>
          </p:nvSpPr>
          <p:spPr bwMode="auto">
            <a:xfrm>
              <a:off x="2815312" y="2411145"/>
              <a:ext cx="899661" cy="327691"/>
            </a:xfrm>
            <a:custGeom>
              <a:avLst/>
              <a:gdLst>
                <a:gd name="T0" fmla="*/ 453 w 453"/>
                <a:gd name="T1" fmla="*/ 0 h 165"/>
                <a:gd name="T2" fmla="*/ 427 w 453"/>
                <a:gd name="T3" fmla="*/ 51 h 165"/>
                <a:gd name="T4" fmla="*/ 391 w 453"/>
                <a:gd name="T5" fmla="*/ 96 h 165"/>
                <a:gd name="T6" fmla="*/ 344 w 453"/>
                <a:gd name="T7" fmla="*/ 132 h 165"/>
                <a:gd name="T8" fmla="*/ 291 w 453"/>
                <a:gd name="T9" fmla="*/ 156 h 165"/>
                <a:gd name="T10" fmla="*/ 234 w 453"/>
                <a:gd name="T11" fmla="*/ 165 h 165"/>
                <a:gd name="T12" fmla="*/ 177 w 453"/>
                <a:gd name="T13" fmla="*/ 160 h 165"/>
                <a:gd name="T14" fmla="*/ 122 w 453"/>
                <a:gd name="T15" fmla="*/ 144 h 165"/>
                <a:gd name="T16" fmla="*/ 72 w 453"/>
                <a:gd name="T17" fmla="*/ 115 h 165"/>
                <a:gd name="T18" fmla="*/ 31 w 453"/>
                <a:gd name="T19" fmla="*/ 74 h 165"/>
                <a:gd name="T20" fmla="*/ 0 w 453"/>
                <a:gd name="T21"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65">
                  <a:moveTo>
                    <a:pt x="453" y="0"/>
                  </a:moveTo>
                  <a:lnTo>
                    <a:pt x="427" y="51"/>
                  </a:lnTo>
                  <a:lnTo>
                    <a:pt x="391" y="96"/>
                  </a:lnTo>
                  <a:lnTo>
                    <a:pt x="344" y="132"/>
                  </a:lnTo>
                  <a:lnTo>
                    <a:pt x="291" y="156"/>
                  </a:lnTo>
                  <a:lnTo>
                    <a:pt x="234" y="165"/>
                  </a:lnTo>
                  <a:lnTo>
                    <a:pt x="177" y="160"/>
                  </a:lnTo>
                  <a:lnTo>
                    <a:pt x="122" y="144"/>
                  </a:lnTo>
                  <a:lnTo>
                    <a:pt x="72" y="115"/>
                  </a:lnTo>
                  <a:lnTo>
                    <a:pt x="31" y="74"/>
                  </a:lnTo>
                  <a:lnTo>
                    <a:pt x="0" y="2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8" name="Freeform 1449"/>
            <p:cNvSpPr>
              <a:spLocks/>
            </p:cNvSpPr>
            <p:nvPr/>
          </p:nvSpPr>
          <p:spPr bwMode="auto">
            <a:xfrm>
              <a:off x="2767648" y="1767677"/>
              <a:ext cx="663326" cy="697089"/>
            </a:xfrm>
            <a:custGeom>
              <a:avLst/>
              <a:gdLst>
                <a:gd name="T0" fmla="*/ 334 w 334"/>
                <a:gd name="T1" fmla="*/ 12 h 351"/>
                <a:gd name="T2" fmla="*/ 275 w 334"/>
                <a:gd name="T3" fmla="*/ 0 h 351"/>
                <a:gd name="T4" fmla="*/ 217 w 334"/>
                <a:gd name="T5" fmla="*/ 0 h 351"/>
                <a:gd name="T6" fmla="*/ 160 w 334"/>
                <a:gd name="T7" fmla="*/ 14 h 351"/>
                <a:gd name="T8" fmla="*/ 108 w 334"/>
                <a:gd name="T9" fmla="*/ 43 h 351"/>
                <a:gd name="T10" fmla="*/ 65 w 334"/>
                <a:gd name="T11" fmla="*/ 81 h 351"/>
                <a:gd name="T12" fmla="*/ 31 w 334"/>
                <a:gd name="T13" fmla="*/ 129 h 351"/>
                <a:gd name="T14" fmla="*/ 10 w 334"/>
                <a:gd name="T15" fmla="*/ 181 h 351"/>
                <a:gd name="T16" fmla="*/ 0 w 334"/>
                <a:gd name="T17" fmla="*/ 239 h 351"/>
                <a:gd name="T18" fmla="*/ 5 w 334"/>
                <a:gd name="T19" fmla="*/ 296 h 351"/>
                <a:gd name="T20" fmla="*/ 24 w 334"/>
                <a:gd name="T21" fmla="*/ 3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351">
                  <a:moveTo>
                    <a:pt x="334" y="12"/>
                  </a:moveTo>
                  <a:lnTo>
                    <a:pt x="275" y="0"/>
                  </a:lnTo>
                  <a:lnTo>
                    <a:pt x="217" y="0"/>
                  </a:lnTo>
                  <a:lnTo>
                    <a:pt x="160" y="14"/>
                  </a:lnTo>
                  <a:lnTo>
                    <a:pt x="108" y="43"/>
                  </a:lnTo>
                  <a:lnTo>
                    <a:pt x="65" y="81"/>
                  </a:lnTo>
                  <a:lnTo>
                    <a:pt x="31" y="129"/>
                  </a:lnTo>
                  <a:lnTo>
                    <a:pt x="10" y="181"/>
                  </a:lnTo>
                  <a:lnTo>
                    <a:pt x="0" y="239"/>
                  </a:lnTo>
                  <a:lnTo>
                    <a:pt x="5" y="296"/>
                  </a:lnTo>
                  <a:lnTo>
                    <a:pt x="24"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9" name="Freeform 1450"/>
            <p:cNvSpPr>
              <a:spLocks/>
            </p:cNvSpPr>
            <p:nvPr/>
          </p:nvSpPr>
          <p:spPr bwMode="auto">
            <a:xfrm>
              <a:off x="2791480" y="1757747"/>
              <a:ext cx="260167" cy="222433"/>
            </a:xfrm>
            <a:custGeom>
              <a:avLst/>
              <a:gdLst>
                <a:gd name="T0" fmla="*/ 131 w 131"/>
                <a:gd name="T1" fmla="*/ 0 h 112"/>
                <a:gd name="T2" fmla="*/ 79 w 131"/>
                <a:gd name="T3" fmla="*/ 27 h 112"/>
                <a:gd name="T4" fmla="*/ 36 w 131"/>
                <a:gd name="T5" fmla="*/ 65 h 112"/>
                <a:gd name="T6" fmla="*/ 0 w 131"/>
                <a:gd name="T7" fmla="*/ 112 h 112"/>
              </a:gdLst>
              <a:ahLst/>
              <a:cxnLst>
                <a:cxn ang="0">
                  <a:pos x="T0" y="T1"/>
                </a:cxn>
                <a:cxn ang="0">
                  <a:pos x="T2" y="T3"/>
                </a:cxn>
                <a:cxn ang="0">
                  <a:pos x="T4" y="T5"/>
                </a:cxn>
                <a:cxn ang="0">
                  <a:pos x="T6" y="T7"/>
                </a:cxn>
              </a:cxnLst>
              <a:rect l="0" t="0" r="r" b="b"/>
              <a:pathLst>
                <a:path w="131" h="112">
                  <a:moveTo>
                    <a:pt x="131" y="0"/>
                  </a:moveTo>
                  <a:lnTo>
                    <a:pt x="79" y="27"/>
                  </a:lnTo>
                  <a:lnTo>
                    <a:pt x="36" y="65"/>
                  </a:lnTo>
                  <a:lnTo>
                    <a:pt x="0" y="11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40" name="Freeform 1451"/>
            <p:cNvSpPr>
              <a:spLocks/>
            </p:cNvSpPr>
            <p:nvPr/>
          </p:nvSpPr>
          <p:spPr bwMode="auto">
            <a:xfrm>
              <a:off x="3430974" y="1791509"/>
              <a:ext cx="345565" cy="919522"/>
            </a:xfrm>
            <a:custGeom>
              <a:avLst/>
              <a:gdLst>
                <a:gd name="T0" fmla="*/ 50 w 174"/>
                <a:gd name="T1" fmla="*/ 463 h 463"/>
                <a:gd name="T2" fmla="*/ 98 w 174"/>
                <a:gd name="T3" fmla="*/ 429 h 463"/>
                <a:gd name="T4" fmla="*/ 134 w 174"/>
                <a:gd name="T5" fmla="*/ 384 h 463"/>
                <a:gd name="T6" fmla="*/ 160 w 174"/>
                <a:gd name="T7" fmla="*/ 332 h 463"/>
                <a:gd name="T8" fmla="*/ 174 w 174"/>
                <a:gd name="T9" fmla="*/ 277 h 463"/>
                <a:gd name="T10" fmla="*/ 174 w 174"/>
                <a:gd name="T11" fmla="*/ 217 h 463"/>
                <a:gd name="T12" fmla="*/ 162 w 174"/>
                <a:gd name="T13" fmla="*/ 160 h 463"/>
                <a:gd name="T14" fmla="*/ 136 w 174"/>
                <a:gd name="T15" fmla="*/ 105 h 463"/>
                <a:gd name="T16" fmla="*/ 100 w 174"/>
                <a:gd name="T17" fmla="*/ 60 h 463"/>
                <a:gd name="T18" fmla="*/ 53 w 174"/>
                <a:gd name="T19" fmla="*/ 24 h 463"/>
                <a:gd name="T20" fmla="*/ 0 w 174"/>
                <a:gd name="T21" fmla="*/ 0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4" h="463">
                  <a:moveTo>
                    <a:pt x="50" y="463"/>
                  </a:moveTo>
                  <a:lnTo>
                    <a:pt x="98" y="429"/>
                  </a:lnTo>
                  <a:lnTo>
                    <a:pt x="134" y="384"/>
                  </a:lnTo>
                  <a:lnTo>
                    <a:pt x="160" y="332"/>
                  </a:lnTo>
                  <a:lnTo>
                    <a:pt x="174" y="277"/>
                  </a:lnTo>
                  <a:lnTo>
                    <a:pt x="174" y="217"/>
                  </a:lnTo>
                  <a:lnTo>
                    <a:pt x="162" y="160"/>
                  </a:lnTo>
                  <a:lnTo>
                    <a:pt x="136" y="105"/>
                  </a:lnTo>
                  <a:lnTo>
                    <a:pt x="100" y="60"/>
                  </a:lnTo>
                  <a:lnTo>
                    <a:pt x="53" y="24"/>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41" name="Freeform 1452"/>
            <p:cNvSpPr>
              <a:spLocks/>
            </p:cNvSpPr>
            <p:nvPr/>
          </p:nvSpPr>
          <p:spPr bwMode="auto">
            <a:xfrm>
              <a:off x="2811340" y="2160907"/>
              <a:ext cx="718934" cy="615662"/>
            </a:xfrm>
            <a:custGeom>
              <a:avLst/>
              <a:gdLst>
                <a:gd name="T0" fmla="*/ 7 w 362"/>
                <a:gd name="T1" fmla="*/ 0 h 310"/>
                <a:gd name="T2" fmla="*/ 0 w 362"/>
                <a:gd name="T3" fmla="*/ 57 h 310"/>
                <a:gd name="T4" fmla="*/ 2 w 362"/>
                <a:gd name="T5" fmla="*/ 115 h 310"/>
                <a:gd name="T6" fmla="*/ 21 w 362"/>
                <a:gd name="T7" fmla="*/ 169 h 310"/>
                <a:gd name="T8" fmla="*/ 50 w 362"/>
                <a:gd name="T9" fmla="*/ 217 h 310"/>
                <a:gd name="T10" fmla="*/ 90 w 362"/>
                <a:gd name="T11" fmla="*/ 258 h 310"/>
                <a:gd name="T12" fmla="*/ 140 w 362"/>
                <a:gd name="T13" fmla="*/ 289 h 310"/>
                <a:gd name="T14" fmla="*/ 195 w 362"/>
                <a:gd name="T15" fmla="*/ 305 h 310"/>
                <a:gd name="T16" fmla="*/ 253 w 362"/>
                <a:gd name="T17" fmla="*/ 310 h 310"/>
                <a:gd name="T18" fmla="*/ 310 w 362"/>
                <a:gd name="T19" fmla="*/ 301 h 310"/>
                <a:gd name="T20" fmla="*/ 362 w 362"/>
                <a:gd name="T21" fmla="*/ 27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2" h="310">
                  <a:moveTo>
                    <a:pt x="7" y="0"/>
                  </a:moveTo>
                  <a:lnTo>
                    <a:pt x="0" y="57"/>
                  </a:lnTo>
                  <a:lnTo>
                    <a:pt x="2" y="115"/>
                  </a:lnTo>
                  <a:lnTo>
                    <a:pt x="21" y="169"/>
                  </a:lnTo>
                  <a:lnTo>
                    <a:pt x="50" y="217"/>
                  </a:lnTo>
                  <a:lnTo>
                    <a:pt x="90" y="258"/>
                  </a:lnTo>
                  <a:lnTo>
                    <a:pt x="140" y="289"/>
                  </a:lnTo>
                  <a:lnTo>
                    <a:pt x="195" y="305"/>
                  </a:lnTo>
                  <a:lnTo>
                    <a:pt x="253" y="310"/>
                  </a:lnTo>
                  <a:lnTo>
                    <a:pt x="310" y="301"/>
                  </a:lnTo>
                  <a:lnTo>
                    <a:pt x="362" y="27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42" name="Freeform 1453"/>
            <p:cNvSpPr>
              <a:spLocks/>
            </p:cNvSpPr>
            <p:nvPr/>
          </p:nvSpPr>
          <p:spPr bwMode="auto">
            <a:xfrm>
              <a:off x="2825242" y="1801440"/>
              <a:ext cx="919521" cy="359467"/>
            </a:xfrm>
            <a:custGeom>
              <a:avLst/>
              <a:gdLst>
                <a:gd name="T0" fmla="*/ 463 w 463"/>
                <a:gd name="T1" fmla="*/ 119 h 181"/>
                <a:gd name="T2" fmla="*/ 427 w 463"/>
                <a:gd name="T3" fmla="*/ 71 h 181"/>
                <a:gd name="T4" fmla="*/ 379 w 463"/>
                <a:gd name="T5" fmla="*/ 36 h 181"/>
                <a:gd name="T6" fmla="*/ 327 w 463"/>
                <a:gd name="T7" fmla="*/ 12 h 181"/>
                <a:gd name="T8" fmla="*/ 269 w 463"/>
                <a:gd name="T9" fmla="*/ 0 h 181"/>
                <a:gd name="T10" fmla="*/ 210 w 463"/>
                <a:gd name="T11" fmla="*/ 0 h 181"/>
                <a:gd name="T12" fmla="*/ 153 w 463"/>
                <a:gd name="T13" fmla="*/ 14 h 181"/>
                <a:gd name="T14" fmla="*/ 100 w 463"/>
                <a:gd name="T15" fmla="*/ 43 h 181"/>
                <a:gd name="T16" fmla="*/ 57 w 463"/>
                <a:gd name="T17" fmla="*/ 81 h 181"/>
                <a:gd name="T18" fmla="*/ 21 w 463"/>
                <a:gd name="T19" fmla="*/ 129 h 181"/>
                <a:gd name="T20" fmla="*/ 0 w 463"/>
                <a:gd name="T2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81">
                  <a:moveTo>
                    <a:pt x="463" y="119"/>
                  </a:moveTo>
                  <a:lnTo>
                    <a:pt x="427" y="71"/>
                  </a:lnTo>
                  <a:lnTo>
                    <a:pt x="379" y="36"/>
                  </a:lnTo>
                  <a:lnTo>
                    <a:pt x="327" y="12"/>
                  </a:lnTo>
                  <a:lnTo>
                    <a:pt x="269" y="0"/>
                  </a:lnTo>
                  <a:lnTo>
                    <a:pt x="210" y="0"/>
                  </a:lnTo>
                  <a:lnTo>
                    <a:pt x="153" y="14"/>
                  </a:lnTo>
                  <a:lnTo>
                    <a:pt x="100" y="43"/>
                  </a:lnTo>
                  <a:lnTo>
                    <a:pt x="57" y="81"/>
                  </a:lnTo>
                  <a:lnTo>
                    <a:pt x="21" y="129"/>
                  </a:lnTo>
                  <a:lnTo>
                    <a:pt x="0" y="1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43" name="Freeform 1454"/>
            <p:cNvSpPr>
              <a:spLocks/>
            </p:cNvSpPr>
            <p:nvPr/>
          </p:nvSpPr>
          <p:spPr bwMode="auto">
            <a:xfrm>
              <a:off x="3242304" y="2037775"/>
              <a:ext cx="577928" cy="766600"/>
            </a:xfrm>
            <a:custGeom>
              <a:avLst/>
              <a:gdLst>
                <a:gd name="T0" fmla="*/ 253 w 291"/>
                <a:gd name="T1" fmla="*/ 0 h 386"/>
                <a:gd name="T2" fmla="*/ 279 w 291"/>
                <a:gd name="T3" fmla="*/ 53 h 386"/>
                <a:gd name="T4" fmla="*/ 291 w 291"/>
                <a:gd name="T5" fmla="*/ 110 h 386"/>
                <a:gd name="T6" fmla="*/ 291 w 291"/>
                <a:gd name="T7" fmla="*/ 169 h 386"/>
                <a:gd name="T8" fmla="*/ 276 w 291"/>
                <a:gd name="T9" fmla="*/ 227 h 386"/>
                <a:gd name="T10" fmla="*/ 250 w 291"/>
                <a:gd name="T11" fmla="*/ 277 h 386"/>
                <a:gd name="T12" fmla="*/ 212 w 291"/>
                <a:gd name="T13" fmla="*/ 322 h 386"/>
                <a:gd name="T14" fmla="*/ 167 w 291"/>
                <a:gd name="T15" fmla="*/ 355 h 386"/>
                <a:gd name="T16" fmla="*/ 112 w 291"/>
                <a:gd name="T17" fmla="*/ 377 h 386"/>
                <a:gd name="T18" fmla="*/ 57 w 291"/>
                <a:gd name="T19" fmla="*/ 386 h 386"/>
                <a:gd name="T20" fmla="*/ 0 w 291"/>
                <a:gd name="T21" fmla="*/ 382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386">
                  <a:moveTo>
                    <a:pt x="253" y="0"/>
                  </a:moveTo>
                  <a:lnTo>
                    <a:pt x="279" y="53"/>
                  </a:lnTo>
                  <a:lnTo>
                    <a:pt x="291" y="110"/>
                  </a:lnTo>
                  <a:lnTo>
                    <a:pt x="291" y="169"/>
                  </a:lnTo>
                  <a:lnTo>
                    <a:pt x="276" y="227"/>
                  </a:lnTo>
                  <a:lnTo>
                    <a:pt x="250" y="277"/>
                  </a:lnTo>
                  <a:lnTo>
                    <a:pt x="212" y="322"/>
                  </a:lnTo>
                  <a:lnTo>
                    <a:pt x="167" y="355"/>
                  </a:lnTo>
                  <a:lnTo>
                    <a:pt x="112" y="377"/>
                  </a:lnTo>
                  <a:lnTo>
                    <a:pt x="57" y="386"/>
                  </a:lnTo>
                  <a:lnTo>
                    <a:pt x="0" y="3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44" name="Freeform 1455"/>
            <p:cNvSpPr>
              <a:spLocks/>
            </p:cNvSpPr>
            <p:nvPr/>
          </p:nvSpPr>
          <p:spPr bwMode="auto">
            <a:xfrm>
              <a:off x="2853046" y="1910670"/>
              <a:ext cx="389258" cy="885759"/>
            </a:xfrm>
            <a:custGeom>
              <a:avLst/>
              <a:gdLst>
                <a:gd name="T0" fmla="*/ 112 w 196"/>
                <a:gd name="T1" fmla="*/ 0 h 446"/>
                <a:gd name="T2" fmla="*/ 67 w 196"/>
                <a:gd name="T3" fmla="*/ 38 h 446"/>
                <a:gd name="T4" fmla="*/ 34 w 196"/>
                <a:gd name="T5" fmla="*/ 83 h 446"/>
                <a:gd name="T6" fmla="*/ 10 w 196"/>
                <a:gd name="T7" fmla="*/ 140 h 446"/>
                <a:gd name="T8" fmla="*/ 0 w 196"/>
                <a:gd name="T9" fmla="*/ 195 h 446"/>
                <a:gd name="T10" fmla="*/ 5 w 196"/>
                <a:gd name="T11" fmla="*/ 252 h 446"/>
                <a:gd name="T12" fmla="*/ 22 w 196"/>
                <a:gd name="T13" fmla="*/ 307 h 446"/>
                <a:gd name="T14" fmla="*/ 53 w 196"/>
                <a:gd name="T15" fmla="*/ 357 h 446"/>
                <a:gd name="T16" fmla="*/ 91 w 196"/>
                <a:gd name="T17" fmla="*/ 398 h 446"/>
                <a:gd name="T18" fmla="*/ 141 w 196"/>
                <a:gd name="T19" fmla="*/ 427 h 446"/>
                <a:gd name="T20" fmla="*/ 196 w 19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446">
                  <a:moveTo>
                    <a:pt x="112" y="0"/>
                  </a:moveTo>
                  <a:lnTo>
                    <a:pt x="67" y="38"/>
                  </a:lnTo>
                  <a:lnTo>
                    <a:pt x="34" y="83"/>
                  </a:lnTo>
                  <a:lnTo>
                    <a:pt x="10" y="140"/>
                  </a:lnTo>
                  <a:lnTo>
                    <a:pt x="0" y="195"/>
                  </a:lnTo>
                  <a:lnTo>
                    <a:pt x="5" y="252"/>
                  </a:lnTo>
                  <a:lnTo>
                    <a:pt x="22" y="307"/>
                  </a:lnTo>
                  <a:lnTo>
                    <a:pt x="53" y="357"/>
                  </a:lnTo>
                  <a:lnTo>
                    <a:pt x="91" y="398"/>
                  </a:lnTo>
                  <a:lnTo>
                    <a:pt x="141" y="427"/>
                  </a:lnTo>
                  <a:lnTo>
                    <a:pt x="19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45" name="Freeform 1456"/>
            <p:cNvSpPr>
              <a:spLocks/>
            </p:cNvSpPr>
            <p:nvPr/>
          </p:nvSpPr>
          <p:spPr bwMode="auto">
            <a:xfrm>
              <a:off x="3075479" y="1819314"/>
              <a:ext cx="796389" cy="577929"/>
            </a:xfrm>
            <a:custGeom>
              <a:avLst/>
              <a:gdLst>
                <a:gd name="T0" fmla="*/ 399 w 401"/>
                <a:gd name="T1" fmla="*/ 291 h 291"/>
                <a:gd name="T2" fmla="*/ 401 w 401"/>
                <a:gd name="T3" fmla="*/ 232 h 291"/>
                <a:gd name="T4" fmla="*/ 389 w 401"/>
                <a:gd name="T5" fmla="*/ 174 h 291"/>
                <a:gd name="T6" fmla="*/ 363 w 401"/>
                <a:gd name="T7" fmla="*/ 122 h 291"/>
                <a:gd name="T8" fmla="*/ 325 w 401"/>
                <a:gd name="T9" fmla="*/ 74 h 291"/>
                <a:gd name="T10" fmla="*/ 279 w 401"/>
                <a:gd name="T11" fmla="*/ 38 h 291"/>
                <a:gd name="T12" fmla="*/ 225 w 401"/>
                <a:gd name="T13" fmla="*/ 15 h 291"/>
                <a:gd name="T14" fmla="*/ 167 w 401"/>
                <a:gd name="T15" fmla="*/ 0 h 291"/>
                <a:gd name="T16" fmla="*/ 110 w 401"/>
                <a:gd name="T17" fmla="*/ 3 h 291"/>
                <a:gd name="T18" fmla="*/ 50 w 401"/>
                <a:gd name="T19" fmla="*/ 19 h 291"/>
                <a:gd name="T20" fmla="*/ 0 w 401"/>
                <a:gd name="T21"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 h="291">
                  <a:moveTo>
                    <a:pt x="399" y="291"/>
                  </a:moveTo>
                  <a:lnTo>
                    <a:pt x="401" y="232"/>
                  </a:lnTo>
                  <a:lnTo>
                    <a:pt x="389" y="174"/>
                  </a:lnTo>
                  <a:lnTo>
                    <a:pt x="363" y="122"/>
                  </a:lnTo>
                  <a:lnTo>
                    <a:pt x="325" y="74"/>
                  </a:lnTo>
                  <a:lnTo>
                    <a:pt x="279" y="38"/>
                  </a:lnTo>
                  <a:lnTo>
                    <a:pt x="225" y="15"/>
                  </a:lnTo>
                  <a:lnTo>
                    <a:pt x="167" y="0"/>
                  </a:lnTo>
                  <a:lnTo>
                    <a:pt x="110" y="3"/>
                  </a:lnTo>
                  <a:lnTo>
                    <a:pt x="50" y="19"/>
                  </a:lnTo>
                  <a:lnTo>
                    <a:pt x="0" y="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46" name="Freeform 1457"/>
            <p:cNvSpPr>
              <a:spLocks/>
            </p:cNvSpPr>
            <p:nvPr/>
          </p:nvSpPr>
          <p:spPr bwMode="auto">
            <a:xfrm>
              <a:off x="3005968" y="2397242"/>
              <a:ext cx="861927" cy="423020"/>
            </a:xfrm>
            <a:custGeom>
              <a:avLst/>
              <a:gdLst>
                <a:gd name="T0" fmla="*/ 434 w 434"/>
                <a:gd name="T1" fmla="*/ 0 h 213"/>
                <a:gd name="T2" fmla="*/ 419 w 434"/>
                <a:gd name="T3" fmla="*/ 55 h 213"/>
                <a:gd name="T4" fmla="*/ 393 w 434"/>
                <a:gd name="T5" fmla="*/ 108 h 213"/>
                <a:gd name="T6" fmla="*/ 355 w 434"/>
                <a:gd name="T7" fmla="*/ 151 h 213"/>
                <a:gd name="T8" fmla="*/ 310 w 434"/>
                <a:gd name="T9" fmla="*/ 184 h 213"/>
                <a:gd name="T10" fmla="*/ 255 w 434"/>
                <a:gd name="T11" fmla="*/ 205 h 213"/>
                <a:gd name="T12" fmla="*/ 197 w 434"/>
                <a:gd name="T13" fmla="*/ 213 h 213"/>
                <a:gd name="T14" fmla="*/ 143 w 434"/>
                <a:gd name="T15" fmla="*/ 208 h 213"/>
                <a:gd name="T16" fmla="*/ 88 w 434"/>
                <a:gd name="T17" fmla="*/ 191 h 213"/>
                <a:gd name="T18" fmla="*/ 40 w 434"/>
                <a:gd name="T19" fmla="*/ 160 h 213"/>
                <a:gd name="T20" fmla="*/ 0 w 434"/>
                <a:gd name="T21" fmla="*/ 11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4" h="213">
                  <a:moveTo>
                    <a:pt x="434" y="0"/>
                  </a:moveTo>
                  <a:lnTo>
                    <a:pt x="419" y="55"/>
                  </a:lnTo>
                  <a:lnTo>
                    <a:pt x="393" y="108"/>
                  </a:lnTo>
                  <a:lnTo>
                    <a:pt x="355" y="151"/>
                  </a:lnTo>
                  <a:lnTo>
                    <a:pt x="310" y="184"/>
                  </a:lnTo>
                  <a:lnTo>
                    <a:pt x="255" y="205"/>
                  </a:lnTo>
                  <a:lnTo>
                    <a:pt x="197" y="213"/>
                  </a:lnTo>
                  <a:lnTo>
                    <a:pt x="143" y="208"/>
                  </a:lnTo>
                  <a:lnTo>
                    <a:pt x="88" y="191"/>
                  </a:lnTo>
                  <a:lnTo>
                    <a:pt x="40" y="160"/>
                  </a:lnTo>
                  <a:lnTo>
                    <a:pt x="0" y="1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47" name="Freeform 1458"/>
            <p:cNvSpPr>
              <a:spLocks/>
            </p:cNvSpPr>
            <p:nvPr/>
          </p:nvSpPr>
          <p:spPr bwMode="auto">
            <a:xfrm>
              <a:off x="2904682" y="1833216"/>
              <a:ext cx="560054" cy="796389"/>
            </a:xfrm>
            <a:custGeom>
              <a:avLst/>
              <a:gdLst>
                <a:gd name="T0" fmla="*/ 282 w 282"/>
                <a:gd name="T1" fmla="*/ 0 h 401"/>
                <a:gd name="T2" fmla="*/ 222 w 282"/>
                <a:gd name="T3" fmla="*/ 0 h 401"/>
                <a:gd name="T4" fmla="*/ 165 w 282"/>
                <a:gd name="T5" fmla="*/ 15 h 401"/>
                <a:gd name="T6" fmla="*/ 113 w 282"/>
                <a:gd name="T7" fmla="*/ 43 h 401"/>
                <a:gd name="T8" fmla="*/ 67 w 282"/>
                <a:gd name="T9" fmla="*/ 82 h 401"/>
                <a:gd name="T10" fmla="*/ 34 w 282"/>
                <a:gd name="T11" fmla="*/ 129 h 401"/>
                <a:gd name="T12" fmla="*/ 10 w 282"/>
                <a:gd name="T13" fmla="*/ 182 h 401"/>
                <a:gd name="T14" fmla="*/ 0 w 282"/>
                <a:gd name="T15" fmla="*/ 239 h 401"/>
                <a:gd name="T16" fmla="*/ 3 w 282"/>
                <a:gd name="T17" fmla="*/ 296 h 401"/>
                <a:gd name="T18" fmla="*/ 20 w 282"/>
                <a:gd name="T19" fmla="*/ 353 h 401"/>
                <a:gd name="T20" fmla="*/ 51 w 282"/>
                <a:gd name="T21" fmla="*/ 40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2" h="401">
                  <a:moveTo>
                    <a:pt x="282" y="0"/>
                  </a:moveTo>
                  <a:lnTo>
                    <a:pt x="222" y="0"/>
                  </a:lnTo>
                  <a:lnTo>
                    <a:pt x="165" y="15"/>
                  </a:lnTo>
                  <a:lnTo>
                    <a:pt x="113" y="43"/>
                  </a:lnTo>
                  <a:lnTo>
                    <a:pt x="67" y="82"/>
                  </a:lnTo>
                  <a:lnTo>
                    <a:pt x="34" y="129"/>
                  </a:lnTo>
                  <a:lnTo>
                    <a:pt x="10" y="182"/>
                  </a:lnTo>
                  <a:lnTo>
                    <a:pt x="0" y="239"/>
                  </a:lnTo>
                  <a:lnTo>
                    <a:pt x="3" y="296"/>
                  </a:lnTo>
                  <a:lnTo>
                    <a:pt x="20" y="353"/>
                  </a:lnTo>
                  <a:lnTo>
                    <a:pt x="51" y="40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48" name="Freeform 1459"/>
            <p:cNvSpPr>
              <a:spLocks/>
            </p:cNvSpPr>
            <p:nvPr/>
          </p:nvSpPr>
          <p:spPr bwMode="auto">
            <a:xfrm>
              <a:off x="2958304" y="1833216"/>
              <a:ext cx="1016836" cy="994991"/>
            </a:xfrm>
            <a:custGeom>
              <a:avLst/>
              <a:gdLst>
                <a:gd name="T0" fmla="*/ 272 w 512"/>
                <a:gd name="T1" fmla="*/ 497 h 501"/>
                <a:gd name="T2" fmla="*/ 329 w 512"/>
                <a:gd name="T3" fmla="*/ 489 h 501"/>
                <a:gd name="T4" fmla="*/ 381 w 512"/>
                <a:gd name="T5" fmla="*/ 470 h 501"/>
                <a:gd name="T6" fmla="*/ 429 w 512"/>
                <a:gd name="T7" fmla="*/ 437 h 501"/>
                <a:gd name="T8" fmla="*/ 467 w 512"/>
                <a:gd name="T9" fmla="*/ 394 h 501"/>
                <a:gd name="T10" fmla="*/ 496 w 512"/>
                <a:gd name="T11" fmla="*/ 344 h 501"/>
                <a:gd name="T12" fmla="*/ 510 w 512"/>
                <a:gd name="T13" fmla="*/ 289 h 501"/>
                <a:gd name="T14" fmla="*/ 512 w 512"/>
                <a:gd name="T15" fmla="*/ 229 h 501"/>
                <a:gd name="T16" fmla="*/ 501 w 512"/>
                <a:gd name="T17" fmla="*/ 172 h 501"/>
                <a:gd name="T18" fmla="*/ 477 w 512"/>
                <a:gd name="T19" fmla="*/ 120 h 501"/>
                <a:gd name="T20" fmla="*/ 439 w 512"/>
                <a:gd name="T21" fmla="*/ 74 h 501"/>
                <a:gd name="T22" fmla="*/ 393 w 512"/>
                <a:gd name="T23" fmla="*/ 39 h 501"/>
                <a:gd name="T24" fmla="*/ 341 w 512"/>
                <a:gd name="T25" fmla="*/ 12 h 501"/>
                <a:gd name="T26" fmla="*/ 281 w 512"/>
                <a:gd name="T27" fmla="*/ 0 h 501"/>
                <a:gd name="T28" fmla="*/ 224 w 512"/>
                <a:gd name="T29" fmla="*/ 0 h 501"/>
                <a:gd name="T30" fmla="*/ 167 w 512"/>
                <a:gd name="T31" fmla="*/ 15 h 501"/>
                <a:gd name="T32" fmla="*/ 114 w 512"/>
                <a:gd name="T33" fmla="*/ 41 h 501"/>
                <a:gd name="T34" fmla="*/ 69 w 512"/>
                <a:gd name="T35" fmla="*/ 79 h 501"/>
                <a:gd name="T36" fmla="*/ 33 w 512"/>
                <a:gd name="T37" fmla="*/ 127 h 501"/>
                <a:gd name="T38" fmla="*/ 9 w 512"/>
                <a:gd name="T39" fmla="*/ 182 h 501"/>
                <a:gd name="T40" fmla="*/ 0 w 512"/>
                <a:gd name="T41" fmla="*/ 239 h 501"/>
                <a:gd name="T42" fmla="*/ 2 w 512"/>
                <a:gd name="T43" fmla="*/ 296 h 501"/>
                <a:gd name="T44" fmla="*/ 19 w 512"/>
                <a:gd name="T45" fmla="*/ 353 h 501"/>
                <a:gd name="T46" fmla="*/ 50 w 512"/>
                <a:gd name="T47" fmla="*/ 404 h 501"/>
                <a:gd name="T48" fmla="*/ 88 w 512"/>
                <a:gd name="T49" fmla="*/ 444 h 501"/>
                <a:gd name="T50" fmla="*/ 136 w 512"/>
                <a:gd name="T51" fmla="*/ 475 h 501"/>
                <a:gd name="T52" fmla="*/ 190 w 512"/>
                <a:gd name="T53" fmla="*/ 494 h 501"/>
                <a:gd name="T54" fmla="*/ 248 w 512"/>
                <a:gd name="T55" fmla="*/ 501 h 501"/>
                <a:gd name="T56" fmla="*/ 305 w 512"/>
                <a:gd name="T57" fmla="*/ 492 h 501"/>
                <a:gd name="T58" fmla="*/ 357 w 512"/>
                <a:gd name="T59" fmla="*/ 473 h 501"/>
                <a:gd name="T60" fmla="*/ 405 w 512"/>
                <a:gd name="T61" fmla="*/ 439 h 501"/>
                <a:gd name="T62" fmla="*/ 443 w 512"/>
                <a:gd name="T63" fmla="*/ 396 h 501"/>
                <a:gd name="T64" fmla="*/ 470 w 512"/>
                <a:gd name="T65" fmla="*/ 344 h 501"/>
                <a:gd name="T66" fmla="*/ 484 w 512"/>
                <a:gd name="T67" fmla="*/ 289 h 501"/>
                <a:gd name="T68" fmla="*/ 486 w 512"/>
                <a:gd name="T69" fmla="*/ 229 h 501"/>
                <a:gd name="T70" fmla="*/ 474 w 512"/>
                <a:gd name="T71" fmla="*/ 175 h 501"/>
                <a:gd name="T72" fmla="*/ 412 w 512"/>
                <a:gd name="T73" fmla="*/ 74 h 501"/>
                <a:gd name="T74" fmla="*/ 365 w 512"/>
                <a:gd name="T75" fmla="*/ 39 h 501"/>
                <a:gd name="T76" fmla="*/ 312 w 512"/>
                <a:gd name="T77" fmla="*/ 12 h 501"/>
                <a:gd name="T78" fmla="*/ 255 w 512"/>
                <a:gd name="T7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01">
                  <a:moveTo>
                    <a:pt x="272" y="497"/>
                  </a:moveTo>
                  <a:lnTo>
                    <a:pt x="329" y="489"/>
                  </a:lnTo>
                  <a:lnTo>
                    <a:pt x="381" y="470"/>
                  </a:lnTo>
                  <a:lnTo>
                    <a:pt x="429" y="437"/>
                  </a:lnTo>
                  <a:lnTo>
                    <a:pt x="467" y="394"/>
                  </a:lnTo>
                  <a:lnTo>
                    <a:pt x="496" y="344"/>
                  </a:lnTo>
                  <a:lnTo>
                    <a:pt x="510" y="289"/>
                  </a:lnTo>
                  <a:lnTo>
                    <a:pt x="512" y="229"/>
                  </a:lnTo>
                  <a:lnTo>
                    <a:pt x="501" y="172"/>
                  </a:lnTo>
                  <a:lnTo>
                    <a:pt x="477" y="120"/>
                  </a:lnTo>
                  <a:lnTo>
                    <a:pt x="439" y="74"/>
                  </a:lnTo>
                  <a:lnTo>
                    <a:pt x="393" y="39"/>
                  </a:lnTo>
                  <a:lnTo>
                    <a:pt x="341" y="12"/>
                  </a:lnTo>
                  <a:lnTo>
                    <a:pt x="281" y="0"/>
                  </a:lnTo>
                  <a:lnTo>
                    <a:pt x="224" y="0"/>
                  </a:lnTo>
                  <a:lnTo>
                    <a:pt x="167" y="15"/>
                  </a:lnTo>
                  <a:lnTo>
                    <a:pt x="114" y="41"/>
                  </a:lnTo>
                  <a:lnTo>
                    <a:pt x="69" y="79"/>
                  </a:lnTo>
                  <a:lnTo>
                    <a:pt x="33" y="127"/>
                  </a:lnTo>
                  <a:lnTo>
                    <a:pt x="9" y="182"/>
                  </a:lnTo>
                  <a:lnTo>
                    <a:pt x="0" y="239"/>
                  </a:lnTo>
                  <a:lnTo>
                    <a:pt x="2" y="296"/>
                  </a:lnTo>
                  <a:lnTo>
                    <a:pt x="19" y="353"/>
                  </a:lnTo>
                  <a:lnTo>
                    <a:pt x="50" y="404"/>
                  </a:lnTo>
                  <a:lnTo>
                    <a:pt x="88" y="444"/>
                  </a:lnTo>
                  <a:lnTo>
                    <a:pt x="136" y="475"/>
                  </a:lnTo>
                  <a:lnTo>
                    <a:pt x="190" y="494"/>
                  </a:lnTo>
                  <a:lnTo>
                    <a:pt x="248" y="501"/>
                  </a:lnTo>
                  <a:lnTo>
                    <a:pt x="305" y="492"/>
                  </a:lnTo>
                  <a:lnTo>
                    <a:pt x="357" y="473"/>
                  </a:lnTo>
                  <a:lnTo>
                    <a:pt x="405" y="439"/>
                  </a:lnTo>
                  <a:lnTo>
                    <a:pt x="443" y="396"/>
                  </a:lnTo>
                  <a:lnTo>
                    <a:pt x="470" y="344"/>
                  </a:lnTo>
                  <a:lnTo>
                    <a:pt x="484" y="289"/>
                  </a:lnTo>
                  <a:lnTo>
                    <a:pt x="486" y="229"/>
                  </a:lnTo>
                  <a:lnTo>
                    <a:pt x="474" y="175"/>
                  </a:lnTo>
                  <a:lnTo>
                    <a:pt x="412" y="74"/>
                  </a:lnTo>
                  <a:lnTo>
                    <a:pt x="365" y="39"/>
                  </a:lnTo>
                  <a:lnTo>
                    <a:pt x="312" y="12"/>
                  </a:lnTo>
                  <a:lnTo>
                    <a:pt x="255"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p>
          </p:txBody>
        </p:sp>
        <p:sp>
          <p:nvSpPr>
            <p:cNvPr id="249" name="Freeform 1460"/>
            <p:cNvSpPr>
              <a:spLocks/>
            </p:cNvSpPr>
            <p:nvPr/>
          </p:nvSpPr>
          <p:spPr bwMode="auto">
            <a:xfrm>
              <a:off x="2791480" y="1487650"/>
              <a:ext cx="663326" cy="303859"/>
            </a:xfrm>
            <a:custGeom>
              <a:avLst/>
              <a:gdLst>
                <a:gd name="T0" fmla="*/ 334 w 334"/>
                <a:gd name="T1" fmla="*/ 24 h 153"/>
                <a:gd name="T2" fmla="*/ 282 w 334"/>
                <a:gd name="T3" fmla="*/ 5 h 153"/>
                <a:gd name="T4" fmla="*/ 224 w 334"/>
                <a:gd name="T5" fmla="*/ 0 h 153"/>
                <a:gd name="T6" fmla="*/ 167 w 334"/>
                <a:gd name="T7" fmla="*/ 7 h 153"/>
                <a:gd name="T8" fmla="*/ 112 w 334"/>
                <a:gd name="T9" fmla="*/ 27 h 153"/>
                <a:gd name="T10" fmla="*/ 65 w 334"/>
                <a:gd name="T11" fmla="*/ 60 h 153"/>
                <a:gd name="T12" fmla="*/ 29 w 334"/>
                <a:gd name="T13" fmla="*/ 103 h 153"/>
                <a:gd name="T14" fmla="*/ 0 w 334"/>
                <a:gd name="T15" fmla="*/ 153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53">
                  <a:moveTo>
                    <a:pt x="334" y="24"/>
                  </a:moveTo>
                  <a:lnTo>
                    <a:pt x="282" y="5"/>
                  </a:lnTo>
                  <a:lnTo>
                    <a:pt x="224" y="0"/>
                  </a:lnTo>
                  <a:lnTo>
                    <a:pt x="167" y="7"/>
                  </a:lnTo>
                  <a:lnTo>
                    <a:pt x="112" y="27"/>
                  </a:lnTo>
                  <a:lnTo>
                    <a:pt x="65" y="60"/>
                  </a:lnTo>
                  <a:lnTo>
                    <a:pt x="29" y="103"/>
                  </a:lnTo>
                  <a:lnTo>
                    <a:pt x="0" y="15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50" name="Freeform 1461"/>
            <p:cNvSpPr>
              <a:spLocks/>
            </p:cNvSpPr>
            <p:nvPr/>
          </p:nvSpPr>
          <p:spPr bwMode="auto">
            <a:xfrm>
              <a:off x="3454807" y="1535314"/>
              <a:ext cx="236335" cy="242293"/>
            </a:xfrm>
            <a:custGeom>
              <a:avLst/>
              <a:gdLst>
                <a:gd name="T0" fmla="*/ 119 w 119"/>
                <a:gd name="T1" fmla="*/ 122 h 122"/>
                <a:gd name="T2" fmla="*/ 91 w 119"/>
                <a:gd name="T3" fmla="*/ 74 h 122"/>
                <a:gd name="T4" fmla="*/ 50 w 119"/>
                <a:gd name="T5" fmla="*/ 31 h 122"/>
                <a:gd name="T6" fmla="*/ 0 w 119"/>
                <a:gd name="T7" fmla="*/ 0 h 122"/>
              </a:gdLst>
              <a:ahLst/>
              <a:cxnLst>
                <a:cxn ang="0">
                  <a:pos x="T0" y="T1"/>
                </a:cxn>
                <a:cxn ang="0">
                  <a:pos x="T2" y="T3"/>
                </a:cxn>
                <a:cxn ang="0">
                  <a:pos x="T4" y="T5"/>
                </a:cxn>
                <a:cxn ang="0">
                  <a:pos x="T6" y="T7"/>
                </a:cxn>
              </a:cxnLst>
              <a:rect l="0" t="0" r="r" b="b"/>
              <a:pathLst>
                <a:path w="119" h="122">
                  <a:moveTo>
                    <a:pt x="119" y="122"/>
                  </a:moveTo>
                  <a:lnTo>
                    <a:pt x="91" y="74"/>
                  </a:lnTo>
                  <a:lnTo>
                    <a:pt x="50" y="31"/>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51" name="Freeform 1462"/>
            <p:cNvSpPr>
              <a:spLocks/>
            </p:cNvSpPr>
            <p:nvPr/>
          </p:nvSpPr>
          <p:spPr bwMode="auto">
            <a:xfrm>
              <a:off x="2739844" y="1535314"/>
              <a:ext cx="981088" cy="738795"/>
            </a:xfrm>
            <a:custGeom>
              <a:avLst/>
              <a:gdLst>
                <a:gd name="T0" fmla="*/ 484 w 494"/>
                <a:gd name="T1" fmla="*/ 325 h 372"/>
                <a:gd name="T2" fmla="*/ 494 w 494"/>
                <a:gd name="T3" fmla="*/ 265 h 372"/>
                <a:gd name="T4" fmla="*/ 489 w 494"/>
                <a:gd name="T5" fmla="*/ 208 h 372"/>
                <a:gd name="T6" fmla="*/ 470 w 494"/>
                <a:gd name="T7" fmla="*/ 150 h 372"/>
                <a:gd name="T8" fmla="*/ 441 w 494"/>
                <a:gd name="T9" fmla="*/ 100 h 372"/>
                <a:gd name="T10" fmla="*/ 401 w 494"/>
                <a:gd name="T11" fmla="*/ 57 h 372"/>
                <a:gd name="T12" fmla="*/ 351 w 494"/>
                <a:gd name="T13" fmla="*/ 26 h 372"/>
                <a:gd name="T14" fmla="*/ 296 w 494"/>
                <a:gd name="T15" fmla="*/ 5 h 372"/>
                <a:gd name="T16" fmla="*/ 238 w 494"/>
                <a:gd name="T17" fmla="*/ 0 h 372"/>
                <a:gd name="T18" fmla="*/ 181 w 494"/>
                <a:gd name="T19" fmla="*/ 7 h 372"/>
                <a:gd name="T20" fmla="*/ 129 w 494"/>
                <a:gd name="T21" fmla="*/ 26 h 372"/>
                <a:gd name="T22" fmla="*/ 81 w 494"/>
                <a:gd name="T23" fmla="*/ 57 h 372"/>
                <a:gd name="T24" fmla="*/ 40 w 494"/>
                <a:gd name="T25" fmla="*/ 100 h 372"/>
                <a:gd name="T26" fmla="*/ 14 w 494"/>
                <a:gd name="T27" fmla="*/ 153 h 372"/>
                <a:gd name="T28" fmla="*/ 2 w 494"/>
                <a:gd name="T29" fmla="*/ 208 h 372"/>
                <a:gd name="T30" fmla="*/ 0 w 494"/>
                <a:gd name="T31" fmla="*/ 265 h 372"/>
                <a:gd name="T32" fmla="*/ 9 w 494"/>
                <a:gd name="T33" fmla="*/ 320 h 372"/>
                <a:gd name="T34" fmla="*/ 36 w 494"/>
                <a:gd name="T35" fmla="*/ 372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4" h="372">
                  <a:moveTo>
                    <a:pt x="484" y="325"/>
                  </a:moveTo>
                  <a:lnTo>
                    <a:pt x="494" y="265"/>
                  </a:lnTo>
                  <a:lnTo>
                    <a:pt x="489" y="208"/>
                  </a:lnTo>
                  <a:lnTo>
                    <a:pt x="470" y="150"/>
                  </a:lnTo>
                  <a:lnTo>
                    <a:pt x="441" y="100"/>
                  </a:lnTo>
                  <a:lnTo>
                    <a:pt x="401" y="57"/>
                  </a:lnTo>
                  <a:lnTo>
                    <a:pt x="351" y="26"/>
                  </a:lnTo>
                  <a:lnTo>
                    <a:pt x="296" y="5"/>
                  </a:lnTo>
                  <a:lnTo>
                    <a:pt x="238" y="0"/>
                  </a:lnTo>
                  <a:lnTo>
                    <a:pt x="181" y="7"/>
                  </a:lnTo>
                  <a:lnTo>
                    <a:pt x="129" y="26"/>
                  </a:lnTo>
                  <a:lnTo>
                    <a:pt x="81" y="57"/>
                  </a:lnTo>
                  <a:lnTo>
                    <a:pt x="40" y="100"/>
                  </a:lnTo>
                  <a:lnTo>
                    <a:pt x="14" y="153"/>
                  </a:lnTo>
                  <a:lnTo>
                    <a:pt x="2" y="208"/>
                  </a:lnTo>
                  <a:lnTo>
                    <a:pt x="0" y="265"/>
                  </a:lnTo>
                  <a:lnTo>
                    <a:pt x="9" y="320"/>
                  </a:lnTo>
                  <a:lnTo>
                    <a:pt x="36" y="3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1463"/>
            <p:cNvSpPr>
              <a:spLocks/>
            </p:cNvSpPr>
            <p:nvPr/>
          </p:nvSpPr>
          <p:spPr bwMode="auto">
            <a:xfrm>
              <a:off x="2719984" y="1582979"/>
              <a:ext cx="991017" cy="1022794"/>
            </a:xfrm>
            <a:custGeom>
              <a:avLst/>
              <a:gdLst>
                <a:gd name="T0" fmla="*/ 494 w 499"/>
                <a:gd name="T1" fmla="*/ 301 h 515"/>
                <a:gd name="T2" fmla="*/ 470 w 499"/>
                <a:gd name="T3" fmla="*/ 355 h 515"/>
                <a:gd name="T4" fmla="*/ 439 w 499"/>
                <a:gd name="T5" fmla="*/ 403 h 515"/>
                <a:gd name="T6" fmla="*/ 392 w 499"/>
                <a:gd name="T7" fmla="*/ 444 h 515"/>
                <a:gd name="T8" fmla="*/ 341 w 499"/>
                <a:gd name="T9" fmla="*/ 470 h 515"/>
                <a:gd name="T10" fmla="*/ 284 w 499"/>
                <a:gd name="T11" fmla="*/ 487 h 515"/>
                <a:gd name="T12" fmla="*/ 227 w 499"/>
                <a:gd name="T13" fmla="*/ 489 h 515"/>
                <a:gd name="T14" fmla="*/ 170 w 499"/>
                <a:gd name="T15" fmla="*/ 477 h 515"/>
                <a:gd name="T16" fmla="*/ 117 w 499"/>
                <a:gd name="T17" fmla="*/ 453 h 515"/>
                <a:gd name="T18" fmla="*/ 72 w 499"/>
                <a:gd name="T19" fmla="*/ 417 h 515"/>
                <a:gd name="T20" fmla="*/ 36 w 499"/>
                <a:gd name="T21" fmla="*/ 372 h 515"/>
                <a:gd name="T22" fmla="*/ 12 w 499"/>
                <a:gd name="T23" fmla="*/ 320 h 515"/>
                <a:gd name="T24" fmla="*/ 0 w 499"/>
                <a:gd name="T25" fmla="*/ 262 h 515"/>
                <a:gd name="T26" fmla="*/ 3 w 499"/>
                <a:gd name="T27" fmla="*/ 208 h 515"/>
                <a:gd name="T28" fmla="*/ 17 w 499"/>
                <a:gd name="T29" fmla="*/ 150 h 515"/>
                <a:gd name="T30" fmla="*/ 46 w 499"/>
                <a:gd name="T31" fmla="*/ 103 h 515"/>
                <a:gd name="T32" fmla="*/ 84 w 499"/>
                <a:gd name="T33" fmla="*/ 60 h 515"/>
                <a:gd name="T34" fmla="*/ 134 w 499"/>
                <a:gd name="T35" fmla="*/ 29 h 515"/>
                <a:gd name="T36" fmla="*/ 186 w 499"/>
                <a:gd name="T37" fmla="*/ 7 h 515"/>
                <a:gd name="T38" fmla="*/ 244 w 499"/>
                <a:gd name="T39" fmla="*/ 0 h 515"/>
                <a:gd name="T40" fmla="*/ 303 w 499"/>
                <a:gd name="T41" fmla="*/ 7 h 515"/>
                <a:gd name="T42" fmla="*/ 358 w 499"/>
                <a:gd name="T43" fmla="*/ 29 h 515"/>
                <a:gd name="T44" fmla="*/ 406 w 499"/>
                <a:gd name="T45" fmla="*/ 60 h 515"/>
                <a:gd name="T46" fmla="*/ 446 w 499"/>
                <a:gd name="T47" fmla="*/ 103 h 515"/>
                <a:gd name="T48" fmla="*/ 477 w 499"/>
                <a:gd name="T49" fmla="*/ 153 h 515"/>
                <a:gd name="T50" fmla="*/ 494 w 499"/>
                <a:gd name="T51" fmla="*/ 210 h 515"/>
                <a:gd name="T52" fmla="*/ 499 w 499"/>
                <a:gd name="T53" fmla="*/ 270 h 515"/>
                <a:gd name="T54" fmla="*/ 489 w 499"/>
                <a:gd name="T55" fmla="*/ 327 h 515"/>
                <a:gd name="T56" fmla="*/ 468 w 499"/>
                <a:gd name="T57" fmla="*/ 382 h 515"/>
                <a:gd name="T58" fmla="*/ 432 w 499"/>
                <a:gd name="T59" fmla="*/ 429 h 515"/>
                <a:gd name="T60" fmla="*/ 389 w 499"/>
                <a:gd name="T61" fmla="*/ 470 h 515"/>
                <a:gd name="T62" fmla="*/ 337 w 499"/>
                <a:gd name="T63" fmla="*/ 496 h 515"/>
                <a:gd name="T64" fmla="*/ 279 w 499"/>
                <a:gd name="T65" fmla="*/ 513 h 515"/>
                <a:gd name="T66" fmla="*/ 222 w 499"/>
                <a:gd name="T67" fmla="*/ 515 h 515"/>
                <a:gd name="T68" fmla="*/ 165 w 499"/>
                <a:gd name="T69" fmla="*/ 503 h 515"/>
                <a:gd name="T70" fmla="*/ 113 w 499"/>
                <a:gd name="T71" fmla="*/ 479 h 515"/>
                <a:gd name="T72" fmla="*/ 67 w 499"/>
                <a:gd name="T73" fmla="*/ 444 h 515"/>
                <a:gd name="T74" fmla="*/ 31 w 499"/>
                <a:gd name="T75" fmla="*/ 398 h 515"/>
                <a:gd name="T76" fmla="*/ 8 w 499"/>
                <a:gd name="T77" fmla="*/ 346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9" h="515">
                  <a:moveTo>
                    <a:pt x="494" y="301"/>
                  </a:moveTo>
                  <a:lnTo>
                    <a:pt x="470" y="355"/>
                  </a:lnTo>
                  <a:lnTo>
                    <a:pt x="439" y="403"/>
                  </a:lnTo>
                  <a:lnTo>
                    <a:pt x="392" y="444"/>
                  </a:lnTo>
                  <a:lnTo>
                    <a:pt x="341" y="470"/>
                  </a:lnTo>
                  <a:lnTo>
                    <a:pt x="284" y="487"/>
                  </a:lnTo>
                  <a:lnTo>
                    <a:pt x="227" y="489"/>
                  </a:lnTo>
                  <a:lnTo>
                    <a:pt x="170" y="477"/>
                  </a:lnTo>
                  <a:lnTo>
                    <a:pt x="117" y="453"/>
                  </a:lnTo>
                  <a:lnTo>
                    <a:pt x="72" y="417"/>
                  </a:lnTo>
                  <a:lnTo>
                    <a:pt x="36" y="372"/>
                  </a:lnTo>
                  <a:lnTo>
                    <a:pt x="12" y="320"/>
                  </a:lnTo>
                  <a:lnTo>
                    <a:pt x="0" y="262"/>
                  </a:lnTo>
                  <a:lnTo>
                    <a:pt x="3" y="208"/>
                  </a:lnTo>
                  <a:lnTo>
                    <a:pt x="17" y="150"/>
                  </a:lnTo>
                  <a:lnTo>
                    <a:pt x="46" y="103"/>
                  </a:lnTo>
                  <a:lnTo>
                    <a:pt x="84" y="60"/>
                  </a:lnTo>
                  <a:lnTo>
                    <a:pt x="134" y="29"/>
                  </a:lnTo>
                  <a:lnTo>
                    <a:pt x="186" y="7"/>
                  </a:lnTo>
                  <a:lnTo>
                    <a:pt x="244" y="0"/>
                  </a:lnTo>
                  <a:lnTo>
                    <a:pt x="303" y="7"/>
                  </a:lnTo>
                  <a:lnTo>
                    <a:pt x="358" y="29"/>
                  </a:lnTo>
                  <a:lnTo>
                    <a:pt x="406" y="60"/>
                  </a:lnTo>
                  <a:lnTo>
                    <a:pt x="446" y="103"/>
                  </a:lnTo>
                  <a:lnTo>
                    <a:pt x="477" y="153"/>
                  </a:lnTo>
                  <a:lnTo>
                    <a:pt x="494" y="210"/>
                  </a:lnTo>
                  <a:lnTo>
                    <a:pt x="499" y="270"/>
                  </a:lnTo>
                  <a:lnTo>
                    <a:pt x="489" y="327"/>
                  </a:lnTo>
                  <a:lnTo>
                    <a:pt x="468" y="382"/>
                  </a:lnTo>
                  <a:lnTo>
                    <a:pt x="432" y="429"/>
                  </a:lnTo>
                  <a:lnTo>
                    <a:pt x="389" y="470"/>
                  </a:lnTo>
                  <a:lnTo>
                    <a:pt x="337" y="496"/>
                  </a:lnTo>
                  <a:lnTo>
                    <a:pt x="279" y="513"/>
                  </a:lnTo>
                  <a:lnTo>
                    <a:pt x="222" y="515"/>
                  </a:lnTo>
                  <a:lnTo>
                    <a:pt x="165" y="503"/>
                  </a:lnTo>
                  <a:lnTo>
                    <a:pt x="113" y="479"/>
                  </a:lnTo>
                  <a:lnTo>
                    <a:pt x="67" y="444"/>
                  </a:lnTo>
                  <a:lnTo>
                    <a:pt x="31" y="398"/>
                  </a:lnTo>
                  <a:lnTo>
                    <a:pt x="8" y="3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53" name="Oval 1464"/>
            <p:cNvSpPr>
              <a:spLocks/>
            </p:cNvSpPr>
            <p:nvPr/>
          </p:nvSpPr>
          <p:spPr bwMode="auto">
            <a:xfrm>
              <a:off x="2706312" y="1374448"/>
              <a:ext cx="1449785" cy="1449786"/>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54" name="Oval 1465"/>
            <p:cNvSpPr>
              <a:spLocks/>
            </p:cNvSpPr>
            <p:nvPr/>
          </p:nvSpPr>
          <p:spPr bwMode="auto">
            <a:xfrm>
              <a:off x="3166838" y="1833215"/>
              <a:ext cx="540194" cy="546152"/>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55" name="原创设计师QQ69613753    _2"/>
          <p:cNvGrpSpPr/>
          <p:nvPr/>
        </p:nvGrpSpPr>
        <p:grpSpPr>
          <a:xfrm>
            <a:off x="9220215" y="1847862"/>
            <a:ext cx="500965" cy="554380"/>
            <a:chOff x="2706312" y="1374448"/>
            <a:chExt cx="1449785" cy="1453759"/>
          </a:xfrm>
          <a:noFill/>
        </p:grpSpPr>
        <p:sp>
          <p:nvSpPr>
            <p:cNvPr id="256" name="Freeform 1405"/>
            <p:cNvSpPr>
              <a:spLocks/>
            </p:cNvSpPr>
            <p:nvPr/>
          </p:nvSpPr>
          <p:spPr bwMode="auto">
            <a:xfrm>
              <a:off x="3228401" y="2280068"/>
              <a:ext cx="800361" cy="520335"/>
            </a:xfrm>
            <a:custGeom>
              <a:avLst/>
              <a:gdLst>
                <a:gd name="T0" fmla="*/ 403 w 403"/>
                <a:gd name="T1" fmla="*/ 0 h 262"/>
                <a:gd name="T2" fmla="*/ 400 w 403"/>
                <a:gd name="T3" fmla="*/ 57 h 262"/>
                <a:gd name="T4" fmla="*/ 384 w 403"/>
                <a:gd name="T5" fmla="*/ 112 h 262"/>
                <a:gd name="T6" fmla="*/ 357 w 403"/>
                <a:gd name="T7" fmla="*/ 162 h 262"/>
                <a:gd name="T8" fmla="*/ 317 w 403"/>
                <a:gd name="T9" fmla="*/ 205 h 262"/>
                <a:gd name="T10" fmla="*/ 269 w 403"/>
                <a:gd name="T11" fmla="*/ 236 h 262"/>
                <a:gd name="T12" fmla="*/ 217 w 403"/>
                <a:gd name="T13" fmla="*/ 255 h 262"/>
                <a:gd name="T14" fmla="*/ 159 w 403"/>
                <a:gd name="T15" fmla="*/ 262 h 262"/>
                <a:gd name="T16" fmla="*/ 102 w 403"/>
                <a:gd name="T17" fmla="*/ 255 h 262"/>
                <a:gd name="T18" fmla="*/ 47 w 403"/>
                <a:gd name="T19" fmla="*/ 236 h 262"/>
                <a:gd name="T20" fmla="*/ 0 w 403"/>
                <a:gd name="T21" fmla="*/ 2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3" h="262">
                  <a:moveTo>
                    <a:pt x="403" y="0"/>
                  </a:moveTo>
                  <a:lnTo>
                    <a:pt x="400" y="57"/>
                  </a:lnTo>
                  <a:lnTo>
                    <a:pt x="384" y="112"/>
                  </a:lnTo>
                  <a:lnTo>
                    <a:pt x="357" y="162"/>
                  </a:lnTo>
                  <a:lnTo>
                    <a:pt x="317" y="205"/>
                  </a:lnTo>
                  <a:lnTo>
                    <a:pt x="269" y="236"/>
                  </a:lnTo>
                  <a:lnTo>
                    <a:pt x="217" y="255"/>
                  </a:lnTo>
                  <a:lnTo>
                    <a:pt x="159" y="262"/>
                  </a:lnTo>
                  <a:lnTo>
                    <a:pt x="102" y="255"/>
                  </a:lnTo>
                  <a:lnTo>
                    <a:pt x="47" y="236"/>
                  </a:lnTo>
                  <a:lnTo>
                    <a:pt x="0" y="20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57" name="Freeform 1406"/>
            <p:cNvSpPr>
              <a:spLocks/>
            </p:cNvSpPr>
            <p:nvPr/>
          </p:nvSpPr>
          <p:spPr bwMode="auto">
            <a:xfrm>
              <a:off x="3057605" y="1795482"/>
              <a:ext cx="448838" cy="885759"/>
            </a:xfrm>
            <a:custGeom>
              <a:avLst/>
              <a:gdLst>
                <a:gd name="T0" fmla="*/ 226 w 226"/>
                <a:gd name="T1" fmla="*/ 0 h 446"/>
                <a:gd name="T2" fmla="*/ 167 w 226"/>
                <a:gd name="T3" fmla="*/ 15 h 446"/>
                <a:gd name="T4" fmla="*/ 114 w 226"/>
                <a:gd name="T5" fmla="*/ 41 h 446"/>
                <a:gd name="T6" fmla="*/ 69 w 226"/>
                <a:gd name="T7" fmla="*/ 79 h 446"/>
                <a:gd name="T8" fmla="*/ 36 w 226"/>
                <a:gd name="T9" fmla="*/ 127 h 446"/>
                <a:gd name="T10" fmla="*/ 12 w 226"/>
                <a:gd name="T11" fmla="*/ 184 h 446"/>
                <a:gd name="T12" fmla="*/ 0 w 226"/>
                <a:gd name="T13" fmla="*/ 239 h 446"/>
                <a:gd name="T14" fmla="*/ 2 w 226"/>
                <a:gd name="T15" fmla="*/ 299 h 446"/>
                <a:gd name="T16" fmla="*/ 19 w 226"/>
                <a:gd name="T17" fmla="*/ 353 h 446"/>
                <a:gd name="T18" fmla="*/ 47 w 226"/>
                <a:gd name="T19" fmla="*/ 403 h 446"/>
                <a:gd name="T20" fmla="*/ 86 w 22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446">
                  <a:moveTo>
                    <a:pt x="226" y="0"/>
                  </a:moveTo>
                  <a:lnTo>
                    <a:pt x="167" y="15"/>
                  </a:lnTo>
                  <a:lnTo>
                    <a:pt x="114" y="41"/>
                  </a:lnTo>
                  <a:lnTo>
                    <a:pt x="69" y="79"/>
                  </a:lnTo>
                  <a:lnTo>
                    <a:pt x="36" y="127"/>
                  </a:lnTo>
                  <a:lnTo>
                    <a:pt x="12" y="184"/>
                  </a:lnTo>
                  <a:lnTo>
                    <a:pt x="0" y="239"/>
                  </a:lnTo>
                  <a:lnTo>
                    <a:pt x="2" y="299"/>
                  </a:lnTo>
                  <a:lnTo>
                    <a:pt x="19" y="353"/>
                  </a:lnTo>
                  <a:lnTo>
                    <a:pt x="47" y="403"/>
                  </a:lnTo>
                  <a:lnTo>
                    <a:pt x="8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58" name="Freeform 1407"/>
            <p:cNvSpPr>
              <a:spLocks/>
            </p:cNvSpPr>
            <p:nvPr/>
          </p:nvSpPr>
          <p:spPr bwMode="auto">
            <a:xfrm>
              <a:off x="3506442" y="1795482"/>
              <a:ext cx="564026" cy="778516"/>
            </a:xfrm>
            <a:custGeom>
              <a:avLst/>
              <a:gdLst>
                <a:gd name="T0" fmla="*/ 236 w 284"/>
                <a:gd name="T1" fmla="*/ 392 h 392"/>
                <a:gd name="T2" fmla="*/ 265 w 284"/>
                <a:gd name="T3" fmla="*/ 344 h 392"/>
                <a:gd name="T4" fmla="*/ 282 w 284"/>
                <a:gd name="T5" fmla="*/ 287 h 392"/>
                <a:gd name="T6" fmla="*/ 284 w 284"/>
                <a:gd name="T7" fmla="*/ 229 h 392"/>
                <a:gd name="T8" fmla="*/ 275 w 284"/>
                <a:gd name="T9" fmla="*/ 175 h 392"/>
                <a:gd name="T10" fmla="*/ 248 w 284"/>
                <a:gd name="T11" fmla="*/ 120 h 392"/>
                <a:gd name="T12" fmla="*/ 215 w 284"/>
                <a:gd name="T13" fmla="*/ 74 h 392"/>
                <a:gd name="T14" fmla="*/ 170 w 284"/>
                <a:gd name="T15" fmla="*/ 39 h 392"/>
                <a:gd name="T16" fmla="*/ 115 w 284"/>
                <a:gd name="T17" fmla="*/ 12 h 392"/>
                <a:gd name="T18" fmla="*/ 58 w 284"/>
                <a:gd name="T19" fmla="*/ 0 h 392"/>
                <a:gd name="T20" fmla="*/ 0 w 284"/>
                <a:gd name="T21"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2">
                  <a:moveTo>
                    <a:pt x="236" y="392"/>
                  </a:moveTo>
                  <a:lnTo>
                    <a:pt x="265" y="344"/>
                  </a:lnTo>
                  <a:lnTo>
                    <a:pt x="282" y="287"/>
                  </a:lnTo>
                  <a:lnTo>
                    <a:pt x="284" y="229"/>
                  </a:lnTo>
                  <a:lnTo>
                    <a:pt x="275" y="175"/>
                  </a:lnTo>
                  <a:lnTo>
                    <a:pt x="248" y="120"/>
                  </a:lnTo>
                  <a:lnTo>
                    <a:pt x="215" y="74"/>
                  </a:lnTo>
                  <a:lnTo>
                    <a:pt x="170" y="39"/>
                  </a:lnTo>
                  <a:lnTo>
                    <a:pt x="115" y="12"/>
                  </a:lnTo>
                  <a:lnTo>
                    <a:pt x="58" y="0"/>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59" name="Freeform 1408"/>
            <p:cNvSpPr>
              <a:spLocks/>
            </p:cNvSpPr>
            <p:nvPr/>
          </p:nvSpPr>
          <p:spPr bwMode="auto">
            <a:xfrm>
              <a:off x="3105269" y="2349578"/>
              <a:ext cx="869871" cy="423020"/>
            </a:xfrm>
            <a:custGeom>
              <a:avLst/>
              <a:gdLst>
                <a:gd name="T0" fmla="*/ 438 w 438"/>
                <a:gd name="T1" fmla="*/ 113 h 213"/>
                <a:gd name="T2" fmla="*/ 400 w 438"/>
                <a:gd name="T3" fmla="*/ 155 h 213"/>
                <a:gd name="T4" fmla="*/ 353 w 438"/>
                <a:gd name="T5" fmla="*/ 187 h 213"/>
                <a:gd name="T6" fmla="*/ 298 w 438"/>
                <a:gd name="T7" fmla="*/ 206 h 213"/>
                <a:gd name="T8" fmla="*/ 241 w 438"/>
                <a:gd name="T9" fmla="*/ 213 h 213"/>
                <a:gd name="T10" fmla="*/ 186 w 438"/>
                <a:gd name="T11" fmla="*/ 206 h 213"/>
                <a:gd name="T12" fmla="*/ 131 w 438"/>
                <a:gd name="T13" fmla="*/ 184 h 213"/>
                <a:gd name="T14" fmla="*/ 83 w 438"/>
                <a:gd name="T15" fmla="*/ 151 h 213"/>
                <a:gd name="T16" fmla="*/ 43 w 438"/>
                <a:gd name="T17" fmla="*/ 108 h 213"/>
                <a:gd name="T18" fmla="*/ 16 w 438"/>
                <a:gd name="T19" fmla="*/ 58 h 213"/>
                <a:gd name="T20" fmla="*/ 0 w 438"/>
                <a:gd name="T21"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213">
                  <a:moveTo>
                    <a:pt x="438" y="113"/>
                  </a:moveTo>
                  <a:lnTo>
                    <a:pt x="400" y="155"/>
                  </a:lnTo>
                  <a:lnTo>
                    <a:pt x="353" y="187"/>
                  </a:lnTo>
                  <a:lnTo>
                    <a:pt x="298" y="206"/>
                  </a:lnTo>
                  <a:lnTo>
                    <a:pt x="241" y="213"/>
                  </a:lnTo>
                  <a:lnTo>
                    <a:pt x="186" y="206"/>
                  </a:lnTo>
                  <a:lnTo>
                    <a:pt x="131" y="184"/>
                  </a:lnTo>
                  <a:lnTo>
                    <a:pt x="83" y="151"/>
                  </a:lnTo>
                  <a:lnTo>
                    <a:pt x="43" y="108"/>
                  </a:lnTo>
                  <a:lnTo>
                    <a:pt x="16" y="58"/>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1409"/>
            <p:cNvSpPr>
              <a:spLocks/>
            </p:cNvSpPr>
            <p:nvPr/>
          </p:nvSpPr>
          <p:spPr bwMode="auto">
            <a:xfrm>
              <a:off x="3728875" y="1839174"/>
              <a:ext cx="379327" cy="881788"/>
            </a:xfrm>
            <a:custGeom>
              <a:avLst/>
              <a:gdLst>
                <a:gd name="T0" fmla="*/ 77 w 191"/>
                <a:gd name="T1" fmla="*/ 0 h 444"/>
                <a:gd name="T2" fmla="*/ 122 w 191"/>
                <a:gd name="T3" fmla="*/ 36 h 444"/>
                <a:gd name="T4" fmla="*/ 158 w 191"/>
                <a:gd name="T5" fmla="*/ 81 h 444"/>
                <a:gd name="T6" fmla="*/ 182 w 191"/>
                <a:gd name="T7" fmla="*/ 133 h 444"/>
                <a:gd name="T8" fmla="*/ 191 w 191"/>
                <a:gd name="T9" fmla="*/ 191 h 444"/>
                <a:gd name="T10" fmla="*/ 189 w 191"/>
                <a:gd name="T11" fmla="*/ 248 h 444"/>
                <a:gd name="T12" fmla="*/ 172 w 191"/>
                <a:gd name="T13" fmla="*/ 303 h 444"/>
                <a:gd name="T14" fmla="*/ 144 w 191"/>
                <a:gd name="T15" fmla="*/ 353 h 444"/>
                <a:gd name="T16" fmla="*/ 103 w 191"/>
                <a:gd name="T17" fmla="*/ 393 h 444"/>
                <a:gd name="T18" fmla="*/ 55 w 191"/>
                <a:gd name="T19" fmla="*/ 424 h 444"/>
                <a:gd name="T20" fmla="*/ 0 w 191"/>
                <a:gd name="T21" fmla="*/ 44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4">
                  <a:moveTo>
                    <a:pt x="77" y="0"/>
                  </a:moveTo>
                  <a:lnTo>
                    <a:pt x="122" y="36"/>
                  </a:lnTo>
                  <a:lnTo>
                    <a:pt x="158" y="81"/>
                  </a:lnTo>
                  <a:lnTo>
                    <a:pt x="182" y="133"/>
                  </a:lnTo>
                  <a:lnTo>
                    <a:pt x="191" y="191"/>
                  </a:lnTo>
                  <a:lnTo>
                    <a:pt x="189" y="248"/>
                  </a:lnTo>
                  <a:lnTo>
                    <a:pt x="172" y="303"/>
                  </a:lnTo>
                  <a:lnTo>
                    <a:pt x="144" y="353"/>
                  </a:lnTo>
                  <a:lnTo>
                    <a:pt x="103" y="393"/>
                  </a:lnTo>
                  <a:lnTo>
                    <a:pt x="55" y="424"/>
                  </a:lnTo>
                  <a:lnTo>
                    <a:pt x="0" y="44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1410"/>
            <p:cNvSpPr>
              <a:spLocks/>
            </p:cNvSpPr>
            <p:nvPr/>
          </p:nvSpPr>
          <p:spPr bwMode="auto">
            <a:xfrm>
              <a:off x="3009941" y="1980180"/>
              <a:ext cx="488558" cy="840081"/>
            </a:xfrm>
            <a:custGeom>
              <a:avLst/>
              <a:gdLst>
                <a:gd name="T0" fmla="*/ 69 w 246"/>
                <a:gd name="T1" fmla="*/ 0 h 423"/>
                <a:gd name="T2" fmla="*/ 33 w 246"/>
                <a:gd name="T3" fmla="*/ 46 h 423"/>
                <a:gd name="T4" fmla="*/ 9 w 246"/>
                <a:gd name="T5" fmla="*/ 101 h 423"/>
                <a:gd name="T6" fmla="*/ 0 w 246"/>
                <a:gd name="T7" fmla="*/ 158 h 423"/>
                <a:gd name="T8" fmla="*/ 2 w 246"/>
                <a:gd name="T9" fmla="*/ 217 h 423"/>
                <a:gd name="T10" fmla="*/ 19 w 246"/>
                <a:gd name="T11" fmla="*/ 272 h 423"/>
                <a:gd name="T12" fmla="*/ 48 w 246"/>
                <a:gd name="T13" fmla="*/ 322 h 423"/>
                <a:gd name="T14" fmla="*/ 88 w 246"/>
                <a:gd name="T15" fmla="*/ 365 h 423"/>
                <a:gd name="T16" fmla="*/ 136 w 246"/>
                <a:gd name="T17" fmla="*/ 396 h 423"/>
                <a:gd name="T18" fmla="*/ 188 w 246"/>
                <a:gd name="T19" fmla="*/ 415 h 423"/>
                <a:gd name="T20" fmla="*/ 246 w 246"/>
                <a:gd name="T21" fmla="*/ 4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423">
                  <a:moveTo>
                    <a:pt x="69" y="0"/>
                  </a:moveTo>
                  <a:lnTo>
                    <a:pt x="33" y="46"/>
                  </a:lnTo>
                  <a:lnTo>
                    <a:pt x="9" y="101"/>
                  </a:lnTo>
                  <a:lnTo>
                    <a:pt x="0" y="158"/>
                  </a:lnTo>
                  <a:lnTo>
                    <a:pt x="2" y="217"/>
                  </a:lnTo>
                  <a:lnTo>
                    <a:pt x="19" y="272"/>
                  </a:lnTo>
                  <a:lnTo>
                    <a:pt x="48" y="322"/>
                  </a:lnTo>
                  <a:lnTo>
                    <a:pt x="88" y="365"/>
                  </a:lnTo>
                  <a:lnTo>
                    <a:pt x="136" y="396"/>
                  </a:lnTo>
                  <a:lnTo>
                    <a:pt x="188" y="415"/>
                  </a:lnTo>
                  <a:lnTo>
                    <a:pt x="246" y="42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1411"/>
            <p:cNvSpPr>
              <a:spLocks/>
            </p:cNvSpPr>
            <p:nvPr/>
          </p:nvSpPr>
          <p:spPr bwMode="auto">
            <a:xfrm>
              <a:off x="3133073" y="1966279"/>
              <a:ext cx="595802" cy="762627"/>
            </a:xfrm>
            <a:custGeom>
              <a:avLst/>
              <a:gdLst>
                <a:gd name="T0" fmla="*/ 33 w 300"/>
                <a:gd name="T1" fmla="*/ 0 h 384"/>
                <a:gd name="T2" fmla="*/ 9 w 300"/>
                <a:gd name="T3" fmla="*/ 55 h 384"/>
                <a:gd name="T4" fmla="*/ 0 w 300"/>
                <a:gd name="T5" fmla="*/ 112 h 384"/>
                <a:gd name="T6" fmla="*/ 2 w 300"/>
                <a:gd name="T7" fmla="*/ 172 h 384"/>
                <a:gd name="T8" fmla="*/ 17 w 300"/>
                <a:gd name="T9" fmla="*/ 229 h 384"/>
                <a:gd name="T10" fmla="*/ 45 w 300"/>
                <a:gd name="T11" fmla="*/ 279 h 384"/>
                <a:gd name="T12" fmla="*/ 86 w 300"/>
                <a:gd name="T13" fmla="*/ 322 h 384"/>
                <a:gd name="T14" fmla="*/ 133 w 300"/>
                <a:gd name="T15" fmla="*/ 356 h 384"/>
                <a:gd name="T16" fmla="*/ 186 w 300"/>
                <a:gd name="T17" fmla="*/ 377 h 384"/>
                <a:gd name="T18" fmla="*/ 243 w 300"/>
                <a:gd name="T19" fmla="*/ 384 h 384"/>
                <a:gd name="T20" fmla="*/ 300 w 300"/>
                <a:gd name="T21" fmla="*/ 38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384">
                  <a:moveTo>
                    <a:pt x="33" y="0"/>
                  </a:moveTo>
                  <a:lnTo>
                    <a:pt x="9" y="55"/>
                  </a:lnTo>
                  <a:lnTo>
                    <a:pt x="0" y="112"/>
                  </a:lnTo>
                  <a:lnTo>
                    <a:pt x="2" y="172"/>
                  </a:lnTo>
                  <a:lnTo>
                    <a:pt x="17" y="229"/>
                  </a:lnTo>
                  <a:lnTo>
                    <a:pt x="45" y="279"/>
                  </a:lnTo>
                  <a:lnTo>
                    <a:pt x="86" y="322"/>
                  </a:lnTo>
                  <a:lnTo>
                    <a:pt x="133" y="356"/>
                  </a:lnTo>
                  <a:lnTo>
                    <a:pt x="186" y="377"/>
                  </a:lnTo>
                  <a:lnTo>
                    <a:pt x="243" y="384"/>
                  </a:lnTo>
                  <a:lnTo>
                    <a:pt x="300" y="38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63" name="Freeform 1412"/>
            <p:cNvSpPr>
              <a:spLocks/>
            </p:cNvSpPr>
            <p:nvPr/>
          </p:nvSpPr>
          <p:spPr bwMode="auto">
            <a:xfrm>
              <a:off x="3150947" y="1668377"/>
              <a:ext cx="1000947" cy="1018822"/>
            </a:xfrm>
            <a:custGeom>
              <a:avLst/>
              <a:gdLst>
                <a:gd name="T0" fmla="*/ 482 w 504"/>
                <a:gd name="T1" fmla="*/ 343 h 513"/>
                <a:gd name="T2" fmla="*/ 501 w 504"/>
                <a:gd name="T3" fmla="*/ 289 h 513"/>
                <a:gd name="T4" fmla="*/ 504 w 504"/>
                <a:gd name="T5" fmla="*/ 231 h 513"/>
                <a:gd name="T6" fmla="*/ 497 w 504"/>
                <a:gd name="T7" fmla="*/ 176 h 513"/>
                <a:gd name="T8" fmla="*/ 473 w 504"/>
                <a:gd name="T9" fmla="*/ 124 h 513"/>
                <a:gd name="T10" fmla="*/ 439 w 504"/>
                <a:gd name="T11" fmla="*/ 76 h 513"/>
                <a:gd name="T12" fmla="*/ 394 w 504"/>
                <a:gd name="T13" fmla="*/ 41 h 513"/>
                <a:gd name="T14" fmla="*/ 342 w 504"/>
                <a:gd name="T15" fmla="*/ 14 h 513"/>
                <a:gd name="T16" fmla="*/ 287 w 504"/>
                <a:gd name="T17" fmla="*/ 0 h 513"/>
                <a:gd name="T18" fmla="*/ 227 w 504"/>
                <a:gd name="T19" fmla="*/ 0 h 513"/>
                <a:gd name="T20" fmla="*/ 170 w 504"/>
                <a:gd name="T21" fmla="*/ 14 h 513"/>
                <a:gd name="T22" fmla="*/ 117 w 504"/>
                <a:gd name="T23" fmla="*/ 41 h 513"/>
                <a:gd name="T24" fmla="*/ 72 w 504"/>
                <a:gd name="T25" fmla="*/ 79 h 513"/>
                <a:gd name="T26" fmla="*/ 36 w 504"/>
                <a:gd name="T27" fmla="*/ 124 h 513"/>
                <a:gd name="T28" fmla="*/ 12 w 504"/>
                <a:gd name="T29" fmla="*/ 179 h 513"/>
                <a:gd name="T30" fmla="*/ 0 w 504"/>
                <a:gd name="T31" fmla="*/ 236 h 513"/>
                <a:gd name="T32" fmla="*/ 3 w 504"/>
                <a:gd name="T33" fmla="*/ 296 h 513"/>
                <a:gd name="T34" fmla="*/ 20 w 504"/>
                <a:gd name="T35" fmla="*/ 353 h 513"/>
                <a:gd name="T36" fmla="*/ 48 w 504"/>
                <a:gd name="T37" fmla="*/ 405 h 513"/>
                <a:gd name="T38" fmla="*/ 86 w 504"/>
                <a:gd name="T39" fmla="*/ 448 h 513"/>
                <a:gd name="T40" fmla="*/ 134 w 504"/>
                <a:gd name="T41" fmla="*/ 482 h 513"/>
                <a:gd name="T42" fmla="*/ 189 w 504"/>
                <a:gd name="T43" fmla="*/ 503 h 513"/>
                <a:gd name="T44" fmla="*/ 246 w 504"/>
                <a:gd name="T45" fmla="*/ 513 h 513"/>
                <a:gd name="T46" fmla="*/ 303 w 504"/>
                <a:gd name="T47" fmla="*/ 508 h 513"/>
                <a:gd name="T48" fmla="*/ 358 w 504"/>
                <a:gd name="T49" fmla="*/ 489 h 513"/>
                <a:gd name="T50" fmla="*/ 406 w 504"/>
                <a:gd name="T51" fmla="*/ 458 h 513"/>
                <a:gd name="T52" fmla="*/ 447 w 504"/>
                <a:gd name="T53" fmla="*/ 417 h 513"/>
                <a:gd name="T54" fmla="*/ 475 w 504"/>
                <a:gd name="T55" fmla="*/ 367 h 513"/>
                <a:gd name="T56" fmla="*/ 492 w 504"/>
                <a:gd name="T57" fmla="*/ 312 h 513"/>
                <a:gd name="T58" fmla="*/ 497 w 504"/>
                <a:gd name="T59" fmla="*/ 255 h 513"/>
                <a:gd name="T60" fmla="*/ 487 w 504"/>
                <a:gd name="T61" fmla="*/ 20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4" h="513">
                  <a:moveTo>
                    <a:pt x="482" y="343"/>
                  </a:moveTo>
                  <a:lnTo>
                    <a:pt x="501" y="289"/>
                  </a:lnTo>
                  <a:lnTo>
                    <a:pt x="504" y="231"/>
                  </a:lnTo>
                  <a:lnTo>
                    <a:pt x="497" y="176"/>
                  </a:lnTo>
                  <a:lnTo>
                    <a:pt x="473" y="124"/>
                  </a:lnTo>
                  <a:lnTo>
                    <a:pt x="439" y="76"/>
                  </a:lnTo>
                  <a:lnTo>
                    <a:pt x="394" y="41"/>
                  </a:lnTo>
                  <a:lnTo>
                    <a:pt x="342" y="14"/>
                  </a:lnTo>
                  <a:lnTo>
                    <a:pt x="287" y="0"/>
                  </a:lnTo>
                  <a:lnTo>
                    <a:pt x="227" y="0"/>
                  </a:lnTo>
                  <a:lnTo>
                    <a:pt x="170" y="14"/>
                  </a:lnTo>
                  <a:lnTo>
                    <a:pt x="117" y="41"/>
                  </a:lnTo>
                  <a:lnTo>
                    <a:pt x="72" y="79"/>
                  </a:lnTo>
                  <a:lnTo>
                    <a:pt x="36" y="124"/>
                  </a:lnTo>
                  <a:lnTo>
                    <a:pt x="12" y="179"/>
                  </a:lnTo>
                  <a:lnTo>
                    <a:pt x="0" y="236"/>
                  </a:lnTo>
                  <a:lnTo>
                    <a:pt x="3" y="296"/>
                  </a:lnTo>
                  <a:lnTo>
                    <a:pt x="20" y="353"/>
                  </a:lnTo>
                  <a:lnTo>
                    <a:pt x="48" y="405"/>
                  </a:lnTo>
                  <a:lnTo>
                    <a:pt x="86" y="448"/>
                  </a:lnTo>
                  <a:lnTo>
                    <a:pt x="134" y="482"/>
                  </a:lnTo>
                  <a:lnTo>
                    <a:pt x="189" y="503"/>
                  </a:lnTo>
                  <a:lnTo>
                    <a:pt x="246" y="513"/>
                  </a:lnTo>
                  <a:lnTo>
                    <a:pt x="303" y="508"/>
                  </a:lnTo>
                  <a:lnTo>
                    <a:pt x="358" y="489"/>
                  </a:lnTo>
                  <a:lnTo>
                    <a:pt x="406" y="458"/>
                  </a:lnTo>
                  <a:lnTo>
                    <a:pt x="447" y="417"/>
                  </a:lnTo>
                  <a:lnTo>
                    <a:pt x="475" y="367"/>
                  </a:lnTo>
                  <a:lnTo>
                    <a:pt x="492" y="312"/>
                  </a:lnTo>
                  <a:lnTo>
                    <a:pt x="497" y="255"/>
                  </a:lnTo>
                  <a:lnTo>
                    <a:pt x="487" y="20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1413"/>
            <p:cNvSpPr>
              <a:spLocks/>
            </p:cNvSpPr>
            <p:nvPr/>
          </p:nvSpPr>
          <p:spPr bwMode="auto">
            <a:xfrm>
              <a:off x="3198611" y="2311844"/>
              <a:ext cx="909591" cy="323719"/>
            </a:xfrm>
            <a:custGeom>
              <a:avLst/>
              <a:gdLst>
                <a:gd name="T0" fmla="*/ 458 w 458"/>
                <a:gd name="T1" fmla="*/ 19 h 163"/>
                <a:gd name="T2" fmla="*/ 430 w 458"/>
                <a:gd name="T3" fmla="*/ 70 h 163"/>
                <a:gd name="T4" fmla="*/ 389 w 458"/>
                <a:gd name="T5" fmla="*/ 110 h 163"/>
                <a:gd name="T6" fmla="*/ 339 w 458"/>
                <a:gd name="T7" fmla="*/ 139 h 163"/>
                <a:gd name="T8" fmla="*/ 284 w 458"/>
                <a:gd name="T9" fmla="*/ 158 h 163"/>
                <a:gd name="T10" fmla="*/ 227 w 458"/>
                <a:gd name="T11" fmla="*/ 163 h 163"/>
                <a:gd name="T12" fmla="*/ 170 w 458"/>
                <a:gd name="T13" fmla="*/ 153 h 163"/>
                <a:gd name="T14" fmla="*/ 115 w 458"/>
                <a:gd name="T15" fmla="*/ 132 h 163"/>
                <a:gd name="T16" fmla="*/ 67 w 458"/>
                <a:gd name="T17" fmla="*/ 98 h 163"/>
                <a:gd name="T18" fmla="*/ 31 w 458"/>
                <a:gd name="T19" fmla="*/ 55 h 163"/>
                <a:gd name="T20" fmla="*/ 0 w 458"/>
                <a:gd name="T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63">
                  <a:moveTo>
                    <a:pt x="458" y="19"/>
                  </a:moveTo>
                  <a:lnTo>
                    <a:pt x="430" y="70"/>
                  </a:lnTo>
                  <a:lnTo>
                    <a:pt x="389" y="110"/>
                  </a:lnTo>
                  <a:lnTo>
                    <a:pt x="339" y="139"/>
                  </a:lnTo>
                  <a:lnTo>
                    <a:pt x="284" y="158"/>
                  </a:lnTo>
                  <a:lnTo>
                    <a:pt x="227" y="163"/>
                  </a:lnTo>
                  <a:lnTo>
                    <a:pt x="170" y="153"/>
                  </a:lnTo>
                  <a:lnTo>
                    <a:pt x="115" y="132"/>
                  </a:lnTo>
                  <a:lnTo>
                    <a:pt x="67" y="98"/>
                  </a:lnTo>
                  <a:lnTo>
                    <a:pt x="31" y="55"/>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65" name="Freeform 1414"/>
            <p:cNvSpPr>
              <a:spLocks/>
            </p:cNvSpPr>
            <p:nvPr/>
          </p:nvSpPr>
          <p:spPr bwMode="auto">
            <a:xfrm>
              <a:off x="3160877" y="1616741"/>
              <a:ext cx="994990" cy="965200"/>
            </a:xfrm>
            <a:custGeom>
              <a:avLst/>
              <a:gdLst>
                <a:gd name="T0" fmla="*/ 12 w 501"/>
                <a:gd name="T1" fmla="*/ 150 h 486"/>
                <a:gd name="T2" fmla="*/ 0 w 501"/>
                <a:gd name="T3" fmla="*/ 207 h 486"/>
                <a:gd name="T4" fmla="*/ 3 w 501"/>
                <a:gd name="T5" fmla="*/ 267 h 486"/>
                <a:gd name="T6" fmla="*/ 19 w 501"/>
                <a:gd name="T7" fmla="*/ 324 h 486"/>
                <a:gd name="T8" fmla="*/ 46 w 501"/>
                <a:gd name="T9" fmla="*/ 374 h 486"/>
                <a:gd name="T10" fmla="*/ 88 w 501"/>
                <a:gd name="T11" fmla="*/ 422 h 486"/>
                <a:gd name="T12" fmla="*/ 134 w 501"/>
                <a:gd name="T13" fmla="*/ 455 h 486"/>
                <a:gd name="T14" fmla="*/ 186 w 501"/>
                <a:gd name="T15" fmla="*/ 477 h 486"/>
                <a:gd name="T16" fmla="*/ 246 w 501"/>
                <a:gd name="T17" fmla="*/ 486 h 486"/>
                <a:gd name="T18" fmla="*/ 303 w 501"/>
                <a:gd name="T19" fmla="*/ 482 h 486"/>
                <a:gd name="T20" fmla="*/ 358 w 501"/>
                <a:gd name="T21" fmla="*/ 465 h 486"/>
                <a:gd name="T22" fmla="*/ 408 w 501"/>
                <a:gd name="T23" fmla="*/ 434 h 486"/>
                <a:gd name="T24" fmla="*/ 449 w 501"/>
                <a:gd name="T25" fmla="*/ 393 h 486"/>
                <a:gd name="T26" fmla="*/ 480 w 501"/>
                <a:gd name="T27" fmla="*/ 346 h 486"/>
                <a:gd name="T28" fmla="*/ 496 w 501"/>
                <a:gd name="T29" fmla="*/ 291 h 486"/>
                <a:gd name="T30" fmla="*/ 501 w 501"/>
                <a:gd name="T31" fmla="*/ 233 h 486"/>
                <a:gd name="T32" fmla="*/ 494 w 501"/>
                <a:gd name="T33" fmla="*/ 176 h 486"/>
                <a:gd name="T34" fmla="*/ 473 w 501"/>
                <a:gd name="T35" fmla="*/ 124 h 486"/>
                <a:gd name="T36" fmla="*/ 437 w 501"/>
                <a:gd name="T37" fmla="*/ 78 h 486"/>
                <a:gd name="T38" fmla="*/ 394 w 501"/>
                <a:gd name="T39" fmla="*/ 40 h 486"/>
                <a:gd name="T40" fmla="*/ 344 w 501"/>
                <a:gd name="T41" fmla="*/ 14 h 486"/>
                <a:gd name="T42" fmla="*/ 286 w 501"/>
                <a:gd name="T43" fmla="*/ 0 h 486"/>
                <a:gd name="T44" fmla="*/ 229 w 501"/>
                <a:gd name="T45" fmla="*/ 0 h 486"/>
                <a:gd name="T46" fmla="*/ 172 w 501"/>
                <a:gd name="T47" fmla="*/ 14 h 486"/>
                <a:gd name="T48" fmla="*/ 119 w 501"/>
                <a:gd name="T49" fmla="*/ 38 h 486"/>
                <a:gd name="T50" fmla="*/ 74 w 501"/>
                <a:gd name="T51" fmla="*/ 76 h 486"/>
                <a:gd name="T52" fmla="*/ 36 w 501"/>
                <a:gd name="T53" fmla="*/ 124 h 486"/>
                <a:gd name="T54" fmla="*/ 12 w 501"/>
                <a:gd name="T55" fmla="*/ 176 h 486"/>
                <a:gd name="T56" fmla="*/ 3 w 501"/>
                <a:gd name="T57" fmla="*/ 236 h 486"/>
                <a:gd name="T58" fmla="*/ 5 w 501"/>
                <a:gd name="T59" fmla="*/ 296 h 486"/>
                <a:gd name="T60" fmla="*/ 19 w 501"/>
                <a:gd name="T61" fmla="*/ 35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1" h="486">
                  <a:moveTo>
                    <a:pt x="12" y="150"/>
                  </a:moveTo>
                  <a:lnTo>
                    <a:pt x="0" y="207"/>
                  </a:lnTo>
                  <a:lnTo>
                    <a:pt x="3" y="267"/>
                  </a:lnTo>
                  <a:lnTo>
                    <a:pt x="19" y="324"/>
                  </a:lnTo>
                  <a:lnTo>
                    <a:pt x="46" y="374"/>
                  </a:lnTo>
                  <a:lnTo>
                    <a:pt x="88" y="422"/>
                  </a:lnTo>
                  <a:lnTo>
                    <a:pt x="134" y="455"/>
                  </a:lnTo>
                  <a:lnTo>
                    <a:pt x="186" y="477"/>
                  </a:lnTo>
                  <a:lnTo>
                    <a:pt x="246" y="486"/>
                  </a:lnTo>
                  <a:lnTo>
                    <a:pt x="303" y="482"/>
                  </a:lnTo>
                  <a:lnTo>
                    <a:pt x="358" y="465"/>
                  </a:lnTo>
                  <a:lnTo>
                    <a:pt x="408" y="434"/>
                  </a:lnTo>
                  <a:lnTo>
                    <a:pt x="449" y="393"/>
                  </a:lnTo>
                  <a:lnTo>
                    <a:pt x="480" y="346"/>
                  </a:lnTo>
                  <a:lnTo>
                    <a:pt x="496" y="291"/>
                  </a:lnTo>
                  <a:lnTo>
                    <a:pt x="501" y="233"/>
                  </a:lnTo>
                  <a:lnTo>
                    <a:pt x="494" y="176"/>
                  </a:lnTo>
                  <a:lnTo>
                    <a:pt x="473" y="124"/>
                  </a:lnTo>
                  <a:lnTo>
                    <a:pt x="437" y="78"/>
                  </a:lnTo>
                  <a:lnTo>
                    <a:pt x="394" y="40"/>
                  </a:lnTo>
                  <a:lnTo>
                    <a:pt x="344" y="14"/>
                  </a:lnTo>
                  <a:lnTo>
                    <a:pt x="286" y="0"/>
                  </a:lnTo>
                  <a:lnTo>
                    <a:pt x="229" y="0"/>
                  </a:lnTo>
                  <a:lnTo>
                    <a:pt x="172" y="14"/>
                  </a:lnTo>
                  <a:lnTo>
                    <a:pt x="119" y="38"/>
                  </a:lnTo>
                  <a:lnTo>
                    <a:pt x="74" y="76"/>
                  </a:lnTo>
                  <a:lnTo>
                    <a:pt x="36" y="124"/>
                  </a:lnTo>
                  <a:lnTo>
                    <a:pt x="12" y="176"/>
                  </a:lnTo>
                  <a:lnTo>
                    <a:pt x="3" y="236"/>
                  </a:lnTo>
                  <a:lnTo>
                    <a:pt x="5" y="296"/>
                  </a:lnTo>
                  <a:lnTo>
                    <a:pt x="19" y="35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66" name="Freeform 1415"/>
            <p:cNvSpPr>
              <a:spLocks/>
            </p:cNvSpPr>
            <p:nvPr/>
          </p:nvSpPr>
          <p:spPr bwMode="auto">
            <a:xfrm>
              <a:off x="3516373" y="1815341"/>
              <a:ext cx="635523" cy="714963"/>
            </a:xfrm>
            <a:custGeom>
              <a:avLst/>
              <a:gdLst>
                <a:gd name="T0" fmla="*/ 289 w 320"/>
                <a:gd name="T1" fmla="*/ 0 h 360"/>
                <a:gd name="T2" fmla="*/ 310 w 320"/>
                <a:gd name="T3" fmla="*/ 52 h 360"/>
                <a:gd name="T4" fmla="*/ 320 w 320"/>
                <a:gd name="T5" fmla="*/ 110 h 360"/>
                <a:gd name="T6" fmla="*/ 313 w 320"/>
                <a:gd name="T7" fmla="*/ 167 h 360"/>
                <a:gd name="T8" fmla="*/ 296 w 320"/>
                <a:gd name="T9" fmla="*/ 219 h 360"/>
                <a:gd name="T10" fmla="*/ 265 w 320"/>
                <a:gd name="T11" fmla="*/ 269 h 360"/>
                <a:gd name="T12" fmla="*/ 222 w 320"/>
                <a:gd name="T13" fmla="*/ 310 h 360"/>
                <a:gd name="T14" fmla="*/ 172 w 320"/>
                <a:gd name="T15" fmla="*/ 339 h 360"/>
                <a:gd name="T16" fmla="*/ 117 w 320"/>
                <a:gd name="T17" fmla="*/ 355 h 360"/>
                <a:gd name="T18" fmla="*/ 60 w 320"/>
                <a:gd name="T19" fmla="*/ 360 h 360"/>
                <a:gd name="T20" fmla="*/ 0 w 320"/>
                <a:gd name="T21" fmla="*/ 35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 h="360">
                  <a:moveTo>
                    <a:pt x="289" y="0"/>
                  </a:moveTo>
                  <a:lnTo>
                    <a:pt x="310" y="52"/>
                  </a:lnTo>
                  <a:lnTo>
                    <a:pt x="320" y="110"/>
                  </a:lnTo>
                  <a:lnTo>
                    <a:pt x="313" y="167"/>
                  </a:lnTo>
                  <a:lnTo>
                    <a:pt x="296" y="219"/>
                  </a:lnTo>
                  <a:lnTo>
                    <a:pt x="265" y="269"/>
                  </a:lnTo>
                  <a:lnTo>
                    <a:pt x="222" y="310"/>
                  </a:lnTo>
                  <a:lnTo>
                    <a:pt x="172" y="339"/>
                  </a:lnTo>
                  <a:lnTo>
                    <a:pt x="117" y="355"/>
                  </a:lnTo>
                  <a:lnTo>
                    <a:pt x="60" y="360"/>
                  </a:lnTo>
                  <a:lnTo>
                    <a:pt x="0"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67" name="Freeform 1416"/>
            <p:cNvSpPr>
              <a:spLocks/>
            </p:cNvSpPr>
            <p:nvPr/>
          </p:nvSpPr>
          <p:spPr bwMode="auto">
            <a:xfrm>
              <a:off x="3146975" y="1586951"/>
              <a:ext cx="369397" cy="925480"/>
            </a:xfrm>
            <a:custGeom>
              <a:avLst/>
              <a:gdLst>
                <a:gd name="T0" fmla="*/ 117 w 186"/>
                <a:gd name="T1" fmla="*/ 0 h 466"/>
                <a:gd name="T2" fmla="*/ 72 w 186"/>
                <a:gd name="T3" fmla="*/ 39 h 466"/>
                <a:gd name="T4" fmla="*/ 36 w 186"/>
                <a:gd name="T5" fmla="*/ 84 h 466"/>
                <a:gd name="T6" fmla="*/ 14 w 186"/>
                <a:gd name="T7" fmla="*/ 136 h 466"/>
                <a:gd name="T8" fmla="*/ 0 w 186"/>
                <a:gd name="T9" fmla="*/ 196 h 466"/>
                <a:gd name="T10" fmla="*/ 2 w 186"/>
                <a:gd name="T11" fmla="*/ 256 h 466"/>
                <a:gd name="T12" fmla="*/ 17 w 186"/>
                <a:gd name="T13" fmla="*/ 311 h 466"/>
                <a:gd name="T14" fmla="*/ 45 w 186"/>
                <a:gd name="T15" fmla="*/ 363 h 466"/>
                <a:gd name="T16" fmla="*/ 84 w 186"/>
                <a:gd name="T17" fmla="*/ 408 h 466"/>
                <a:gd name="T18" fmla="*/ 134 w 186"/>
                <a:gd name="T19" fmla="*/ 444 h 466"/>
                <a:gd name="T20" fmla="*/ 186 w 186"/>
                <a:gd name="T21"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466">
                  <a:moveTo>
                    <a:pt x="117" y="0"/>
                  </a:moveTo>
                  <a:lnTo>
                    <a:pt x="72" y="39"/>
                  </a:lnTo>
                  <a:lnTo>
                    <a:pt x="36" y="84"/>
                  </a:lnTo>
                  <a:lnTo>
                    <a:pt x="14" y="136"/>
                  </a:lnTo>
                  <a:lnTo>
                    <a:pt x="0" y="196"/>
                  </a:lnTo>
                  <a:lnTo>
                    <a:pt x="2" y="256"/>
                  </a:lnTo>
                  <a:lnTo>
                    <a:pt x="17" y="311"/>
                  </a:lnTo>
                  <a:lnTo>
                    <a:pt x="45" y="363"/>
                  </a:lnTo>
                  <a:lnTo>
                    <a:pt x="84" y="408"/>
                  </a:lnTo>
                  <a:lnTo>
                    <a:pt x="134" y="444"/>
                  </a:lnTo>
                  <a:lnTo>
                    <a:pt x="186" y="46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68" name="Freeform 1417"/>
            <p:cNvSpPr>
              <a:spLocks/>
            </p:cNvSpPr>
            <p:nvPr/>
          </p:nvSpPr>
          <p:spPr bwMode="auto">
            <a:xfrm>
              <a:off x="3379338" y="1511482"/>
              <a:ext cx="748725" cy="587859"/>
            </a:xfrm>
            <a:custGeom>
              <a:avLst/>
              <a:gdLst>
                <a:gd name="T0" fmla="*/ 372 w 377"/>
                <a:gd name="T1" fmla="*/ 296 h 296"/>
                <a:gd name="T2" fmla="*/ 377 w 377"/>
                <a:gd name="T3" fmla="*/ 239 h 296"/>
                <a:gd name="T4" fmla="*/ 370 w 377"/>
                <a:gd name="T5" fmla="*/ 182 h 296"/>
                <a:gd name="T6" fmla="*/ 351 w 377"/>
                <a:gd name="T7" fmla="*/ 129 h 296"/>
                <a:gd name="T8" fmla="*/ 317 w 377"/>
                <a:gd name="T9" fmla="*/ 81 h 296"/>
                <a:gd name="T10" fmla="*/ 274 w 377"/>
                <a:gd name="T11" fmla="*/ 43 h 296"/>
                <a:gd name="T12" fmla="*/ 224 w 377"/>
                <a:gd name="T13" fmla="*/ 17 h 296"/>
                <a:gd name="T14" fmla="*/ 167 w 377"/>
                <a:gd name="T15" fmla="*/ 3 h 296"/>
                <a:gd name="T16" fmla="*/ 110 w 377"/>
                <a:gd name="T17" fmla="*/ 0 h 296"/>
                <a:gd name="T18" fmla="*/ 52 w 377"/>
                <a:gd name="T19" fmla="*/ 15 h 296"/>
                <a:gd name="T20" fmla="*/ 0 w 377"/>
                <a:gd name="T21" fmla="*/ 3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7" h="296">
                  <a:moveTo>
                    <a:pt x="372" y="296"/>
                  </a:moveTo>
                  <a:lnTo>
                    <a:pt x="377" y="239"/>
                  </a:lnTo>
                  <a:lnTo>
                    <a:pt x="370" y="182"/>
                  </a:lnTo>
                  <a:lnTo>
                    <a:pt x="351" y="129"/>
                  </a:lnTo>
                  <a:lnTo>
                    <a:pt x="317" y="81"/>
                  </a:lnTo>
                  <a:lnTo>
                    <a:pt x="274" y="43"/>
                  </a:lnTo>
                  <a:lnTo>
                    <a:pt x="224" y="17"/>
                  </a:lnTo>
                  <a:lnTo>
                    <a:pt x="167" y="3"/>
                  </a:lnTo>
                  <a:lnTo>
                    <a:pt x="110" y="0"/>
                  </a:lnTo>
                  <a:lnTo>
                    <a:pt x="52" y="15"/>
                  </a:lnTo>
                  <a:lnTo>
                    <a:pt x="0" y="3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69" name="Freeform 1418"/>
            <p:cNvSpPr>
              <a:spLocks/>
            </p:cNvSpPr>
            <p:nvPr/>
          </p:nvSpPr>
          <p:spPr bwMode="auto">
            <a:xfrm>
              <a:off x="3212514" y="2099341"/>
              <a:ext cx="905619" cy="383299"/>
            </a:xfrm>
            <a:custGeom>
              <a:avLst/>
              <a:gdLst>
                <a:gd name="T0" fmla="*/ 456 w 456"/>
                <a:gd name="T1" fmla="*/ 0 h 193"/>
                <a:gd name="T2" fmla="*/ 437 w 456"/>
                <a:gd name="T3" fmla="*/ 55 h 193"/>
                <a:gd name="T4" fmla="*/ 406 w 456"/>
                <a:gd name="T5" fmla="*/ 103 h 193"/>
                <a:gd name="T6" fmla="*/ 363 w 456"/>
                <a:gd name="T7" fmla="*/ 143 h 193"/>
                <a:gd name="T8" fmla="*/ 313 w 456"/>
                <a:gd name="T9" fmla="*/ 172 h 193"/>
                <a:gd name="T10" fmla="*/ 258 w 456"/>
                <a:gd name="T11" fmla="*/ 188 h 193"/>
                <a:gd name="T12" fmla="*/ 198 w 456"/>
                <a:gd name="T13" fmla="*/ 193 h 193"/>
                <a:gd name="T14" fmla="*/ 144 w 456"/>
                <a:gd name="T15" fmla="*/ 184 h 193"/>
                <a:gd name="T16" fmla="*/ 86 w 456"/>
                <a:gd name="T17" fmla="*/ 160 h 193"/>
                <a:gd name="T18" fmla="*/ 39 w 456"/>
                <a:gd name="T19" fmla="*/ 126 h 193"/>
                <a:gd name="T20" fmla="*/ 0 w 456"/>
                <a:gd name="T21" fmla="*/ 8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93">
                  <a:moveTo>
                    <a:pt x="456" y="0"/>
                  </a:moveTo>
                  <a:lnTo>
                    <a:pt x="437" y="55"/>
                  </a:lnTo>
                  <a:lnTo>
                    <a:pt x="406" y="103"/>
                  </a:lnTo>
                  <a:lnTo>
                    <a:pt x="363" y="143"/>
                  </a:lnTo>
                  <a:lnTo>
                    <a:pt x="313" y="172"/>
                  </a:lnTo>
                  <a:lnTo>
                    <a:pt x="258" y="188"/>
                  </a:lnTo>
                  <a:lnTo>
                    <a:pt x="198" y="193"/>
                  </a:lnTo>
                  <a:lnTo>
                    <a:pt x="144" y="184"/>
                  </a:lnTo>
                  <a:lnTo>
                    <a:pt x="86" y="160"/>
                  </a:lnTo>
                  <a:lnTo>
                    <a:pt x="39" y="126"/>
                  </a:lnTo>
                  <a:lnTo>
                    <a:pt x="0" y="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70" name="Freeform 1419"/>
            <p:cNvSpPr>
              <a:spLocks/>
            </p:cNvSpPr>
            <p:nvPr/>
          </p:nvSpPr>
          <p:spPr bwMode="auto">
            <a:xfrm>
              <a:off x="3146975" y="1819314"/>
              <a:ext cx="881787" cy="460754"/>
            </a:xfrm>
            <a:custGeom>
              <a:avLst/>
              <a:gdLst>
                <a:gd name="T0" fmla="*/ 0 w 444"/>
                <a:gd name="T1" fmla="*/ 81 h 232"/>
                <a:gd name="T2" fmla="*/ 45 w 444"/>
                <a:gd name="T3" fmla="*/ 43 h 232"/>
                <a:gd name="T4" fmla="*/ 98 w 444"/>
                <a:gd name="T5" fmla="*/ 15 h 232"/>
                <a:gd name="T6" fmla="*/ 155 w 444"/>
                <a:gd name="T7" fmla="*/ 0 h 232"/>
                <a:gd name="T8" fmla="*/ 215 w 444"/>
                <a:gd name="T9" fmla="*/ 0 h 232"/>
                <a:gd name="T10" fmla="*/ 272 w 444"/>
                <a:gd name="T11" fmla="*/ 12 h 232"/>
                <a:gd name="T12" fmla="*/ 324 w 444"/>
                <a:gd name="T13" fmla="*/ 38 h 232"/>
                <a:gd name="T14" fmla="*/ 370 w 444"/>
                <a:gd name="T15" fmla="*/ 74 h 232"/>
                <a:gd name="T16" fmla="*/ 408 w 444"/>
                <a:gd name="T17" fmla="*/ 122 h 232"/>
                <a:gd name="T18" fmla="*/ 432 w 444"/>
                <a:gd name="T19" fmla="*/ 174 h 232"/>
                <a:gd name="T20" fmla="*/ 444 w 444"/>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232">
                  <a:moveTo>
                    <a:pt x="0" y="81"/>
                  </a:moveTo>
                  <a:lnTo>
                    <a:pt x="45" y="43"/>
                  </a:lnTo>
                  <a:lnTo>
                    <a:pt x="98" y="15"/>
                  </a:lnTo>
                  <a:lnTo>
                    <a:pt x="155" y="0"/>
                  </a:lnTo>
                  <a:lnTo>
                    <a:pt x="215" y="0"/>
                  </a:lnTo>
                  <a:lnTo>
                    <a:pt x="272" y="12"/>
                  </a:lnTo>
                  <a:lnTo>
                    <a:pt x="324" y="38"/>
                  </a:lnTo>
                  <a:lnTo>
                    <a:pt x="370" y="74"/>
                  </a:lnTo>
                  <a:lnTo>
                    <a:pt x="408" y="122"/>
                  </a:lnTo>
                  <a:lnTo>
                    <a:pt x="432" y="174"/>
                  </a:lnTo>
                  <a:lnTo>
                    <a:pt x="444" y="23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71" name="Freeform 1420"/>
            <p:cNvSpPr>
              <a:spLocks/>
            </p:cNvSpPr>
            <p:nvPr/>
          </p:nvSpPr>
          <p:spPr bwMode="auto">
            <a:xfrm>
              <a:off x="3123143" y="1469776"/>
              <a:ext cx="564026" cy="790431"/>
            </a:xfrm>
            <a:custGeom>
              <a:avLst/>
              <a:gdLst>
                <a:gd name="T0" fmla="*/ 284 w 284"/>
                <a:gd name="T1" fmla="*/ 2 h 398"/>
                <a:gd name="T2" fmla="*/ 227 w 284"/>
                <a:gd name="T3" fmla="*/ 0 h 398"/>
                <a:gd name="T4" fmla="*/ 170 w 284"/>
                <a:gd name="T5" fmla="*/ 12 h 398"/>
                <a:gd name="T6" fmla="*/ 117 w 284"/>
                <a:gd name="T7" fmla="*/ 36 h 398"/>
                <a:gd name="T8" fmla="*/ 72 w 284"/>
                <a:gd name="T9" fmla="*/ 74 h 398"/>
                <a:gd name="T10" fmla="*/ 36 w 284"/>
                <a:gd name="T11" fmla="*/ 119 h 398"/>
                <a:gd name="T12" fmla="*/ 12 w 284"/>
                <a:gd name="T13" fmla="*/ 172 h 398"/>
                <a:gd name="T14" fmla="*/ 0 w 284"/>
                <a:gd name="T15" fmla="*/ 229 h 398"/>
                <a:gd name="T16" fmla="*/ 3 w 284"/>
                <a:gd name="T17" fmla="*/ 291 h 398"/>
                <a:gd name="T18" fmla="*/ 17 w 284"/>
                <a:gd name="T19" fmla="*/ 346 h 398"/>
                <a:gd name="T20" fmla="*/ 45 w 284"/>
                <a:gd name="T21" fmla="*/ 398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8">
                  <a:moveTo>
                    <a:pt x="284" y="2"/>
                  </a:moveTo>
                  <a:lnTo>
                    <a:pt x="227" y="0"/>
                  </a:lnTo>
                  <a:lnTo>
                    <a:pt x="170" y="12"/>
                  </a:lnTo>
                  <a:lnTo>
                    <a:pt x="117" y="36"/>
                  </a:lnTo>
                  <a:lnTo>
                    <a:pt x="72" y="74"/>
                  </a:lnTo>
                  <a:lnTo>
                    <a:pt x="36" y="119"/>
                  </a:lnTo>
                  <a:lnTo>
                    <a:pt x="12" y="172"/>
                  </a:lnTo>
                  <a:lnTo>
                    <a:pt x="0" y="229"/>
                  </a:lnTo>
                  <a:lnTo>
                    <a:pt x="3" y="291"/>
                  </a:lnTo>
                  <a:lnTo>
                    <a:pt x="17" y="346"/>
                  </a:lnTo>
                  <a:lnTo>
                    <a:pt x="45" y="3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72" name="Freeform 1421"/>
            <p:cNvSpPr>
              <a:spLocks/>
            </p:cNvSpPr>
            <p:nvPr/>
          </p:nvSpPr>
          <p:spPr bwMode="auto">
            <a:xfrm>
              <a:off x="3198611" y="1716042"/>
              <a:ext cx="919521" cy="349537"/>
            </a:xfrm>
            <a:custGeom>
              <a:avLst/>
              <a:gdLst>
                <a:gd name="T0" fmla="*/ 463 w 463"/>
                <a:gd name="T1" fmla="*/ 176 h 176"/>
                <a:gd name="T2" fmla="*/ 439 w 463"/>
                <a:gd name="T3" fmla="*/ 124 h 176"/>
                <a:gd name="T4" fmla="*/ 406 w 463"/>
                <a:gd name="T5" fmla="*/ 76 h 176"/>
                <a:gd name="T6" fmla="*/ 360 w 463"/>
                <a:gd name="T7" fmla="*/ 40 h 176"/>
                <a:gd name="T8" fmla="*/ 308 w 463"/>
                <a:gd name="T9" fmla="*/ 14 h 176"/>
                <a:gd name="T10" fmla="*/ 251 w 463"/>
                <a:gd name="T11" fmla="*/ 0 h 176"/>
                <a:gd name="T12" fmla="*/ 194 w 463"/>
                <a:gd name="T13" fmla="*/ 2 h 176"/>
                <a:gd name="T14" fmla="*/ 136 w 463"/>
                <a:gd name="T15" fmla="*/ 14 h 176"/>
                <a:gd name="T16" fmla="*/ 81 w 463"/>
                <a:gd name="T17" fmla="*/ 40 h 176"/>
                <a:gd name="T18" fmla="*/ 36 w 463"/>
                <a:gd name="T19" fmla="*/ 79 h 176"/>
                <a:gd name="T20" fmla="*/ 0 w 463"/>
                <a:gd name="T21" fmla="*/ 12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76">
                  <a:moveTo>
                    <a:pt x="463" y="176"/>
                  </a:moveTo>
                  <a:lnTo>
                    <a:pt x="439" y="124"/>
                  </a:lnTo>
                  <a:lnTo>
                    <a:pt x="406" y="76"/>
                  </a:lnTo>
                  <a:lnTo>
                    <a:pt x="360" y="40"/>
                  </a:lnTo>
                  <a:lnTo>
                    <a:pt x="308" y="14"/>
                  </a:lnTo>
                  <a:lnTo>
                    <a:pt x="251" y="0"/>
                  </a:lnTo>
                  <a:lnTo>
                    <a:pt x="194" y="2"/>
                  </a:lnTo>
                  <a:lnTo>
                    <a:pt x="136" y="14"/>
                  </a:lnTo>
                  <a:lnTo>
                    <a:pt x="81" y="40"/>
                  </a:lnTo>
                  <a:lnTo>
                    <a:pt x="36" y="79"/>
                  </a:lnTo>
                  <a:lnTo>
                    <a:pt x="0" y="12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73" name="Freeform 1422"/>
            <p:cNvSpPr>
              <a:spLocks/>
            </p:cNvSpPr>
            <p:nvPr/>
          </p:nvSpPr>
          <p:spPr bwMode="auto">
            <a:xfrm>
              <a:off x="3184709" y="1565105"/>
              <a:ext cx="905619" cy="349537"/>
            </a:xfrm>
            <a:custGeom>
              <a:avLst/>
              <a:gdLst>
                <a:gd name="T0" fmla="*/ 456 w 456"/>
                <a:gd name="T1" fmla="*/ 126 h 176"/>
                <a:gd name="T2" fmla="*/ 422 w 456"/>
                <a:gd name="T3" fmla="*/ 78 h 176"/>
                <a:gd name="T4" fmla="*/ 379 w 456"/>
                <a:gd name="T5" fmla="*/ 40 h 176"/>
                <a:gd name="T6" fmla="*/ 329 w 456"/>
                <a:gd name="T7" fmla="*/ 14 h 176"/>
                <a:gd name="T8" fmla="*/ 272 w 456"/>
                <a:gd name="T9" fmla="*/ 0 h 176"/>
                <a:gd name="T10" fmla="*/ 215 w 456"/>
                <a:gd name="T11" fmla="*/ 0 h 176"/>
                <a:gd name="T12" fmla="*/ 158 w 456"/>
                <a:gd name="T13" fmla="*/ 11 h 176"/>
                <a:gd name="T14" fmla="*/ 105 w 456"/>
                <a:gd name="T15" fmla="*/ 38 h 176"/>
                <a:gd name="T16" fmla="*/ 60 w 456"/>
                <a:gd name="T17" fmla="*/ 76 h 176"/>
                <a:gd name="T18" fmla="*/ 24 w 456"/>
                <a:gd name="T19" fmla="*/ 121 h 176"/>
                <a:gd name="T20" fmla="*/ 0 w 456"/>
                <a:gd name="T21"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76">
                  <a:moveTo>
                    <a:pt x="456" y="126"/>
                  </a:moveTo>
                  <a:lnTo>
                    <a:pt x="422" y="78"/>
                  </a:lnTo>
                  <a:lnTo>
                    <a:pt x="379" y="40"/>
                  </a:lnTo>
                  <a:lnTo>
                    <a:pt x="329" y="14"/>
                  </a:lnTo>
                  <a:lnTo>
                    <a:pt x="272" y="0"/>
                  </a:lnTo>
                  <a:lnTo>
                    <a:pt x="215" y="0"/>
                  </a:lnTo>
                  <a:lnTo>
                    <a:pt x="158" y="11"/>
                  </a:lnTo>
                  <a:lnTo>
                    <a:pt x="105" y="38"/>
                  </a:lnTo>
                  <a:lnTo>
                    <a:pt x="60" y="76"/>
                  </a:lnTo>
                  <a:lnTo>
                    <a:pt x="24" y="121"/>
                  </a:lnTo>
                  <a:lnTo>
                    <a:pt x="0" y="17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74" name="Freeform 1423"/>
            <p:cNvSpPr>
              <a:spLocks/>
            </p:cNvSpPr>
            <p:nvPr/>
          </p:nvSpPr>
          <p:spPr bwMode="auto">
            <a:xfrm>
              <a:off x="3085409" y="1432042"/>
              <a:ext cx="1014850" cy="1008892"/>
            </a:xfrm>
            <a:custGeom>
              <a:avLst/>
              <a:gdLst>
                <a:gd name="T0" fmla="*/ 432 w 511"/>
                <a:gd name="T1" fmla="*/ 83 h 508"/>
                <a:gd name="T2" fmla="*/ 391 w 511"/>
                <a:gd name="T3" fmla="*/ 45 h 508"/>
                <a:gd name="T4" fmla="*/ 341 w 511"/>
                <a:gd name="T5" fmla="*/ 16 h 508"/>
                <a:gd name="T6" fmla="*/ 291 w 511"/>
                <a:gd name="T7" fmla="*/ 0 h 508"/>
                <a:gd name="T8" fmla="*/ 229 w 511"/>
                <a:gd name="T9" fmla="*/ 0 h 508"/>
                <a:gd name="T10" fmla="*/ 172 w 511"/>
                <a:gd name="T11" fmla="*/ 12 h 508"/>
                <a:gd name="T12" fmla="*/ 119 w 511"/>
                <a:gd name="T13" fmla="*/ 35 h 508"/>
                <a:gd name="T14" fmla="*/ 74 w 511"/>
                <a:gd name="T15" fmla="*/ 71 h 508"/>
                <a:gd name="T16" fmla="*/ 38 w 511"/>
                <a:gd name="T17" fmla="*/ 117 h 508"/>
                <a:gd name="T18" fmla="*/ 12 w 511"/>
                <a:gd name="T19" fmla="*/ 171 h 508"/>
                <a:gd name="T20" fmla="*/ 0 w 511"/>
                <a:gd name="T21" fmla="*/ 229 h 508"/>
                <a:gd name="T22" fmla="*/ 2 w 511"/>
                <a:gd name="T23" fmla="*/ 286 h 508"/>
                <a:gd name="T24" fmla="*/ 17 w 511"/>
                <a:gd name="T25" fmla="*/ 346 h 508"/>
                <a:gd name="T26" fmla="*/ 45 w 511"/>
                <a:gd name="T27" fmla="*/ 396 h 508"/>
                <a:gd name="T28" fmla="*/ 84 w 511"/>
                <a:gd name="T29" fmla="*/ 441 h 508"/>
                <a:gd name="T30" fmla="*/ 131 w 511"/>
                <a:gd name="T31" fmla="*/ 474 h 508"/>
                <a:gd name="T32" fmla="*/ 186 w 511"/>
                <a:gd name="T33" fmla="*/ 498 h 508"/>
                <a:gd name="T34" fmla="*/ 246 w 511"/>
                <a:gd name="T35" fmla="*/ 508 h 508"/>
                <a:gd name="T36" fmla="*/ 303 w 511"/>
                <a:gd name="T37" fmla="*/ 505 h 508"/>
                <a:gd name="T38" fmla="*/ 360 w 511"/>
                <a:gd name="T39" fmla="*/ 489 h 508"/>
                <a:gd name="T40" fmla="*/ 410 w 511"/>
                <a:gd name="T41" fmla="*/ 458 h 508"/>
                <a:gd name="T42" fmla="*/ 453 w 511"/>
                <a:gd name="T43" fmla="*/ 420 h 508"/>
                <a:gd name="T44" fmla="*/ 484 w 511"/>
                <a:gd name="T45" fmla="*/ 369 h 508"/>
                <a:gd name="T46" fmla="*/ 503 w 511"/>
                <a:gd name="T47" fmla="*/ 317 h 508"/>
                <a:gd name="T48" fmla="*/ 511 w 511"/>
                <a:gd name="T49" fmla="*/ 260 h 508"/>
                <a:gd name="T50" fmla="*/ 503 w 511"/>
                <a:gd name="T51" fmla="*/ 202 h 508"/>
                <a:gd name="T52" fmla="*/ 484 w 511"/>
                <a:gd name="T53" fmla="*/ 148 h 508"/>
                <a:gd name="T54" fmla="*/ 451 w 511"/>
                <a:gd name="T55" fmla="*/ 100 h 508"/>
                <a:gd name="T56" fmla="*/ 408 w 511"/>
                <a:gd name="T57" fmla="*/ 62 h 508"/>
                <a:gd name="T58" fmla="*/ 358 w 511"/>
                <a:gd name="T59" fmla="*/ 35 h 508"/>
                <a:gd name="T60" fmla="*/ 303 w 511"/>
                <a:gd name="T61" fmla="*/ 2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1" h="508">
                  <a:moveTo>
                    <a:pt x="432" y="83"/>
                  </a:moveTo>
                  <a:lnTo>
                    <a:pt x="391" y="45"/>
                  </a:lnTo>
                  <a:lnTo>
                    <a:pt x="341" y="16"/>
                  </a:lnTo>
                  <a:lnTo>
                    <a:pt x="291" y="0"/>
                  </a:lnTo>
                  <a:lnTo>
                    <a:pt x="229" y="0"/>
                  </a:lnTo>
                  <a:lnTo>
                    <a:pt x="172" y="12"/>
                  </a:lnTo>
                  <a:lnTo>
                    <a:pt x="119" y="35"/>
                  </a:lnTo>
                  <a:lnTo>
                    <a:pt x="74" y="71"/>
                  </a:lnTo>
                  <a:lnTo>
                    <a:pt x="38" y="117"/>
                  </a:lnTo>
                  <a:lnTo>
                    <a:pt x="12" y="171"/>
                  </a:lnTo>
                  <a:lnTo>
                    <a:pt x="0" y="229"/>
                  </a:lnTo>
                  <a:lnTo>
                    <a:pt x="2" y="286"/>
                  </a:lnTo>
                  <a:lnTo>
                    <a:pt x="17" y="346"/>
                  </a:lnTo>
                  <a:lnTo>
                    <a:pt x="45" y="396"/>
                  </a:lnTo>
                  <a:lnTo>
                    <a:pt x="84" y="441"/>
                  </a:lnTo>
                  <a:lnTo>
                    <a:pt x="131" y="474"/>
                  </a:lnTo>
                  <a:lnTo>
                    <a:pt x="186" y="498"/>
                  </a:lnTo>
                  <a:lnTo>
                    <a:pt x="246" y="508"/>
                  </a:lnTo>
                  <a:lnTo>
                    <a:pt x="303" y="505"/>
                  </a:lnTo>
                  <a:lnTo>
                    <a:pt x="360" y="489"/>
                  </a:lnTo>
                  <a:lnTo>
                    <a:pt x="410" y="458"/>
                  </a:lnTo>
                  <a:lnTo>
                    <a:pt x="453" y="420"/>
                  </a:lnTo>
                  <a:lnTo>
                    <a:pt x="484" y="369"/>
                  </a:lnTo>
                  <a:lnTo>
                    <a:pt x="503" y="317"/>
                  </a:lnTo>
                  <a:lnTo>
                    <a:pt x="511" y="260"/>
                  </a:lnTo>
                  <a:lnTo>
                    <a:pt x="503" y="202"/>
                  </a:lnTo>
                  <a:lnTo>
                    <a:pt x="484" y="148"/>
                  </a:lnTo>
                  <a:lnTo>
                    <a:pt x="451" y="100"/>
                  </a:lnTo>
                  <a:lnTo>
                    <a:pt x="408" y="62"/>
                  </a:lnTo>
                  <a:lnTo>
                    <a:pt x="358" y="35"/>
                  </a:lnTo>
                  <a:lnTo>
                    <a:pt x="303" y="2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75" name="Freeform 1424"/>
            <p:cNvSpPr>
              <a:spLocks/>
            </p:cNvSpPr>
            <p:nvPr/>
          </p:nvSpPr>
          <p:spPr bwMode="auto">
            <a:xfrm>
              <a:off x="3522331" y="1596881"/>
              <a:ext cx="538208" cy="814264"/>
            </a:xfrm>
            <a:custGeom>
              <a:avLst/>
              <a:gdLst>
                <a:gd name="T0" fmla="*/ 212 w 271"/>
                <a:gd name="T1" fmla="*/ 0 h 410"/>
                <a:gd name="T2" fmla="*/ 245 w 271"/>
                <a:gd name="T3" fmla="*/ 48 h 410"/>
                <a:gd name="T4" fmla="*/ 264 w 271"/>
                <a:gd name="T5" fmla="*/ 103 h 410"/>
                <a:gd name="T6" fmla="*/ 271 w 271"/>
                <a:gd name="T7" fmla="*/ 160 h 410"/>
                <a:gd name="T8" fmla="*/ 264 w 271"/>
                <a:gd name="T9" fmla="*/ 217 h 410"/>
                <a:gd name="T10" fmla="*/ 243 w 271"/>
                <a:gd name="T11" fmla="*/ 272 h 410"/>
                <a:gd name="T12" fmla="*/ 212 w 271"/>
                <a:gd name="T13" fmla="*/ 320 h 410"/>
                <a:gd name="T14" fmla="*/ 169 w 271"/>
                <a:gd name="T15" fmla="*/ 360 h 410"/>
                <a:gd name="T16" fmla="*/ 116 w 271"/>
                <a:gd name="T17" fmla="*/ 389 h 410"/>
                <a:gd name="T18" fmla="*/ 62 w 271"/>
                <a:gd name="T19" fmla="*/ 406 h 410"/>
                <a:gd name="T20" fmla="*/ 0 w 271"/>
                <a:gd name="T21"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410">
                  <a:moveTo>
                    <a:pt x="212" y="0"/>
                  </a:moveTo>
                  <a:lnTo>
                    <a:pt x="245" y="48"/>
                  </a:lnTo>
                  <a:lnTo>
                    <a:pt x="264" y="103"/>
                  </a:lnTo>
                  <a:lnTo>
                    <a:pt x="271" y="160"/>
                  </a:lnTo>
                  <a:lnTo>
                    <a:pt x="264" y="217"/>
                  </a:lnTo>
                  <a:lnTo>
                    <a:pt x="243" y="272"/>
                  </a:lnTo>
                  <a:lnTo>
                    <a:pt x="212" y="320"/>
                  </a:lnTo>
                  <a:lnTo>
                    <a:pt x="169" y="360"/>
                  </a:lnTo>
                  <a:lnTo>
                    <a:pt x="116" y="389"/>
                  </a:lnTo>
                  <a:lnTo>
                    <a:pt x="62" y="406"/>
                  </a:lnTo>
                  <a:lnTo>
                    <a:pt x="0" y="41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76" name="Freeform 1425"/>
            <p:cNvSpPr>
              <a:spLocks/>
            </p:cNvSpPr>
            <p:nvPr/>
          </p:nvSpPr>
          <p:spPr bwMode="auto">
            <a:xfrm>
              <a:off x="3190668" y="1402253"/>
              <a:ext cx="824193" cy="492530"/>
            </a:xfrm>
            <a:custGeom>
              <a:avLst/>
              <a:gdLst>
                <a:gd name="T0" fmla="*/ 415 w 415"/>
                <a:gd name="T1" fmla="*/ 248 h 248"/>
                <a:gd name="T2" fmla="*/ 407 w 415"/>
                <a:gd name="T3" fmla="*/ 189 h 248"/>
                <a:gd name="T4" fmla="*/ 388 w 415"/>
                <a:gd name="T5" fmla="*/ 136 h 248"/>
                <a:gd name="T6" fmla="*/ 357 w 415"/>
                <a:gd name="T7" fmla="*/ 89 h 248"/>
                <a:gd name="T8" fmla="*/ 317 w 415"/>
                <a:gd name="T9" fmla="*/ 48 h 248"/>
                <a:gd name="T10" fmla="*/ 267 w 415"/>
                <a:gd name="T11" fmla="*/ 19 h 248"/>
                <a:gd name="T12" fmla="*/ 212 w 415"/>
                <a:gd name="T13" fmla="*/ 3 h 248"/>
                <a:gd name="T14" fmla="*/ 155 w 415"/>
                <a:gd name="T15" fmla="*/ 0 h 248"/>
                <a:gd name="T16" fmla="*/ 97 w 415"/>
                <a:gd name="T17" fmla="*/ 12 h 248"/>
                <a:gd name="T18" fmla="*/ 45 w 415"/>
                <a:gd name="T19" fmla="*/ 36 h 248"/>
                <a:gd name="T20" fmla="*/ 0 w 415"/>
                <a:gd name="T21" fmla="*/ 7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248">
                  <a:moveTo>
                    <a:pt x="415" y="248"/>
                  </a:moveTo>
                  <a:lnTo>
                    <a:pt x="407" y="189"/>
                  </a:lnTo>
                  <a:lnTo>
                    <a:pt x="388" y="136"/>
                  </a:lnTo>
                  <a:lnTo>
                    <a:pt x="357" y="89"/>
                  </a:lnTo>
                  <a:lnTo>
                    <a:pt x="317" y="48"/>
                  </a:lnTo>
                  <a:lnTo>
                    <a:pt x="267" y="19"/>
                  </a:lnTo>
                  <a:lnTo>
                    <a:pt x="212" y="3"/>
                  </a:lnTo>
                  <a:lnTo>
                    <a:pt x="155" y="0"/>
                  </a:lnTo>
                  <a:lnTo>
                    <a:pt x="97" y="12"/>
                  </a:lnTo>
                  <a:lnTo>
                    <a:pt x="45" y="36"/>
                  </a:lnTo>
                  <a:lnTo>
                    <a:pt x="0" y="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77" name="Freeform 1426"/>
            <p:cNvSpPr>
              <a:spLocks/>
            </p:cNvSpPr>
            <p:nvPr/>
          </p:nvSpPr>
          <p:spPr bwMode="auto">
            <a:xfrm>
              <a:off x="3156905" y="1894783"/>
              <a:ext cx="857955" cy="494516"/>
            </a:xfrm>
            <a:custGeom>
              <a:avLst/>
              <a:gdLst>
                <a:gd name="T0" fmla="*/ 432 w 432"/>
                <a:gd name="T1" fmla="*/ 0 h 249"/>
                <a:gd name="T2" fmla="*/ 424 w 432"/>
                <a:gd name="T3" fmla="*/ 58 h 249"/>
                <a:gd name="T4" fmla="*/ 403 w 432"/>
                <a:gd name="T5" fmla="*/ 110 h 249"/>
                <a:gd name="T6" fmla="*/ 370 w 432"/>
                <a:gd name="T7" fmla="*/ 160 h 249"/>
                <a:gd name="T8" fmla="*/ 327 w 432"/>
                <a:gd name="T9" fmla="*/ 198 h 249"/>
                <a:gd name="T10" fmla="*/ 277 w 432"/>
                <a:gd name="T11" fmla="*/ 229 h 249"/>
                <a:gd name="T12" fmla="*/ 219 w 432"/>
                <a:gd name="T13" fmla="*/ 246 h 249"/>
                <a:gd name="T14" fmla="*/ 160 w 432"/>
                <a:gd name="T15" fmla="*/ 249 h 249"/>
                <a:gd name="T16" fmla="*/ 102 w 432"/>
                <a:gd name="T17" fmla="*/ 239 h 249"/>
                <a:gd name="T18" fmla="*/ 48 w 432"/>
                <a:gd name="T19" fmla="*/ 215 h 249"/>
                <a:gd name="T20" fmla="*/ 0 w 432"/>
                <a:gd name="T21" fmla="*/ 18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249">
                  <a:moveTo>
                    <a:pt x="432" y="0"/>
                  </a:moveTo>
                  <a:lnTo>
                    <a:pt x="424" y="58"/>
                  </a:lnTo>
                  <a:lnTo>
                    <a:pt x="403" y="110"/>
                  </a:lnTo>
                  <a:lnTo>
                    <a:pt x="370" y="160"/>
                  </a:lnTo>
                  <a:lnTo>
                    <a:pt x="327" y="198"/>
                  </a:lnTo>
                  <a:lnTo>
                    <a:pt x="277" y="229"/>
                  </a:lnTo>
                  <a:lnTo>
                    <a:pt x="219" y="246"/>
                  </a:lnTo>
                  <a:lnTo>
                    <a:pt x="160" y="249"/>
                  </a:lnTo>
                  <a:lnTo>
                    <a:pt x="102" y="239"/>
                  </a:lnTo>
                  <a:lnTo>
                    <a:pt x="48" y="215"/>
                  </a:lnTo>
                  <a:lnTo>
                    <a:pt x="0" y="1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78" name="Freeform 1427"/>
            <p:cNvSpPr>
              <a:spLocks/>
            </p:cNvSpPr>
            <p:nvPr/>
          </p:nvSpPr>
          <p:spPr bwMode="auto">
            <a:xfrm>
              <a:off x="3450834" y="1388350"/>
              <a:ext cx="510404" cy="816249"/>
            </a:xfrm>
            <a:custGeom>
              <a:avLst/>
              <a:gdLst>
                <a:gd name="T0" fmla="*/ 195 w 257"/>
                <a:gd name="T1" fmla="*/ 411 h 411"/>
                <a:gd name="T2" fmla="*/ 229 w 257"/>
                <a:gd name="T3" fmla="*/ 363 h 411"/>
                <a:gd name="T4" fmla="*/ 250 w 257"/>
                <a:gd name="T5" fmla="*/ 308 h 411"/>
                <a:gd name="T6" fmla="*/ 257 w 257"/>
                <a:gd name="T7" fmla="*/ 251 h 411"/>
                <a:gd name="T8" fmla="*/ 253 w 257"/>
                <a:gd name="T9" fmla="*/ 191 h 411"/>
                <a:gd name="T10" fmla="*/ 233 w 257"/>
                <a:gd name="T11" fmla="*/ 136 h 411"/>
                <a:gd name="T12" fmla="*/ 202 w 257"/>
                <a:gd name="T13" fmla="*/ 89 h 411"/>
                <a:gd name="T14" fmla="*/ 160 w 257"/>
                <a:gd name="T15" fmla="*/ 48 h 411"/>
                <a:gd name="T16" fmla="*/ 107 w 257"/>
                <a:gd name="T17" fmla="*/ 22 h 411"/>
                <a:gd name="T18" fmla="*/ 57 w 257"/>
                <a:gd name="T19" fmla="*/ 3 h 411"/>
                <a:gd name="T20" fmla="*/ 0 w 257"/>
                <a:gd name="T21"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7" h="411">
                  <a:moveTo>
                    <a:pt x="195" y="411"/>
                  </a:moveTo>
                  <a:lnTo>
                    <a:pt x="229" y="363"/>
                  </a:lnTo>
                  <a:lnTo>
                    <a:pt x="250" y="308"/>
                  </a:lnTo>
                  <a:lnTo>
                    <a:pt x="257" y="251"/>
                  </a:lnTo>
                  <a:lnTo>
                    <a:pt x="253" y="191"/>
                  </a:lnTo>
                  <a:lnTo>
                    <a:pt x="233" y="136"/>
                  </a:lnTo>
                  <a:lnTo>
                    <a:pt x="202" y="89"/>
                  </a:lnTo>
                  <a:lnTo>
                    <a:pt x="160" y="48"/>
                  </a:lnTo>
                  <a:lnTo>
                    <a:pt x="107" y="22"/>
                  </a:lnTo>
                  <a:lnTo>
                    <a:pt x="57" y="3"/>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79" name="Freeform 1428"/>
            <p:cNvSpPr>
              <a:spLocks/>
            </p:cNvSpPr>
            <p:nvPr/>
          </p:nvSpPr>
          <p:spPr bwMode="auto">
            <a:xfrm>
              <a:off x="3512401" y="1394308"/>
              <a:ext cx="208531" cy="89370"/>
            </a:xfrm>
            <a:custGeom>
              <a:avLst/>
              <a:gdLst>
                <a:gd name="T0" fmla="*/ 105 w 105"/>
                <a:gd name="T1" fmla="*/ 45 h 45"/>
                <a:gd name="T2" fmla="*/ 55 w 105"/>
                <a:gd name="T3" fmla="*/ 16 h 45"/>
                <a:gd name="T4" fmla="*/ 0 w 105"/>
                <a:gd name="T5" fmla="*/ 0 h 45"/>
              </a:gdLst>
              <a:ahLst/>
              <a:cxnLst>
                <a:cxn ang="0">
                  <a:pos x="T0" y="T1"/>
                </a:cxn>
                <a:cxn ang="0">
                  <a:pos x="T2" y="T3"/>
                </a:cxn>
                <a:cxn ang="0">
                  <a:pos x="T4" y="T5"/>
                </a:cxn>
              </a:cxnLst>
              <a:rect l="0" t="0" r="r" b="b"/>
              <a:pathLst>
                <a:path w="105" h="45">
                  <a:moveTo>
                    <a:pt x="105" y="45"/>
                  </a:moveTo>
                  <a:lnTo>
                    <a:pt x="55" y="16"/>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0" name="Freeform 1429"/>
            <p:cNvSpPr>
              <a:spLocks/>
            </p:cNvSpPr>
            <p:nvPr/>
          </p:nvSpPr>
          <p:spPr bwMode="auto">
            <a:xfrm>
              <a:off x="2944403" y="1402253"/>
              <a:ext cx="345565" cy="536222"/>
            </a:xfrm>
            <a:custGeom>
              <a:avLst/>
              <a:gdLst>
                <a:gd name="T0" fmla="*/ 174 w 174"/>
                <a:gd name="T1" fmla="*/ 0 h 270"/>
                <a:gd name="T2" fmla="*/ 121 w 174"/>
                <a:gd name="T3" fmla="*/ 24 h 270"/>
                <a:gd name="T4" fmla="*/ 73 w 174"/>
                <a:gd name="T5" fmla="*/ 58 h 270"/>
                <a:gd name="T6" fmla="*/ 38 w 174"/>
                <a:gd name="T7" fmla="*/ 103 h 270"/>
                <a:gd name="T8" fmla="*/ 11 w 174"/>
                <a:gd name="T9" fmla="*/ 155 h 270"/>
                <a:gd name="T10" fmla="*/ 0 w 174"/>
                <a:gd name="T11" fmla="*/ 210 h 270"/>
                <a:gd name="T12" fmla="*/ 0 w 174"/>
                <a:gd name="T13" fmla="*/ 270 h 270"/>
              </a:gdLst>
              <a:ahLst/>
              <a:cxnLst>
                <a:cxn ang="0">
                  <a:pos x="T0" y="T1"/>
                </a:cxn>
                <a:cxn ang="0">
                  <a:pos x="T2" y="T3"/>
                </a:cxn>
                <a:cxn ang="0">
                  <a:pos x="T4" y="T5"/>
                </a:cxn>
                <a:cxn ang="0">
                  <a:pos x="T6" y="T7"/>
                </a:cxn>
                <a:cxn ang="0">
                  <a:pos x="T8" y="T9"/>
                </a:cxn>
                <a:cxn ang="0">
                  <a:pos x="T10" y="T11"/>
                </a:cxn>
                <a:cxn ang="0">
                  <a:pos x="T12" y="T13"/>
                </a:cxn>
              </a:cxnLst>
              <a:rect l="0" t="0" r="r" b="b"/>
              <a:pathLst>
                <a:path w="174" h="270">
                  <a:moveTo>
                    <a:pt x="174" y="0"/>
                  </a:moveTo>
                  <a:lnTo>
                    <a:pt x="121" y="24"/>
                  </a:lnTo>
                  <a:lnTo>
                    <a:pt x="73" y="58"/>
                  </a:lnTo>
                  <a:lnTo>
                    <a:pt x="38" y="103"/>
                  </a:lnTo>
                  <a:lnTo>
                    <a:pt x="11" y="155"/>
                  </a:lnTo>
                  <a:lnTo>
                    <a:pt x="0" y="210"/>
                  </a:lnTo>
                  <a:lnTo>
                    <a:pt x="0" y="27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1" name="Freeform 1430"/>
            <p:cNvSpPr>
              <a:spLocks/>
            </p:cNvSpPr>
            <p:nvPr/>
          </p:nvSpPr>
          <p:spPr bwMode="auto">
            <a:xfrm>
              <a:off x="3289968" y="1384378"/>
              <a:ext cx="222433" cy="17874"/>
            </a:xfrm>
            <a:custGeom>
              <a:avLst/>
              <a:gdLst>
                <a:gd name="T0" fmla="*/ 112 w 112"/>
                <a:gd name="T1" fmla="*/ 5 h 9"/>
                <a:gd name="T2" fmla="*/ 54 w 112"/>
                <a:gd name="T3" fmla="*/ 0 h 9"/>
                <a:gd name="T4" fmla="*/ 0 w 112"/>
                <a:gd name="T5" fmla="*/ 9 h 9"/>
              </a:gdLst>
              <a:ahLst/>
              <a:cxnLst>
                <a:cxn ang="0">
                  <a:pos x="T0" y="T1"/>
                </a:cxn>
                <a:cxn ang="0">
                  <a:pos x="T2" y="T3"/>
                </a:cxn>
                <a:cxn ang="0">
                  <a:pos x="T4" y="T5"/>
                </a:cxn>
              </a:cxnLst>
              <a:rect l="0" t="0" r="r" b="b"/>
              <a:pathLst>
                <a:path w="112" h="9">
                  <a:moveTo>
                    <a:pt x="112" y="5"/>
                  </a:moveTo>
                  <a:lnTo>
                    <a:pt x="54" y="0"/>
                  </a:lnTo>
                  <a:lnTo>
                    <a:pt x="0" y="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2" name="Freeform 1431"/>
            <p:cNvSpPr>
              <a:spLocks/>
            </p:cNvSpPr>
            <p:nvPr/>
          </p:nvSpPr>
          <p:spPr bwMode="auto">
            <a:xfrm>
              <a:off x="3482611" y="1483679"/>
              <a:ext cx="426991" cy="889732"/>
            </a:xfrm>
            <a:custGeom>
              <a:avLst/>
              <a:gdLst>
                <a:gd name="T0" fmla="*/ 120 w 215"/>
                <a:gd name="T1" fmla="*/ 0 h 448"/>
                <a:gd name="T2" fmla="*/ 160 w 215"/>
                <a:gd name="T3" fmla="*/ 41 h 448"/>
                <a:gd name="T4" fmla="*/ 191 w 215"/>
                <a:gd name="T5" fmla="*/ 91 h 448"/>
                <a:gd name="T6" fmla="*/ 210 w 215"/>
                <a:gd name="T7" fmla="*/ 145 h 448"/>
                <a:gd name="T8" fmla="*/ 215 w 215"/>
                <a:gd name="T9" fmla="*/ 203 h 448"/>
                <a:gd name="T10" fmla="*/ 206 w 215"/>
                <a:gd name="T11" fmla="*/ 260 h 448"/>
                <a:gd name="T12" fmla="*/ 184 w 215"/>
                <a:gd name="T13" fmla="*/ 315 h 448"/>
                <a:gd name="T14" fmla="*/ 151 w 215"/>
                <a:gd name="T15" fmla="*/ 365 h 448"/>
                <a:gd name="T16" fmla="*/ 108 w 215"/>
                <a:gd name="T17" fmla="*/ 403 h 448"/>
                <a:gd name="T18" fmla="*/ 58 w 215"/>
                <a:gd name="T19" fmla="*/ 432 h 448"/>
                <a:gd name="T20" fmla="*/ 0 w 215"/>
                <a:gd name="T21"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 h="448">
                  <a:moveTo>
                    <a:pt x="120" y="0"/>
                  </a:moveTo>
                  <a:lnTo>
                    <a:pt x="160" y="41"/>
                  </a:lnTo>
                  <a:lnTo>
                    <a:pt x="191" y="91"/>
                  </a:lnTo>
                  <a:lnTo>
                    <a:pt x="210" y="145"/>
                  </a:lnTo>
                  <a:lnTo>
                    <a:pt x="215" y="203"/>
                  </a:lnTo>
                  <a:lnTo>
                    <a:pt x="206" y="260"/>
                  </a:lnTo>
                  <a:lnTo>
                    <a:pt x="184" y="315"/>
                  </a:lnTo>
                  <a:lnTo>
                    <a:pt x="151" y="365"/>
                  </a:lnTo>
                  <a:lnTo>
                    <a:pt x="108" y="403"/>
                  </a:lnTo>
                  <a:lnTo>
                    <a:pt x="58" y="432"/>
                  </a:lnTo>
                  <a:lnTo>
                    <a:pt x="0" y="44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3" name="Freeform 1432"/>
            <p:cNvSpPr>
              <a:spLocks/>
            </p:cNvSpPr>
            <p:nvPr/>
          </p:nvSpPr>
          <p:spPr bwMode="auto">
            <a:xfrm>
              <a:off x="2966249" y="1394308"/>
              <a:ext cx="891718" cy="1002934"/>
            </a:xfrm>
            <a:custGeom>
              <a:avLst/>
              <a:gdLst>
                <a:gd name="T0" fmla="*/ 62 w 449"/>
                <a:gd name="T1" fmla="*/ 470 h 505"/>
                <a:gd name="T2" fmla="*/ 115 w 449"/>
                <a:gd name="T3" fmla="*/ 493 h 505"/>
                <a:gd name="T4" fmla="*/ 175 w 449"/>
                <a:gd name="T5" fmla="*/ 505 h 505"/>
                <a:gd name="T6" fmla="*/ 232 w 449"/>
                <a:gd name="T7" fmla="*/ 501 h 505"/>
                <a:gd name="T8" fmla="*/ 289 w 449"/>
                <a:gd name="T9" fmla="*/ 486 h 505"/>
                <a:gd name="T10" fmla="*/ 342 w 449"/>
                <a:gd name="T11" fmla="*/ 458 h 505"/>
                <a:gd name="T12" fmla="*/ 384 w 449"/>
                <a:gd name="T13" fmla="*/ 417 h 505"/>
                <a:gd name="T14" fmla="*/ 418 w 449"/>
                <a:gd name="T15" fmla="*/ 369 h 505"/>
                <a:gd name="T16" fmla="*/ 439 w 449"/>
                <a:gd name="T17" fmla="*/ 314 h 505"/>
                <a:gd name="T18" fmla="*/ 449 w 449"/>
                <a:gd name="T19" fmla="*/ 255 h 505"/>
                <a:gd name="T20" fmla="*/ 444 w 449"/>
                <a:gd name="T21" fmla="*/ 198 h 505"/>
                <a:gd name="T22" fmla="*/ 425 w 449"/>
                <a:gd name="T23" fmla="*/ 143 h 505"/>
                <a:gd name="T24" fmla="*/ 394 w 449"/>
                <a:gd name="T25" fmla="*/ 93 h 505"/>
                <a:gd name="T26" fmla="*/ 353 w 449"/>
                <a:gd name="T27" fmla="*/ 52 h 505"/>
                <a:gd name="T28" fmla="*/ 306 w 449"/>
                <a:gd name="T29" fmla="*/ 21 h 505"/>
                <a:gd name="T30" fmla="*/ 251 w 449"/>
                <a:gd name="T31" fmla="*/ 4 h 505"/>
                <a:gd name="T32" fmla="*/ 194 w 449"/>
                <a:gd name="T33" fmla="*/ 0 h 505"/>
                <a:gd name="T34" fmla="*/ 136 w 449"/>
                <a:gd name="T35" fmla="*/ 9 h 505"/>
                <a:gd name="T36" fmla="*/ 84 w 449"/>
                <a:gd name="T37" fmla="*/ 31 h 505"/>
                <a:gd name="T38" fmla="*/ 39 w 449"/>
                <a:gd name="T39" fmla="*/ 66 h 505"/>
                <a:gd name="T40" fmla="*/ 0 w 449"/>
                <a:gd name="T41" fmla="*/ 109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9" h="505">
                  <a:moveTo>
                    <a:pt x="62" y="470"/>
                  </a:moveTo>
                  <a:lnTo>
                    <a:pt x="115" y="493"/>
                  </a:lnTo>
                  <a:lnTo>
                    <a:pt x="175" y="505"/>
                  </a:lnTo>
                  <a:lnTo>
                    <a:pt x="232" y="501"/>
                  </a:lnTo>
                  <a:lnTo>
                    <a:pt x="289" y="486"/>
                  </a:lnTo>
                  <a:lnTo>
                    <a:pt x="342" y="458"/>
                  </a:lnTo>
                  <a:lnTo>
                    <a:pt x="384" y="417"/>
                  </a:lnTo>
                  <a:lnTo>
                    <a:pt x="418" y="369"/>
                  </a:lnTo>
                  <a:lnTo>
                    <a:pt x="439" y="314"/>
                  </a:lnTo>
                  <a:lnTo>
                    <a:pt x="449" y="255"/>
                  </a:lnTo>
                  <a:lnTo>
                    <a:pt x="444" y="198"/>
                  </a:lnTo>
                  <a:lnTo>
                    <a:pt x="425" y="143"/>
                  </a:lnTo>
                  <a:lnTo>
                    <a:pt x="394" y="93"/>
                  </a:lnTo>
                  <a:lnTo>
                    <a:pt x="353" y="52"/>
                  </a:lnTo>
                  <a:lnTo>
                    <a:pt x="306" y="21"/>
                  </a:lnTo>
                  <a:lnTo>
                    <a:pt x="251" y="4"/>
                  </a:lnTo>
                  <a:lnTo>
                    <a:pt x="194" y="0"/>
                  </a:lnTo>
                  <a:lnTo>
                    <a:pt x="136" y="9"/>
                  </a:lnTo>
                  <a:lnTo>
                    <a:pt x="84" y="31"/>
                  </a:lnTo>
                  <a:lnTo>
                    <a:pt x="39" y="66"/>
                  </a:lnTo>
                  <a:lnTo>
                    <a:pt x="0" y="10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4" name="Freeform 1433"/>
            <p:cNvSpPr>
              <a:spLocks/>
            </p:cNvSpPr>
            <p:nvPr/>
          </p:nvSpPr>
          <p:spPr bwMode="auto">
            <a:xfrm>
              <a:off x="3043703" y="1545244"/>
              <a:ext cx="478628" cy="865899"/>
            </a:xfrm>
            <a:custGeom>
              <a:avLst/>
              <a:gdLst>
                <a:gd name="T0" fmla="*/ 74 w 241"/>
                <a:gd name="T1" fmla="*/ 0 h 436"/>
                <a:gd name="T2" fmla="*/ 38 w 241"/>
                <a:gd name="T3" fmla="*/ 45 h 436"/>
                <a:gd name="T4" fmla="*/ 12 w 241"/>
                <a:gd name="T5" fmla="*/ 98 h 436"/>
                <a:gd name="T6" fmla="*/ 0 w 241"/>
                <a:gd name="T7" fmla="*/ 155 h 436"/>
                <a:gd name="T8" fmla="*/ 2 w 241"/>
                <a:gd name="T9" fmla="*/ 212 h 436"/>
                <a:gd name="T10" fmla="*/ 16 w 241"/>
                <a:gd name="T11" fmla="*/ 269 h 436"/>
                <a:gd name="T12" fmla="*/ 45 w 241"/>
                <a:gd name="T13" fmla="*/ 324 h 436"/>
                <a:gd name="T14" fmla="*/ 83 w 241"/>
                <a:gd name="T15" fmla="*/ 367 h 436"/>
                <a:gd name="T16" fmla="*/ 131 w 241"/>
                <a:gd name="T17" fmla="*/ 403 h 436"/>
                <a:gd name="T18" fmla="*/ 186 w 241"/>
                <a:gd name="T19" fmla="*/ 425 h 436"/>
                <a:gd name="T20" fmla="*/ 241 w 241"/>
                <a:gd name="T21" fmla="*/ 436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1" h="436">
                  <a:moveTo>
                    <a:pt x="74" y="0"/>
                  </a:moveTo>
                  <a:lnTo>
                    <a:pt x="38" y="45"/>
                  </a:lnTo>
                  <a:lnTo>
                    <a:pt x="12" y="98"/>
                  </a:lnTo>
                  <a:lnTo>
                    <a:pt x="0" y="155"/>
                  </a:lnTo>
                  <a:lnTo>
                    <a:pt x="2" y="212"/>
                  </a:lnTo>
                  <a:lnTo>
                    <a:pt x="16" y="269"/>
                  </a:lnTo>
                  <a:lnTo>
                    <a:pt x="45" y="324"/>
                  </a:lnTo>
                  <a:lnTo>
                    <a:pt x="83" y="367"/>
                  </a:lnTo>
                  <a:lnTo>
                    <a:pt x="131" y="403"/>
                  </a:lnTo>
                  <a:lnTo>
                    <a:pt x="186" y="425"/>
                  </a:lnTo>
                  <a:lnTo>
                    <a:pt x="241" y="43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5" name="Freeform 1434"/>
            <p:cNvSpPr>
              <a:spLocks/>
            </p:cNvSpPr>
            <p:nvPr/>
          </p:nvSpPr>
          <p:spPr bwMode="auto">
            <a:xfrm>
              <a:off x="2843116" y="1432042"/>
              <a:ext cx="351524" cy="895690"/>
            </a:xfrm>
            <a:custGeom>
              <a:avLst/>
              <a:gdLst>
                <a:gd name="T0" fmla="*/ 177 w 177"/>
                <a:gd name="T1" fmla="*/ 0 h 451"/>
                <a:gd name="T2" fmla="*/ 122 w 177"/>
                <a:gd name="T3" fmla="*/ 21 h 451"/>
                <a:gd name="T4" fmla="*/ 77 w 177"/>
                <a:gd name="T5" fmla="*/ 55 h 451"/>
                <a:gd name="T6" fmla="*/ 39 w 177"/>
                <a:gd name="T7" fmla="*/ 98 h 451"/>
                <a:gd name="T8" fmla="*/ 12 w 177"/>
                <a:gd name="T9" fmla="*/ 150 h 451"/>
                <a:gd name="T10" fmla="*/ 0 w 177"/>
                <a:gd name="T11" fmla="*/ 205 h 451"/>
                <a:gd name="T12" fmla="*/ 0 w 177"/>
                <a:gd name="T13" fmla="*/ 262 h 451"/>
                <a:gd name="T14" fmla="*/ 12 w 177"/>
                <a:gd name="T15" fmla="*/ 319 h 451"/>
                <a:gd name="T16" fmla="*/ 39 w 177"/>
                <a:gd name="T17" fmla="*/ 372 h 451"/>
                <a:gd name="T18" fmla="*/ 77 w 177"/>
                <a:gd name="T19" fmla="*/ 417 h 451"/>
                <a:gd name="T20" fmla="*/ 124 w 177"/>
                <a:gd name="T21"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451">
                  <a:moveTo>
                    <a:pt x="177" y="0"/>
                  </a:moveTo>
                  <a:lnTo>
                    <a:pt x="122" y="21"/>
                  </a:lnTo>
                  <a:lnTo>
                    <a:pt x="77" y="55"/>
                  </a:lnTo>
                  <a:lnTo>
                    <a:pt x="39" y="98"/>
                  </a:lnTo>
                  <a:lnTo>
                    <a:pt x="12" y="150"/>
                  </a:lnTo>
                  <a:lnTo>
                    <a:pt x="0" y="205"/>
                  </a:lnTo>
                  <a:lnTo>
                    <a:pt x="0" y="262"/>
                  </a:lnTo>
                  <a:lnTo>
                    <a:pt x="12" y="319"/>
                  </a:lnTo>
                  <a:lnTo>
                    <a:pt x="39" y="372"/>
                  </a:lnTo>
                  <a:lnTo>
                    <a:pt x="77" y="417"/>
                  </a:lnTo>
                  <a:lnTo>
                    <a:pt x="124" y="4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6" name="Freeform 1435"/>
            <p:cNvSpPr>
              <a:spLocks/>
            </p:cNvSpPr>
            <p:nvPr/>
          </p:nvSpPr>
          <p:spPr bwMode="auto">
            <a:xfrm>
              <a:off x="3194639" y="1418140"/>
              <a:ext cx="222433" cy="13902"/>
            </a:xfrm>
            <a:custGeom>
              <a:avLst/>
              <a:gdLst>
                <a:gd name="T0" fmla="*/ 112 w 112"/>
                <a:gd name="T1" fmla="*/ 4 h 7"/>
                <a:gd name="T2" fmla="*/ 55 w 112"/>
                <a:gd name="T3" fmla="*/ 0 h 7"/>
                <a:gd name="T4" fmla="*/ 0 w 112"/>
                <a:gd name="T5" fmla="*/ 7 h 7"/>
              </a:gdLst>
              <a:ahLst/>
              <a:cxnLst>
                <a:cxn ang="0">
                  <a:pos x="T0" y="T1"/>
                </a:cxn>
                <a:cxn ang="0">
                  <a:pos x="T2" y="T3"/>
                </a:cxn>
                <a:cxn ang="0">
                  <a:pos x="T4" y="T5"/>
                </a:cxn>
              </a:cxnLst>
              <a:rect l="0" t="0" r="r" b="b"/>
              <a:pathLst>
                <a:path w="112" h="7">
                  <a:moveTo>
                    <a:pt x="112" y="4"/>
                  </a:moveTo>
                  <a:lnTo>
                    <a:pt x="55" y="0"/>
                  </a:lnTo>
                  <a:lnTo>
                    <a:pt x="0" y="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7" name="Freeform 1436"/>
            <p:cNvSpPr>
              <a:spLocks/>
            </p:cNvSpPr>
            <p:nvPr/>
          </p:nvSpPr>
          <p:spPr bwMode="auto">
            <a:xfrm>
              <a:off x="3099311" y="1757747"/>
              <a:ext cx="782487" cy="591831"/>
            </a:xfrm>
            <a:custGeom>
              <a:avLst/>
              <a:gdLst>
                <a:gd name="T0" fmla="*/ 394 w 394"/>
                <a:gd name="T1" fmla="*/ 41 h 298"/>
                <a:gd name="T2" fmla="*/ 341 w 394"/>
                <a:gd name="T3" fmla="*/ 15 h 298"/>
                <a:gd name="T4" fmla="*/ 284 w 394"/>
                <a:gd name="T5" fmla="*/ 0 h 298"/>
                <a:gd name="T6" fmla="*/ 227 w 394"/>
                <a:gd name="T7" fmla="*/ 3 h 298"/>
                <a:gd name="T8" fmla="*/ 167 w 394"/>
                <a:gd name="T9" fmla="*/ 17 h 298"/>
                <a:gd name="T10" fmla="*/ 115 w 394"/>
                <a:gd name="T11" fmla="*/ 43 h 298"/>
                <a:gd name="T12" fmla="*/ 69 w 394"/>
                <a:gd name="T13" fmla="*/ 81 h 298"/>
                <a:gd name="T14" fmla="*/ 34 w 394"/>
                <a:gd name="T15" fmla="*/ 127 h 298"/>
                <a:gd name="T16" fmla="*/ 10 w 394"/>
                <a:gd name="T17" fmla="*/ 182 h 298"/>
                <a:gd name="T18" fmla="*/ 0 w 394"/>
                <a:gd name="T19" fmla="*/ 239 h 298"/>
                <a:gd name="T20" fmla="*/ 3 w 394"/>
                <a:gd name="T2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298">
                  <a:moveTo>
                    <a:pt x="394" y="41"/>
                  </a:moveTo>
                  <a:lnTo>
                    <a:pt x="341" y="15"/>
                  </a:lnTo>
                  <a:lnTo>
                    <a:pt x="284" y="0"/>
                  </a:lnTo>
                  <a:lnTo>
                    <a:pt x="227" y="3"/>
                  </a:lnTo>
                  <a:lnTo>
                    <a:pt x="167" y="17"/>
                  </a:lnTo>
                  <a:lnTo>
                    <a:pt x="115" y="43"/>
                  </a:lnTo>
                  <a:lnTo>
                    <a:pt x="69" y="81"/>
                  </a:lnTo>
                  <a:lnTo>
                    <a:pt x="34" y="127"/>
                  </a:lnTo>
                  <a:lnTo>
                    <a:pt x="10" y="182"/>
                  </a:lnTo>
                  <a:lnTo>
                    <a:pt x="0" y="239"/>
                  </a:lnTo>
                  <a:lnTo>
                    <a:pt x="3" y="2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8" name="Freeform 1437"/>
            <p:cNvSpPr>
              <a:spLocks/>
            </p:cNvSpPr>
            <p:nvPr/>
          </p:nvSpPr>
          <p:spPr bwMode="auto">
            <a:xfrm>
              <a:off x="2797438" y="1426085"/>
              <a:ext cx="1012863" cy="994990"/>
            </a:xfrm>
            <a:custGeom>
              <a:avLst/>
              <a:gdLst>
                <a:gd name="T0" fmla="*/ 331 w 510"/>
                <a:gd name="T1" fmla="*/ 501 h 501"/>
                <a:gd name="T2" fmla="*/ 381 w 510"/>
                <a:gd name="T3" fmla="*/ 473 h 501"/>
                <a:gd name="T4" fmla="*/ 424 w 510"/>
                <a:gd name="T5" fmla="*/ 434 h 501"/>
                <a:gd name="T6" fmla="*/ 460 w 510"/>
                <a:gd name="T7" fmla="*/ 384 h 501"/>
                <a:gd name="T8" fmla="*/ 481 w 510"/>
                <a:gd name="T9" fmla="*/ 329 h 501"/>
                <a:gd name="T10" fmla="*/ 491 w 510"/>
                <a:gd name="T11" fmla="*/ 272 h 501"/>
                <a:gd name="T12" fmla="*/ 486 w 510"/>
                <a:gd name="T13" fmla="*/ 213 h 501"/>
                <a:gd name="T14" fmla="*/ 467 w 510"/>
                <a:gd name="T15" fmla="*/ 158 h 501"/>
                <a:gd name="T16" fmla="*/ 438 w 510"/>
                <a:gd name="T17" fmla="*/ 108 h 501"/>
                <a:gd name="T18" fmla="*/ 396 w 510"/>
                <a:gd name="T19" fmla="*/ 65 h 501"/>
                <a:gd name="T20" fmla="*/ 348 w 510"/>
                <a:gd name="T21" fmla="*/ 34 h 501"/>
                <a:gd name="T22" fmla="*/ 293 w 510"/>
                <a:gd name="T23" fmla="*/ 15 h 501"/>
                <a:gd name="T24" fmla="*/ 236 w 510"/>
                <a:gd name="T25" fmla="*/ 10 h 501"/>
                <a:gd name="T26" fmla="*/ 178 w 510"/>
                <a:gd name="T27" fmla="*/ 17 h 501"/>
                <a:gd name="T28" fmla="*/ 126 w 510"/>
                <a:gd name="T29" fmla="*/ 38 h 501"/>
                <a:gd name="T30" fmla="*/ 78 w 510"/>
                <a:gd name="T31" fmla="*/ 72 h 501"/>
                <a:gd name="T32" fmla="*/ 40 w 510"/>
                <a:gd name="T33" fmla="*/ 115 h 501"/>
                <a:gd name="T34" fmla="*/ 14 w 510"/>
                <a:gd name="T35" fmla="*/ 165 h 501"/>
                <a:gd name="T36" fmla="*/ 0 w 510"/>
                <a:gd name="T37" fmla="*/ 222 h 501"/>
                <a:gd name="T38" fmla="*/ 0 w 510"/>
                <a:gd name="T39" fmla="*/ 279 h 501"/>
                <a:gd name="T40" fmla="*/ 14 w 510"/>
                <a:gd name="T41" fmla="*/ 337 h 501"/>
                <a:gd name="T42" fmla="*/ 38 w 510"/>
                <a:gd name="T43" fmla="*/ 384 h 501"/>
                <a:gd name="T44" fmla="*/ 76 w 510"/>
                <a:gd name="T45" fmla="*/ 432 h 501"/>
                <a:gd name="T46" fmla="*/ 124 w 510"/>
                <a:gd name="T47" fmla="*/ 468 h 501"/>
                <a:gd name="T48" fmla="*/ 176 w 510"/>
                <a:gd name="T49" fmla="*/ 492 h 501"/>
                <a:gd name="T50" fmla="*/ 233 w 510"/>
                <a:gd name="T51" fmla="*/ 501 h 501"/>
                <a:gd name="T52" fmla="*/ 295 w 510"/>
                <a:gd name="T53" fmla="*/ 499 h 501"/>
                <a:gd name="T54" fmla="*/ 350 w 510"/>
                <a:gd name="T55" fmla="*/ 482 h 501"/>
                <a:gd name="T56" fmla="*/ 403 w 510"/>
                <a:gd name="T57" fmla="*/ 454 h 501"/>
                <a:gd name="T58" fmla="*/ 446 w 510"/>
                <a:gd name="T59" fmla="*/ 415 h 501"/>
                <a:gd name="T60" fmla="*/ 479 w 510"/>
                <a:gd name="T61" fmla="*/ 365 h 501"/>
                <a:gd name="T62" fmla="*/ 500 w 510"/>
                <a:gd name="T63" fmla="*/ 310 h 501"/>
                <a:gd name="T64" fmla="*/ 510 w 510"/>
                <a:gd name="T65" fmla="*/ 253 h 501"/>
                <a:gd name="T66" fmla="*/ 505 w 510"/>
                <a:gd name="T67" fmla="*/ 194 h 501"/>
                <a:gd name="T68" fmla="*/ 486 w 510"/>
                <a:gd name="T69" fmla="*/ 139 h 501"/>
                <a:gd name="T70" fmla="*/ 458 w 510"/>
                <a:gd name="T71" fmla="*/ 89 h 501"/>
                <a:gd name="T72" fmla="*/ 417 w 510"/>
                <a:gd name="T73" fmla="*/ 48 h 501"/>
                <a:gd name="T74" fmla="*/ 367 w 510"/>
                <a:gd name="T75" fmla="*/ 17 h 501"/>
                <a:gd name="T76" fmla="*/ 312 w 510"/>
                <a:gd name="T77"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0" h="501">
                  <a:moveTo>
                    <a:pt x="331" y="501"/>
                  </a:moveTo>
                  <a:lnTo>
                    <a:pt x="381" y="473"/>
                  </a:lnTo>
                  <a:lnTo>
                    <a:pt x="424" y="434"/>
                  </a:lnTo>
                  <a:lnTo>
                    <a:pt x="460" y="384"/>
                  </a:lnTo>
                  <a:lnTo>
                    <a:pt x="481" y="329"/>
                  </a:lnTo>
                  <a:lnTo>
                    <a:pt x="491" y="272"/>
                  </a:lnTo>
                  <a:lnTo>
                    <a:pt x="486" y="213"/>
                  </a:lnTo>
                  <a:lnTo>
                    <a:pt x="467" y="158"/>
                  </a:lnTo>
                  <a:lnTo>
                    <a:pt x="438" y="108"/>
                  </a:lnTo>
                  <a:lnTo>
                    <a:pt x="396" y="65"/>
                  </a:lnTo>
                  <a:lnTo>
                    <a:pt x="348" y="34"/>
                  </a:lnTo>
                  <a:lnTo>
                    <a:pt x="293" y="15"/>
                  </a:lnTo>
                  <a:lnTo>
                    <a:pt x="236" y="10"/>
                  </a:lnTo>
                  <a:lnTo>
                    <a:pt x="178" y="17"/>
                  </a:lnTo>
                  <a:lnTo>
                    <a:pt x="126" y="38"/>
                  </a:lnTo>
                  <a:lnTo>
                    <a:pt x="78" y="72"/>
                  </a:lnTo>
                  <a:lnTo>
                    <a:pt x="40" y="115"/>
                  </a:lnTo>
                  <a:lnTo>
                    <a:pt x="14" y="165"/>
                  </a:lnTo>
                  <a:lnTo>
                    <a:pt x="0" y="222"/>
                  </a:lnTo>
                  <a:lnTo>
                    <a:pt x="0" y="279"/>
                  </a:lnTo>
                  <a:lnTo>
                    <a:pt x="14" y="337"/>
                  </a:lnTo>
                  <a:lnTo>
                    <a:pt x="38" y="384"/>
                  </a:lnTo>
                  <a:lnTo>
                    <a:pt x="76" y="432"/>
                  </a:lnTo>
                  <a:lnTo>
                    <a:pt x="124" y="468"/>
                  </a:lnTo>
                  <a:lnTo>
                    <a:pt x="176" y="492"/>
                  </a:lnTo>
                  <a:lnTo>
                    <a:pt x="233" y="501"/>
                  </a:lnTo>
                  <a:lnTo>
                    <a:pt x="295" y="499"/>
                  </a:lnTo>
                  <a:lnTo>
                    <a:pt x="350" y="482"/>
                  </a:lnTo>
                  <a:lnTo>
                    <a:pt x="403" y="454"/>
                  </a:lnTo>
                  <a:lnTo>
                    <a:pt x="446" y="415"/>
                  </a:lnTo>
                  <a:lnTo>
                    <a:pt x="479" y="365"/>
                  </a:lnTo>
                  <a:lnTo>
                    <a:pt x="500" y="310"/>
                  </a:lnTo>
                  <a:lnTo>
                    <a:pt x="510" y="253"/>
                  </a:lnTo>
                  <a:lnTo>
                    <a:pt x="505" y="194"/>
                  </a:lnTo>
                  <a:lnTo>
                    <a:pt x="486" y="139"/>
                  </a:lnTo>
                  <a:lnTo>
                    <a:pt x="458" y="89"/>
                  </a:lnTo>
                  <a:lnTo>
                    <a:pt x="417" y="48"/>
                  </a:lnTo>
                  <a:lnTo>
                    <a:pt x="367" y="17"/>
                  </a:lnTo>
                  <a:lnTo>
                    <a:pt x="312"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9" name="Freeform 1438"/>
            <p:cNvSpPr>
              <a:spLocks/>
            </p:cNvSpPr>
            <p:nvPr/>
          </p:nvSpPr>
          <p:spPr bwMode="auto">
            <a:xfrm>
              <a:off x="3683197" y="1777608"/>
              <a:ext cx="51636" cy="434936"/>
            </a:xfrm>
            <a:custGeom>
              <a:avLst/>
              <a:gdLst>
                <a:gd name="T0" fmla="*/ 4 w 26"/>
                <a:gd name="T1" fmla="*/ 0 h 219"/>
                <a:gd name="T2" fmla="*/ 23 w 26"/>
                <a:gd name="T3" fmla="*/ 57 h 219"/>
                <a:gd name="T4" fmla="*/ 26 w 26"/>
                <a:gd name="T5" fmla="*/ 117 h 219"/>
                <a:gd name="T6" fmla="*/ 19 w 26"/>
                <a:gd name="T7" fmla="*/ 176 h 219"/>
                <a:gd name="T8" fmla="*/ 0 w 26"/>
                <a:gd name="T9" fmla="*/ 219 h 219"/>
              </a:gdLst>
              <a:ahLst/>
              <a:cxnLst>
                <a:cxn ang="0">
                  <a:pos x="T0" y="T1"/>
                </a:cxn>
                <a:cxn ang="0">
                  <a:pos x="T2" y="T3"/>
                </a:cxn>
                <a:cxn ang="0">
                  <a:pos x="T4" y="T5"/>
                </a:cxn>
                <a:cxn ang="0">
                  <a:pos x="T6" y="T7"/>
                </a:cxn>
                <a:cxn ang="0">
                  <a:pos x="T8" y="T9"/>
                </a:cxn>
              </a:cxnLst>
              <a:rect l="0" t="0" r="r" b="b"/>
              <a:pathLst>
                <a:path w="26" h="219">
                  <a:moveTo>
                    <a:pt x="4" y="0"/>
                  </a:moveTo>
                  <a:lnTo>
                    <a:pt x="23" y="57"/>
                  </a:lnTo>
                  <a:lnTo>
                    <a:pt x="26" y="117"/>
                  </a:lnTo>
                  <a:lnTo>
                    <a:pt x="19" y="176"/>
                  </a:lnTo>
                  <a:lnTo>
                    <a:pt x="0" y="21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0" name="Freeform 1439"/>
            <p:cNvSpPr>
              <a:spLocks/>
            </p:cNvSpPr>
            <p:nvPr/>
          </p:nvSpPr>
          <p:spPr bwMode="auto">
            <a:xfrm>
              <a:off x="2996039" y="1455874"/>
              <a:ext cx="236335" cy="800362"/>
            </a:xfrm>
            <a:custGeom>
              <a:avLst/>
              <a:gdLst>
                <a:gd name="T0" fmla="*/ 81 w 119"/>
                <a:gd name="T1" fmla="*/ 403 h 403"/>
                <a:gd name="T2" fmla="*/ 43 w 119"/>
                <a:gd name="T3" fmla="*/ 355 h 403"/>
                <a:gd name="T4" fmla="*/ 14 w 119"/>
                <a:gd name="T5" fmla="*/ 305 h 403"/>
                <a:gd name="T6" fmla="*/ 0 w 119"/>
                <a:gd name="T7" fmla="*/ 248 h 403"/>
                <a:gd name="T8" fmla="*/ 0 w 119"/>
                <a:gd name="T9" fmla="*/ 188 h 403"/>
                <a:gd name="T10" fmla="*/ 12 w 119"/>
                <a:gd name="T11" fmla="*/ 133 h 403"/>
                <a:gd name="T12" fmla="*/ 38 w 119"/>
                <a:gd name="T13" fmla="*/ 81 h 403"/>
                <a:gd name="T14" fmla="*/ 74 w 119"/>
                <a:gd name="T15" fmla="*/ 35 h 403"/>
                <a:gd name="T16" fmla="*/ 119 w 119"/>
                <a:gd name="T17"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403">
                  <a:moveTo>
                    <a:pt x="81" y="403"/>
                  </a:moveTo>
                  <a:lnTo>
                    <a:pt x="43" y="355"/>
                  </a:lnTo>
                  <a:lnTo>
                    <a:pt x="14" y="305"/>
                  </a:lnTo>
                  <a:lnTo>
                    <a:pt x="0" y="248"/>
                  </a:lnTo>
                  <a:lnTo>
                    <a:pt x="0" y="188"/>
                  </a:lnTo>
                  <a:lnTo>
                    <a:pt x="12" y="133"/>
                  </a:lnTo>
                  <a:lnTo>
                    <a:pt x="38" y="81"/>
                  </a:lnTo>
                  <a:lnTo>
                    <a:pt x="74" y="35"/>
                  </a:lnTo>
                  <a:lnTo>
                    <a:pt x="119"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1" name="Freeform 1440"/>
            <p:cNvSpPr>
              <a:spLocks/>
            </p:cNvSpPr>
            <p:nvPr/>
          </p:nvSpPr>
          <p:spPr bwMode="auto">
            <a:xfrm>
              <a:off x="3232373" y="1388350"/>
              <a:ext cx="218460" cy="67524"/>
            </a:xfrm>
            <a:custGeom>
              <a:avLst/>
              <a:gdLst>
                <a:gd name="T0" fmla="*/ 110 w 110"/>
                <a:gd name="T1" fmla="*/ 0 h 34"/>
                <a:gd name="T2" fmla="*/ 52 w 110"/>
                <a:gd name="T3" fmla="*/ 10 h 34"/>
                <a:gd name="T4" fmla="*/ 0 w 110"/>
                <a:gd name="T5" fmla="*/ 34 h 34"/>
              </a:gdLst>
              <a:ahLst/>
              <a:cxnLst>
                <a:cxn ang="0">
                  <a:pos x="T0" y="T1"/>
                </a:cxn>
                <a:cxn ang="0">
                  <a:pos x="T2" y="T3"/>
                </a:cxn>
                <a:cxn ang="0">
                  <a:pos x="T4" y="T5"/>
                </a:cxn>
              </a:cxnLst>
              <a:rect l="0" t="0" r="r" b="b"/>
              <a:pathLst>
                <a:path w="110" h="34">
                  <a:moveTo>
                    <a:pt x="110" y="0"/>
                  </a:moveTo>
                  <a:lnTo>
                    <a:pt x="52" y="10"/>
                  </a:lnTo>
                  <a:lnTo>
                    <a:pt x="0" y="3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2" name="Freeform 1441"/>
            <p:cNvSpPr>
              <a:spLocks/>
            </p:cNvSpPr>
            <p:nvPr/>
          </p:nvSpPr>
          <p:spPr bwMode="auto">
            <a:xfrm>
              <a:off x="2890780" y="1610783"/>
              <a:ext cx="591830" cy="768585"/>
            </a:xfrm>
            <a:custGeom>
              <a:avLst/>
              <a:gdLst>
                <a:gd name="T0" fmla="*/ 38 w 298"/>
                <a:gd name="T1" fmla="*/ 0 h 387"/>
                <a:gd name="T2" fmla="*/ 12 w 298"/>
                <a:gd name="T3" fmla="*/ 53 h 387"/>
                <a:gd name="T4" fmla="*/ 0 w 298"/>
                <a:gd name="T5" fmla="*/ 108 h 387"/>
                <a:gd name="T6" fmla="*/ 0 w 298"/>
                <a:gd name="T7" fmla="*/ 165 h 387"/>
                <a:gd name="T8" fmla="*/ 15 w 298"/>
                <a:gd name="T9" fmla="*/ 222 h 387"/>
                <a:gd name="T10" fmla="*/ 41 w 298"/>
                <a:gd name="T11" fmla="*/ 275 h 387"/>
                <a:gd name="T12" fmla="*/ 79 w 298"/>
                <a:gd name="T13" fmla="*/ 320 h 387"/>
                <a:gd name="T14" fmla="*/ 127 w 298"/>
                <a:gd name="T15" fmla="*/ 353 h 387"/>
                <a:gd name="T16" fmla="*/ 182 w 298"/>
                <a:gd name="T17" fmla="*/ 377 h 387"/>
                <a:gd name="T18" fmla="*/ 239 w 298"/>
                <a:gd name="T19" fmla="*/ 387 h 387"/>
                <a:gd name="T20" fmla="*/ 298 w 298"/>
                <a:gd name="T21" fmla="*/ 384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8" h="387">
                  <a:moveTo>
                    <a:pt x="38" y="0"/>
                  </a:moveTo>
                  <a:lnTo>
                    <a:pt x="12" y="53"/>
                  </a:lnTo>
                  <a:lnTo>
                    <a:pt x="0" y="108"/>
                  </a:lnTo>
                  <a:lnTo>
                    <a:pt x="0" y="165"/>
                  </a:lnTo>
                  <a:lnTo>
                    <a:pt x="15" y="222"/>
                  </a:lnTo>
                  <a:lnTo>
                    <a:pt x="41" y="275"/>
                  </a:lnTo>
                  <a:lnTo>
                    <a:pt x="79" y="320"/>
                  </a:lnTo>
                  <a:lnTo>
                    <a:pt x="127" y="353"/>
                  </a:lnTo>
                  <a:lnTo>
                    <a:pt x="182" y="377"/>
                  </a:lnTo>
                  <a:lnTo>
                    <a:pt x="239" y="387"/>
                  </a:lnTo>
                  <a:lnTo>
                    <a:pt x="298" y="38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3" name="Freeform 1442"/>
            <p:cNvSpPr>
              <a:spLocks/>
            </p:cNvSpPr>
            <p:nvPr/>
          </p:nvSpPr>
          <p:spPr bwMode="auto">
            <a:xfrm>
              <a:off x="2763676" y="1791509"/>
              <a:ext cx="691131" cy="667299"/>
            </a:xfrm>
            <a:custGeom>
              <a:avLst/>
              <a:gdLst>
                <a:gd name="T0" fmla="*/ 14 w 348"/>
                <a:gd name="T1" fmla="*/ 0 h 336"/>
                <a:gd name="T2" fmla="*/ 0 w 348"/>
                <a:gd name="T3" fmla="*/ 55 h 336"/>
                <a:gd name="T4" fmla="*/ 0 w 348"/>
                <a:gd name="T5" fmla="*/ 112 h 336"/>
                <a:gd name="T6" fmla="*/ 12 w 348"/>
                <a:gd name="T7" fmla="*/ 169 h 336"/>
                <a:gd name="T8" fmla="*/ 36 w 348"/>
                <a:gd name="T9" fmla="*/ 222 h 336"/>
                <a:gd name="T10" fmla="*/ 74 w 348"/>
                <a:gd name="T11" fmla="*/ 267 h 336"/>
                <a:gd name="T12" fmla="*/ 119 w 348"/>
                <a:gd name="T13" fmla="*/ 301 h 336"/>
                <a:gd name="T14" fmla="*/ 174 w 348"/>
                <a:gd name="T15" fmla="*/ 324 h 336"/>
                <a:gd name="T16" fmla="*/ 231 w 348"/>
                <a:gd name="T17" fmla="*/ 336 h 336"/>
                <a:gd name="T18" fmla="*/ 288 w 348"/>
                <a:gd name="T19" fmla="*/ 334 h 336"/>
                <a:gd name="T20" fmla="*/ 348 w 348"/>
                <a:gd name="T21" fmla="*/ 317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8" h="336">
                  <a:moveTo>
                    <a:pt x="14" y="0"/>
                  </a:moveTo>
                  <a:lnTo>
                    <a:pt x="0" y="55"/>
                  </a:lnTo>
                  <a:lnTo>
                    <a:pt x="0" y="112"/>
                  </a:lnTo>
                  <a:lnTo>
                    <a:pt x="12" y="169"/>
                  </a:lnTo>
                  <a:lnTo>
                    <a:pt x="36" y="222"/>
                  </a:lnTo>
                  <a:lnTo>
                    <a:pt x="74" y="267"/>
                  </a:lnTo>
                  <a:lnTo>
                    <a:pt x="119" y="301"/>
                  </a:lnTo>
                  <a:lnTo>
                    <a:pt x="174" y="324"/>
                  </a:lnTo>
                  <a:lnTo>
                    <a:pt x="231" y="336"/>
                  </a:lnTo>
                  <a:lnTo>
                    <a:pt x="288" y="334"/>
                  </a:lnTo>
                  <a:lnTo>
                    <a:pt x="348" y="3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4" name="Freeform 1443"/>
            <p:cNvSpPr>
              <a:spLocks/>
            </p:cNvSpPr>
            <p:nvPr/>
          </p:nvSpPr>
          <p:spPr bwMode="auto">
            <a:xfrm>
              <a:off x="2811340" y="2127145"/>
              <a:ext cx="909591" cy="375356"/>
            </a:xfrm>
            <a:custGeom>
              <a:avLst/>
              <a:gdLst>
                <a:gd name="T0" fmla="*/ 458 w 458"/>
                <a:gd name="T1" fmla="*/ 0 h 189"/>
                <a:gd name="T2" fmla="*/ 436 w 458"/>
                <a:gd name="T3" fmla="*/ 55 h 189"/>
                <a:gd name="T4" fmla="*/ 400 w 458"/>
                <a:gd name="T5" fmla="*/ 105 h 189"/>
                <a:gd name="T6" fmla="*/ 358 w 458"/>
                <a:gd name="T7" fmla="*/ 143 h 189"/>
                <a:gd name="T8" fmla="*/ 303 w 458"/>
                <a:gd name="T9" fmla="*/ 172 h 189"/>
                <a:gd name="T10" fmla="*/ 250 w 458"/>
                <a:gd name="T11" fmla="*/ 186 h 189"/>
                <a:gd name="T12" fmla="*/ 191 w 458"/>
                <a:gd name="T13" fmla="*/ 189 h 189"/>
                <a:gd name="T14" fmla="*/ 133 w 458"/>
                <a:gd name="T15" fmla="*/ 177 h 189"/>
                <a:gd name="T16" fmla="*/ 81 w 458"/>
                <a:gd name="T17" fmla="*/ 153 h 189"/>
                <a:gd name="T18" fmla="*/ 36 w 458"/>
                <a:gd name="T19" fmla="*/ 117 h 189"/>
                <a:gd name="T20" fmla="*/ 0 w 458"/>
                <a:gd name="T21"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89">
                  <a:moveTo>
                    <a:pt x="458" y="0"/>
                  </a:moveTo>
                  <a:lnTo>
                    <a:pt x="436" y="55"/>
                  </a:lnTo>
                  <a:lnTo>
                    <a:pt x="400" y="105"/>
                  </a:lnTo>
                  <a:lnTo>
                    <a:pt x="358" y="143"/>
                  </a:lnTo>
                  <a:lnTo>
                    <a:pt x="303" y="172"/>
                  </a:lnTo>
                  <a:lnTo>
                    <a:pt x="250" y="186"/>
                  </a:lnTo>
                  <a:lnTo>
                    <a:pt x="191" y="189"/>
                  </a:lnTo>
                  <a:lnTo>
                    <a:pt x="133" y="177"/>
                  </a:lnTo>
                  <a:lnTo>
                    <a:pt x="81" y="153"/>
                  </a:lnTo>
                  <a:lnTo>
                    <a:pt x="36" y="117"/>
                  </a:lnTo>
                  <a:lnTo>
                    <a:pt x="0" y="7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5" name="Freeform 1444"/>
            <p:cNvSpPr>
              <a:spLocks/>
            </p:cNvSpPr>
            <p:nvPr/>
          </p:nvSpPr>
          <p:spPr bwMode="auto">
            <a:xfrm>
              <a:off x="2944403" y="1938474"/>
              <a:ext cx="893703" cy="440893"/>
            </a:xfrm>
            <a:custGeom>
              <a:avLst/>
              <a:gdLst>
                <a:gd name="T0" fmla="*/ 450 w 450"/>
                <a:gd name="T1" fmla="*/ 134 h 222"/>
                <a:gd name="T2" fmla="*/ 407 w 450"/>
                <a:gd name="T3" fmla="*/ 174 h 222"/>
                <a:gd name="T4" fmla="*/ 355 w 450"/>
                <a:gd name="T5" fmla="*/ 203 h 222"/>
                <a:gd name="T6" fmla="*/ 298 w 450"/>
                <a:gd name="T7" fmla="*/ 219 h 222"/>
                <a:gd name="T8" fmla="*/ 240 w 450"/>
                <a:gd name="T9" fmla="*/ 222 h 222"/>
                <a:gd name="T10" fmla="*/ 181 w 450"/>
                <a:gd name="T11" fmla="*/ 212 h 222"/>
                <a:gd name="T12" fmla="*/ 128 w 450"/>
                <a:gd name="T13" fmla="*/ 188 h 222"/>
                <a:gd name="T14" fmla="*/ 81 w 450"/>
                <a:gd name="T15" fmla="*/ 153 h 222"/>
                <a:gd name="T16" fmla="*/ 40 w 450"/>
                <a:gd name="T17" fmla="*/ 107 h 222"/>
                <a:gd name="T18" fmla="*/ 14 w 450"/>
                <a:gd name="T19" fmla="*/ 57 h 222"/>
                <a:gd name="T20" fmla="*/ 0 w 450"/>
                <a:gd name="T21"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0" h="222">
                  <a:moveTo>
                    <a:pt x="450" y="134"/>
                  </a:moveTo>
                  <a:lnTo>
                    <a:pt x="407" y="174"/>
                  </a:lnTo>
                  <a:lnTo>
                    <a:pt x="355" y="203"/>
                  </a:lnTo>
                  <a:lnTo>
                    <a:pt x="298" y="219"/>
                  </a:lnTo>
                  <a:lnTo>
                    <a:pt x="240" y="222"/>
                  </a:lnTo>
                  <a:lnTo>
                    <a:pt x="181" y="212"/>
                  </a:lnTo>
                  <a:lnTo>
                    <a:pt x="128" y="188"/>
                  </a:lnTo>
                  <a:lnTo>
                    <a:pt x="81" y="153"/>
                  </a:lnTo>
                  <a:lnTo>
                    <a:pt x="40" y="107"/>
                  </a:lnTo>
                  <a:lnTo>
                    <a:pt x="14" y="57"/>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6" name="Freeform 1445"/>
            <p:cNvSpPr>
              <a:spLocks/>
            </p:cNvSpPr>
            <p:nvPr/>
          </p:nvSpPr>
          <p:spPr bwMode="auto">
            <a:xfrm>
              <a:off x="2719984" y="1620713"/>
              <a:ext cx="991017" cy="1018822"/>
            </a:xfrm>
            <a:custGeom>
              <a:avLst/>
              <a:gdLst>
                <a:gd name="T0" fmla="*/ 492 w 499"/>
                <a:gd name="T1" fmla="*/ 198 h 513"/>
                <a:gd name="T2" fmla="*/ 466 w 499"/>
                <a:gd name="T3" fmla="*/ 146 h 513"/>
                <a:gd name="T4" fmla="*/ 427 w 499"/>
                <a:gd name="T5" fmla="*/ 100 h 513"/>
                <a:gd name="T6" fmla="*/ 380 w 499"/>
                <a:gd name="T7" fmla="*/ 62 h 513"/>
                <a:gd name="T8" fmla="*/ 327 w 499"/>
                <a:gd name="T9" fmla="*/ 38 h 513"/>
                <a:gd name="T10" fmla="*/ 270 w 499"/>
                <a:gd name="T11" fmla="*/ 26 h 513"/>
                <a:gd name="T12" fmla="*/ 210 w 499"/>
                <a:gd name="T13" fmla="*/ 29 h 513"/>
                <a:gd name="T14" fmla="*/ 155 w 499"/>
                <a:gd name="T15" fmla="*/ 45 h 513"/>
                <a:gd name="T16" fmla="*/ 103 w 499"/>
                <a:gd name="T17" fmla="*/ 72 h 513"/>
                <a:gd name="T18" fmla="*/ 62 w 499"/>
                <a:gd name="T19" fmla="*/ 110 h 513"/>
                <a:gd name="T20" fmla="*/ 29 w 499"/>
                <a:gd name="T21" fmla="*/ 158 h 513"/>
                <a:gd name="T22" fmla="*/ 8 w 499"/>
                <a:gd name="T23" fmla="*/ 212 h 513"/>
                <a:gd name="T24" fmla="*/ 0 w 499"/>
                <a:gd name="T25" fmla="*/ 270 h 513"/>
                <a:gd name="T26" fmla="*/ 8 w 499"/>
                <a:gd name="T27" fmla="*/ 327 h 513"/>
                <a:gd name="T28" fmla="*/ 27 w 499"/>
                <a:gd name="T29" fmla="*/ 379 h 513"/>
                <a:gd name="T30" fmla="*/ 58 w 499"/>
                <a:gd name="T31" fmla="*/ 427 h 513"/>
                <a:gd name="T32" fmla="*/ 101 w 499"/>
                <a:gd name="T33" fmla="*/ 468 h 513"/>
                <a:gd name="T34" fmla="*/ 151 w 499"/>
                <a:gd name="T35" fmla="*/ 496 h 513"/>
                <a:gd name="T36" fmla="*/ 206 w 499"/>
                <a:gd name="T37" fmla="*/ 511 h 513"/>
                <a:gd name="T38" fmla="*/ 263 w 499"/>
                <a:gd name="T39" fmla="*/ 513 h 513"/>
                <a:gd name="T40" fmla="*/ 320 w 499"/>
                <a:gd name="T41" fmla="*/ 503 h 513"/>
                <a:gd name="T42" fmla="*/ 375 w 499"/>
                <a:gd name="T43" fmla="*/ 480 h 513"/>
                <a:gd name="T44" fmla="*/ 420 w 499"/>
                <a:gd name="T45" fmla="*/ 444 h 513"/>
                <a:gd name="T46" fmla="*/ 458 w 499"/>
                <a:gd name="T47" fmla="*/ 398 h 513"/>
                <a:gd name="T48" fmla="*/ 485 w 499"/>
                <a:gd name="T49" fmla="*/ 346 h 513"/>
                <a:gd name="T50" fmla="*/ 499 w 499"/>
                <a:gd name="T51" fmla="*/ 286 h 513"/>
                <a:gd name="T52" fmla="*/ 499 w 499"/>
                <a:gd name="T53" fmla="*/ 229 h 513"/>
                <a:gd name="T54" fmla="*/ 485 w 499"/>
                <a:gd name="T55" fmla="*/ 172 h 513"/>
                <a:gd name="T56" fmla="*/ 458 w 499"/>
                <a:gd name="T57" fmla="*/ 117 h 513"/>
                <a:gd name="T58" fmla="*/ 420 w 499"/>
                <a:gd name="T59" fmla="*/ 72 h 513"/>
                <a:gd name="T60" fmla="*/ 375 w 499"/>
                <a:gd name="T61" fmla="*/ 36 h 513"/>
                <a:gd name="T62" fmla="*/ 320 w 499"/>
                <a:gd name="T63" fmla="*/ 12 h 513"/>
                <a:gd name="T64" fmla="*/ 263 w 499"/>
                <a:gd name="T65" fmla="*/ 0 h 513"/>
                <a:gd name="T66" fmla="*/ 206 w 499"/>
                <a:gd name="T67" fmla="*/ 3 h 513"/>
                <a:gd name="T68" fmla="*/ 148 w 499"/>
                <a:gd name="T69" fmla="*/ 19 h 513"/>
                <a:gd name="T70" fmla="*/ 98 w 499"/>
                <a:gd name="T71" fmla="*/ 48 h 513"/>
                <a:gd name="T72" fmla="*/ 60 w 499"/>
                <a:gd name="T73" fmla="*/ 84 h 513"/>
                <a:gd name="T74" fmla="*/ 24 w 499"/>
                <a:gd name="T75" fmla="*/ 134 h 513"/>
                <a:gd name="T76" fmla="*/ 3 w 499"/>
                <a:gd name="T77" fmla="*/ 189 h 513"/>
                <a:gd name="T78" fmla="*/ 0 w 499"/>
                <a:gd name="T79" fmla="*/ 243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9" h="513">
                  <a:moveTo>
                    <a:pt x="492" y="198"/>
                  </a:moveTo>
                  <a:lnTo>
                    <a:pt x="466" y="146"/>
                  </a:lnTo>
                  <a:lnTo>
                    <a:pt x="427" y="100"/>
                  </a:lnTo>
                  <a:lnTo>
                    <a:pt x="380" y="62"/>
                  </a:lnTo>
                  <a:lnTo>
                    <a:pt x="327" y="38"/>
                  </a:lnTo>
                  <a:lnTo>
                    <a:pt x="270" y="26"/>
                  </a:lnTo>
                  <a:lnTo>
                    <a:pt x="210" y="29"/>
                  </a:lnTo>
                  <a:lnTo>
                    <a:pt x="155" y="45"/>
                  </a:lnTo>
                  <a:lnTo>
                    <a:pt x="103" y="72"/>
                  </a:lnTo>
                  <a:lnTo>
                    <a:pt x="62" y="110"/>
                  </a:lnTo>
                  <a:lnTo>
                    <a:pt x="29" y="158"/>
                  </a:lnTo>
                  <a:lnTo>
                    <a:pt x="8" y="212"/>
                  </a:lnTo>
                  <a:lnTo>
                    <a:pt x="0" y="270"/>
                  </a:lnTo>
                  <a:lnTo>
                    <a:pt x="8" y="327"/>
                  </a:lnTo>
                  <a:lnTo>
                    <a:pt x="27" y="379"/>
                  </a:lnTo>
                  <a:lnTo>
                    <a:pt x="58" y="427"/>
                  </a:lnTo>
                  <a:lnTo>
                    <a:pt x="101" y="468"/>
                  </a:lnTo>
                  <a:lnTo>
                    <a:pt x="151" y="496"/>
                  </a:lnTo>
                  <a:lnTo>
                    <a:pt x="206" y="511"/>
                  </a:lnTo>
                  <a:lnTo>
                    <a:pt x="263" y="513"/>
                  </a:lnTo>
                  <a:lnTo>
                    <a:pt x="320" y="503"/>
                  </a:lnTo>
                  <a:lnTo>
                    <a:pt x="375" y="480"/>
                  </a:lnTo>
                  <a:lnTo>
                    <a:pt x="420" y="444"/>
                  </a:lnTo>
                  <a:lnTo>
                    <a:pt x="458" y="398"/>
                  </a:lnTo>
                  <a:lnTo>
                    <a:pt x="485" y="346"/>
                  </a:lnTo>
                  <a:lnTo>
                    <a:pt x="499" y="286"/>
                  </a:lnTo>
                  <a:lnTo>
                    <a:pt x="499" y="229"/>
                  </a:lnTo>
                  <a:lnTo>
                    <a:pt x="485" y="172"/>
                  </a:lnTo>
                  <a:lnTo>
                    <a:pt x="458" y="117"/>
                  </a:lnTo>
                  <a:lnTo>
                    <a:pt x="420" y="72"/>
                  </a:lnTo>
                  <a:lnTo>
                    <a:pt x="375" y="36"/>
                  </a:lnTo>
                  <a:lnTo>
                    <a:pt x="320" y="12"/>
                  </a:lnTo>
                  <a:lnTo>
                    <a:pt x="263" y="0"/>
                  </a:lnTo>
                  <a:lnTo>
                    <a:pt x="206" y="3"/>
                  </a:lnTo>
                  <a:lnTo>
                    <a:pt x="148" y="19"/>
                  </a:lnTo>
                  <a:lnTo>
                    <a:pt x="98" y="48"/>
                  </a:lnTo>
                  <a:lnTo>
                    <a:pt x="60" y="84"/>
                  </a:lnTo>
                  <a:lnTo>
                    <a:pt x="24" y="134"/>
                  </a:lnTo>
                  <a:lnTo>
                    <a:pt x="3" y="189"/>
                  </a:lnTo>
                  <a:lnTo>
                    <a:pt x="0" y="24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7" name="Freeform 1446"/>
            <p:cNvSpPr>
              <a:spLocks/>
            </p:cNvSpPr>
            <p:nvPr/>
          </p:nvSpPr>
          <p:spPr bwMode="auto">
            <a:xfrm>
              <a:off x="2735872" y="1980180"/>
              <a:ext cx="985060" cy="710991"/>
            </a:xfrm>
            <a:custGeom>
              <a:avLst/>
              <a:gdLst>
                <a:gd name="T0" fmla="*/ 484 w 496"/>
                <a:gd name="T1" fmla="*/ 17 h 358"/>
                <a:gd name="T2" fmla="*/ 496 w 496"/>
                <a:gd name="T3" fmla="*/ 74 h 358"/>
                <a:gd name="T4" fmla="*/ 496 w 496"/>
                <a:gd name="T5" fmla="*/ 134 h 358"/>
                <a:gd name="T6" fmla="*/ 481 w 496"/>
                <a:gd name="T7" fmla="*/ 191 h 358"/>
                <a:gd name="T8" fmla="*/ 455 w 496"/>
                <a:gd name="T9" fmla="*/ 244 h 358"/>
                <a:gd name="T10" fmla="*/ 419 w 496"/>
                <a:gd name="T11" fmla="*/ 289 h 358"/>
                <a:gd name="T12" fmla="*/ 372 w 496"/>
                <a:gd name="T13" fmla="*/ 325 h 358"/>
                <a:gd name="T14" fmla="*/ 319 w 496"/>
                <a:gd name="T15" fmla="*/ 349 h 358"/>
                <a:gd name="T16" fmla="*/ 262 w 496"/>
                <a:gd name="T17" fmla="*/ 358 h 358"/>
                <a:gd name="T18" fmla="*/ 205 w 496"/>
                <a:gd name="T19" fmla="*/ 356 h 358"/>
                <a:gd name="T20" fmla="*/ 150 w 496"/>
                <a:gd name="T21" fmla="*/ 339 h 358"/>
                <a:gd name="T22" fmla="*/ 100 w 496"/>
                <a:gd name="T23" fmla="*/ 310 h 358"/>
                <a:gd name="T24" fmla="*/ 57 w 496"/>
                <a:gd name="T25" fmla="*/ 270 h 358"/>
                <a:gd name="T26" fmla="*/ 26 w 496"/>
                <a:gd name="T27" fmla="*/ 222 h 358"/>
                <a:gd name="T28" fmla="*/ 4 w 496"/>
                <a:gd name="T29" fmla="*/ 167 h 358"/>
                <a:gd name="T30" fmla="*/ 0 w 496"/>
                <a:gd name="T31" fmla="*/ 113 h 358"/>
                <a:gd name="T32" fmla="*/ 7 w 496"/>
                <a:gd name="T33" fmla="*/ 55 h 358"/>
                <a:gd name="T34" fmla="*/ 28 w 496"/>
                <a:gd name="T3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6" h="358">
                  <a:moveTo>
                    <a:pt x="484" y="17"/>
                  </a:moveTo>
                  <a:lnTo>
                    <a:pt x="496" y="74"/>
                  </a:lnTo>
                  <a:lnTo>
                    <a:pt x="496" y="134"/>
                  </a:lnTo>
                  <a:lnTo>
                    <a:pt x="481" y="191"/>
                  </a:lnTo>
                  <a:lnTo>
                    <a:pt x="455" y="244"/>
                  </a:lnTo>
                  <a:lnTo>
                    <a:pt x="419" y="289"/>
                  </a:lnTo>
                  <a:lnTo>
                    <a:pt x="372" y="325"/>
                  </a:lnTo>
                  <a:lnTo>
                    <a:pt x="319" y="349"/>
                  </a:lnTo>
                  <a:lnTo>
                    <a:pt x="262" y="358"/>
                  </a:lnTo>
                  <a:lnTo>
                    <a:pt x="205" y="356"/>
                  </a:lnTo>
                  <a:lnTo>
                    <a:pt x="150" y="339"/>
                  </a:lnTo>
                  <a:lnTo>
                    <a:pt x="100" y="310"/>
                  </a:lnTo>
                  <a:lnTo>
                    <a:pt x="57" y="270"/>
                  </a:lnTo>
                  <a:lnTo>
                    <a:pt x="26" y="222"/>
                  </a:lnTo>
                  <a:lnTo>
                    <a:pt x="4" y="167"/>
                  </a:lnTo>
                  <a:lnTo>
                    <a:pt x="0" y="113"/>
                  </a:lnTo>
                  <a:lnTo>
                    <a:pt x="7" y="55"/>
                  </a:lnTo>
                  <a:lnTo>
                    <a:pt x="28"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8" name="Freeform 1447"/>
            <p:cNvSpPr>
              <a:spLocks/>
            </p:cNvSpPr>
            <p:nvPr/>
          </p:nvSpPr>
          <p:spPr bwMode="auto">
            <a:xfrm>
              <a:off x="3051647" y="1725971"/>
              <a:ext cx="693117" cy="685173"/>
            </a:xfrm>
            <a:custGeom>
              <a:avLst/>
              <a:gdLst>
                <a:gd name="T0" fmla="*/ 334 w 349"/>
                <a:gd name="T1" fmla="*/ 345 h 345"/>
                <a:gd name="T2" fmla="*/ 349 w 349"/>
                <a:gd name="T3" fmla="*/ 288 h 345"/>
                <a:gd name="T4" fmla="*/ 349 w 349"/>
                <a:gd name="T5" fmla="*/ 229 h 345"/>
                <a:gd name="T6" fmla="*/ 337 w 349"/>
                <a:gd name="T7" fmla="*/ 169 h 345"/>
                <a:gd name="T8" fmla="*/ 310 w 349"/>
                <a:gd name="T9" fmla="*/ 116 h 345"/>
                <a:gd name="T10" fmla="*/ 272 w 349"/>
                <a:gd name="T11" fmla="*/ 71 h 345"/>
                <a:gd name="T12" fmla="*/ 227 w 349"/>
                <a:gd name="T13" fmla="*/ 35 h 345"/>
                <a:gd name="T14" fmla="*/ 172 w 349"/>
                <a:gd name="T15" fmla="*/ 12 h 345"/>
                <a:gd name="T16" fmla="*/ 115 w 349"/>
                <a:gd name="T17" fmla="*/ 0 h 345"/>
                <a:gd name="T18" fmla="*/ 55 w 349"/>
                <a:gd name="T19" fmla="*/ 0 h 345"/>
                <a:gd name="T20" fmla="*/ 0 w 349"/>
                <a:gd name="T21" fmla="*/ 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45">
                  <a:moveTo>
                    <a:pt x="334" y="345"/>
                  </a:moveTo>
                  <a:lnTo>
                    <a:pt x="349" y="288"/>
                  </a:lnTo>
                  <a:lnTo>
                    <a:pt x="349" y="229"/>
                  </a:lnTo>
                  <a:lnTo>
                    <a:pt x="337" y="169"/>
                  </a:lnTo>
                  <a:lnTo>
                    <a:pt x="310" y="116"/>
                  </a:lnTo>
                  <a:lnTo>
                    <a:pt x="272" y="71"/>
                  </a:lnTo>
                  <a:lnTo>
                    <a:pt x="227" y="35"/>
                  </a:lnTo>
                  <a:lnTo>
                    <a:pt x="172" y="12"/>
                  </a:lnTo>
                  <a:lnTo>
                    <a:pt x="115" y="0"/>
                  </a:lnTo>
                  <a:lnTo>
                    <a:pt x="55" y="0"/>
                  </a:lnTo>
                  <a:lnTo>
                    <a:pt x="0" y="1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9" name="Freeform 1448"/>
            <p:cNvSpPr>
              <a:spLocks/>
            </p:cNvSpPr>
            <p:nvPr/>
          </p:nvSpPr>
          <p:spPr bwMode="auto">
            <a:xfrm>
              <a:off x="2815312" y="2411145"/>
              <a:ext cx="899661" cy="327691"/>
            </a:xfrm>
            <a:custGeom>
              <a:avLst/>
              <a:gdLst>
                <a:gd name="T0" fmla="*/ 453 w 453"/>
                <a:gd name="T1" fmla="*/ 0 h 165"/>
                <a:gd name="T2" fmla="*/ 427 w 453"/>
                <a:gd name="T3" fmla="*/ 51 h 165"/>
                <a:gd name="T4" fmla="*/ 391 w 453"/>
                <a:gd name="T5" fmla="*/ 96 h 165"/>
                <a:gd name="T6" fmla="*/ 344 w 453"/>
                <a:gd name="T7" fmla="*/ 132 h 165"/>
                <a:gd name="T8" fmla="*/ 291 w 453"/>
                <a:gd name="T9" fmla="*/ 156 h 165"/>
                <a:gd name="T10" fmla="*/ 234 w 453"/>
                <a:gd name="T11" fmla="*/ 165 h 165"/>
                <a:gd name="T12" fmla="*/ 177 w 453"/>
                <a:gd name="T13" fmla="*/ 160 h 165"/>
                <a:gd name="T14" fmla="*/ 122 w 453"/>
                <a:gd name="T15" fmla="*/ 144 h 165"/>
                <a:gd name="T16" fmla="*/ 72 w 453"/>
                <a:gd name="T17" fmla="*/ 115 h 165"/>
                <a:gd name="T18" fmla="*/ 31 w 453"/>
                <a:gd name="T19" fmla="*/ 74 h 165"/>
                <a:gd name="T20" fmla="*/ 0 w 453"/>
                <a:gd name="T21"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65">
                  <a:moveTo>
                    <a:pt x="453" y="0"/>
                  </a:moveTo>
                  <a:lnTo>
                    <a:pt x="427" y="51"/>
                  </a:lnTo>
                  <a:lnTo>
                    <a:pt x="391" y="96"/>
                  </a:lnTo>
                  <a:lnTo>
                    <a:pt x="344" y="132"/>
                  </a:lnTo>
                  <a:lnTo>
                    <a:pt x="291" y="156"/>
                  </a:lnTo>
                  <a:lnTo>
                    <a:pt x="234" y="165"/>
                  </a:lnTo>
                  <a:lnTo>
                    <a:pt x="177" y="160"/>
                  </a:lnTo>
                  <a:lnTo>
                    <a:pt x="122" y="144"/>
                  </a:lnTo>
                  <a:lnTo>
                    <a:pt x="72" y="115"/>
                  </a:lnTo>
                  <a:lnTo>
                    <a:pt x="31" y="74"/>
                  </a:lnTo>
                  <a:lnTo>
                    <a:pt x="0" y="2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00" name="Freeform 1449"/>
            <p:cNvSpPr>
              <a:spLocks/>
            </p:cNvSpPr>
            <p:nvPr/>
          </p:nvSpPr>
          <p:spPr bwMode="auto">
            <a:xfrm>
              <a:off x="2767648" y="1767677"/>
              <a:ext cx="663326" cy="697089"/>
            </a:xfrm>
            <a:custGeom>
              <a:avLst/>
              <a:gdLst>
                <a:gd name="T0" fmla="*/ 334 w 334"/>
                <a:gd name="T1" fmla="*/ 12 h 351"/>
                <a:gd name="T2" fmla="*/ 275 w 334"/>
                <a:gd name="T3" fmla="*/ 0 h 351"/>
                <a:gd name="T4" fmla="*/ 217 w 334"/>
                <a:gd name="T5" fmla="*/ 0 h 351"/>
                <a:gd name="T6" fmla="*/ 160 w 334"/>
                <a:gd name="T7" fmla="*/ 14 h 351"/>
                <a:gd name="T8" fmla="*/ 108 w 334"/>
                <a:gd name="T9" fmla="*/ 43 h 351"/>
                <a:gd name="T10" fmla="*/ 65 w 334"/>
                <a:gd name="T11" fmla="*/ 81 h 351"/>
                <a:gd name="T12" fmla="*/ 31 w 334"/>
                <a:gd name="T13" fmla="*/ 129 h 351"/>
                <a:gd name="T14" fmla="*/ 10 w 334"/>
                <a:gd name="T15" fmla="*/ 181 h 351"/>
                <a:gd name="T16" fmla="*/ 0 w 334"/>
                <a:gd name="T17" fmla="*/ 239 h 351"/>
                <a:gd name="T18" fmla="*/ 5 w 334"/>
                <a:gd name="T19" fmla="*/ 296 h 351"/>
                <a:gd name="T20" fmla="*/ 24 w 334"/>
                <a:gd name="T21" fmla="*/ 3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351">
                  <a:moveTo>
                    <a:pt x="334" y="12"/>
                  </a:moveTo>
                  <a:lnTo>
                    <a:pt x="275" y="0"/>
                  </a:lnTo>
                  <a:lnTo>
                    <a:pt x="217" y="0"/>
                  </a:lnTo>
                  <a:lnTo>
                    <a:pt x="160" y="14"/>
                  </a:lnTo>
                  <a:lnTo>
                    <a:pt x="108" y="43"/>
                  </a:lnTo>
                  <a:lnTo>
                    <a:pt x="65" y="81"/>
                  </a:lnTo>
                  <a:lnTo>
                    <a:pt x="31" y="129"/>
                  </a:lnTo>
                  <a:lnTo>
                    <a:pt x="10" y="181"/>
                  </a:lnTo>
                  <a:lnTo>
                    <a:pt x="0" y="239"/>
                  </a:lnTo>
                  <a:lnTo>
                    <a:pt x="5" y="296"/>
                  </a:lnTo>
                  <a:lnTo>
                    <a:pt x="24"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01" name="Freeform 1450"/>
            <p:cNvSpPr>
              <a:spLocks/>
            </p:cNvSpPr>
            <p:nvPr/>
          </p:nvSpPr>
          <p:spPr bwMode="auto">
            <a:xfrm>
              <a:off x="2791480" y="1757747"/>
              <a:ext cx="260167" cy="222433"/>
            </a:xfrm>
            <a:custGeom>
              <a:avLst/>
              <a:gdLst>
                <a:gd name="T0" fmla="*/ 131 w 131"/>
                <a:gd name="T1" fmla="*/ 0 h 112"/>
                <a:gd name="T2" fmla="*/ 79 w 131"/>
                <a:gd name="T3" fmla="*/ 27 h 112"/>
                <a:gd name="T4" fmla="*/ 36 w 131"/>
                <a:gd name="T5" fmla="*/ 65 h 112"/>
                <a:gd name="T6" fmla="*/ 0 w 131"/>
                <a:gd name="T7" fmla="*/ 112 h 112"/>
              </a:gdLst>
              <a:ahLst/>
              <a:cxnLst>
                <a:cxn ang="0">
                  <a:pos x="T0" y="T1"/>
                </a:cxn>
                <a:cxn ang="0">
                  <a:pos x="T2" y="T3"/>
                </a:cxn>
                <a:cxn ang="0">
                  <a:pos x="T4" y="T5"/>
                </a:cxn>
                <a:cxn ang="0">
                  <a:pos x="T6" y="T7"/>
                </a:cxn>
              </a:cxnLst>
              <a:rect l="0" t="0" r="r" b="b"/>
              <a:pathLst>
                <a:path w="131" h="112">
                  <a:moveTo>
                    <a:pt x="131" y="0"/>
                  </a:moveTo>
                  <a:lnTo>
                    <a:pt x="79" y="27"/>
                  </a:lnTo>
                  <a:lnTo>
                    <a:pt x="36" y="65"/>
                  </a:lnTo>
                  <a:lnTo>
                    <a:pt x="0" y="11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02" name="Freeform 1451"/>
            <p:cNvSpPr>
              <a:spLocks/>
            </p:cNvSpPr>
            <p:nvPr/>
          </p:nvSpPr>
          <p:spPr bwMode="auto">
            <a:xfrm>
              <a:off x="3430974" y="1791509"/>
              <a:ext cx="345565" cy="919522"/>
            </a:xfrm>
            <a:custGeom>
              <a:avLst/>
              <a:gdLst>
                <a:gd name="T0" fmla="*/ 50 w 174"/>
                <a:gd name="T1" fmla="*/ 463 h 463"/>
                <a:gd name="T2" fmla="*/ 98 w 174"/>
                <a:gd name="T3" fmla="*/ 429 h 463"/>
                <a:gd name="T4" fmla="*/ 134 w 174"/>
                <a:gd name="T5" fmla="*/ 384 h 463"/>
                <a:gd name="T6" fmla="*/ 160 w 174"/>
                <a:gd name="T7" fmla="*/ 332 h 463"/>
                <a:gd name="T8" fmla="*/ 174 w 174"/>
                <a:gd name="T9" fmla="*/ 277 h 463"/>
                <a:gd name="T10" fmla="*/ 174 w 174"/>
                <a:gd name="T11" fmla="*/ 217 h 463"/>
                <a:gd name="T12" fmla="*/ 162 w 174"/>
                <a:gd name="T13" fmla="*/ 160 h 463"/>
                <a:gd name="T14" fmla="*/ 136 w 174"/>
                <a:gd name="T15" fmla="*/ 105 h 463"/>
                <a:gd name="T16" fmla="*/ 100 w 174"/>
                <a:gd name="T17" fmla="*/ 60 h 463"/>
                <a:gd name="T18" fmla="*/ 53 w 174"/>
                <a:gd name="T19" fmla="*/ 24 h 463"/>
                <a:gd name="T20" fmla="*/ 0 w 174"/>
                <a:gd name="T21" fmla="*/ 0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4" h="463">
                  <a:moveTo>
                    <a:pt x="50" y="463"/>
                  </a:moveTo>
                  <a:lnTo>
                    <a:pt x="98" y="429"/>
                  </a:lnTo>
                  <a:lnTo>
                    <a:pt x="134" y="384"/>
                  </a:lnTo>
                  <a:lnTo>
                    <a:pt x="160" y="332"/>
                  </a:lnTo>
                  <a:lnTo>
                    <a:pt x="174" y="277"/>
                  </a:lnTo>
                  <a:lnTo>
                    <a:pt x="174" y="217"/>
                  </a:lnTo>
                  <a:lnTo>
                    <a:pt x="162" y="160"/>
                  </a:lnTo>
                  <a:lnTo>
                    <a:pt x="136" y="105"/>
                  </a:lnTo>
                  <a:lnTo>
                    <a:pt x="100" y="60"/>
                  </a:lnTo>
                  <a:lnTo>
                    <a:pt x="53" y="24"/>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03" name="Freeform 1452"/>
            <p:cNvSpPr>
              <a:spLocks/>
            </p:cNvSpPr>
            <p:nvPr/>
          </p:nvSpPr>
          <p:spPr bwMode="auto">
            <a:xfrm>
              <a:off x="2811340" y="2160907"/>
              <a:ext cx="718934" cy="615662"/>
            </a:xfrm>
            <a:custGeom>
              <a:avLst/>
              <a:gdLst>
                <a:gd name="T0" fmla="*/ 7 w 362"/>
                <a:gd name="T1" fmla="*/ 0 h 310"/>
                <a:gd name="T2" fmla="*/ 0 w 362"/>
                <a:gd name="T3" fmla="*/ 57 h 310"/>
                <a:gd name="T4" fmla="*/ 2 w 362"/>
                <a:gd name="T5" fmla="*/ 115 h 310"/>
                <a:gd name="T6" fmla="*/ 21 w 362"/>
                <a:gd name="T7" fmla="*/ 169 h 310"/>
                <a:gd name="T8" fmla="*/ 50 w 362"/>
                <a:gd name="T9" fmla="*/ 217 h 310"/>
                <a:gd name="T10" fmla="*/ 90 w 362"/>
                <a:gd name="T11" fmla="*/ 258 h 310"/>
                <a:gd name="T12" fmla="*/ 140 w 362"/>
                <a:gd name="T13" fmla="*/ 289 h 310"/>
                <a:gd name="T14" fmla="*/ 195 w 362"/>
                <a:gd name="T15" fmla="*/ 305 h 310"/>
                <a:gd name="T16" fmla="*/ 253 w 362"/>
                <a:gd name="T17" fmla="*/ 310 h 310"/>
                <a:gd name="T18" fmla="*/ 310 w 362"/>
                <a:gd name="T19" fmla="*/ 301 h 310"/>
                <a:gd name="T20" fmla="*/ 362 w 362"/>
                <a:gd name="T21" fmla="*/ 27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2" h="310">
                  <a:moveTo>
                    <a:pt x="7" y="0"/>
                  </a:moveTo>
                  <a:lnTo>
                    <a:pt x="0" y="57"/>
                  </a:lnTo>
                  <a:lnTo>
                    <a:pt x="2" y="115"/>
                  </a:lnTo>
                  <a:lnTo>
                    <a:pt x="21" y="169"/>
                  </a:lnTo>
                  <a:lnTo>
                    <a:pt x="50" y="217"/>
                  </a:lnTo>
                  <a:lnTo>
                    <a:pt x="90" y="258"/>
                  </a:lnTo>
                  <a:lnTo>
                    <a:pt x="140" y="289"/>
                  </a:lnTo>
                  <a:lnTo>
                    <a:pt x="195" y="305"/>
                  </a:lnTo>
                  <a:lnTo>
                    <a:pt x="253" y="310"/>
                  </a:lnTo>
                  <a:lnTo>
                    <a:pt x="310" y="301"/>
                  </a:lnTo>
                  <a:lnTo>
                    <a:pt x="362" y="27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04" name="Freeform 1453"/>
            <p:cNvSpPr>
              <a:spLocks/>
            </p:cNvSpPr>
            <p:nvPr/>
          </p:nvSpPr>
          <p:spPr bwMode="auto">
            <a:xfrm>
              <a:off x="2825242" y="1801440"/>
              <a:ext cx="919521" cy="359467"/>
            </a:xfrm>
            <a:custGeom>
              <a:avLst/>
              <a:gdLst>
                <a:gd name="T0" fmla="*/ 463 w 463"/>
                <a:gd name="T1" fmla="*/ 119 h 181"/>
                <a:gd name="T2" fmla="*/ 427 w 463"/>
                <a:gd name="T3" fmla="*/ 71 h 181"/>
                <a:gd name="T4" fmla="*/ 379 w 463"/>
                <a:gd name="T5" fmla="*/ 36 h 181"/>
                <a:gd name="T6" fmla="*/ 327 w 463"/>
                <a:gd name="T7" fmla="*/ 12 h 181"/>
                <a:gd name="T8" fmla="*/ 269 w 463"/>
                <a:gd name="T9" fmla="*/ 0 h 181"/>
                <a:gd name="T10" fmla="*/ 210 w 463"/>
                <a:gd name="T11" fmla="*/ 0 h 181"/>
                <a:gd name="T12" fmla="*/ 153 w 463"/>
                <a:gd name="T13" fmla="*/ 14 h 181"/>
                <a:gd name="T14" fmla="*/ 100 w 463"/>
                <a:gd name="T15" fmla="*/ 43 h 181"/>
                <a:gd name="T16" fmla="*/ 57 w 463"/>
                <a:gd name="T17" fmla="*/ 81 h 181"/>
                <a:gd name="T18" fmla="*/ 21 w 463"/>
                <a:gd name="T19" fmla="*/ 129 h 181"/>
                <a:gd name="T20" fmla="*/ 0 w 463"/>
                <a:gd name="T2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81">
                  <a:moveTo>
                    <a:pt x="463" y="119"/>
                  </a:moveTo>
                  <a:lnTo>
                    <a:pt x="427" y="71"/>
                  </a:lnTo>
                  <a:lnTo>
                    <a:pt x="379" y="36"/>
                  </a:lnTo>
                  <a:lnTo>
                    <a:pt x="327" y="12"/>
                  </a:lnTo>
                  <a:lnTo>
                    <a:pt x="269" y="0"/>
                  </a:lnTo>
                  <a:lnTo>
                    <a:pt x="210" y="0"/>
                  </a:lnTo>
                  <a:lnTo>
                    <a:pt x="153" y="14"/>
                  </a:lnTo>
                  <a:lnTo>
                    <a:pt x="100" y="43"/>
                  </a:lnTo>
                  <a:lnTo>
                    <a:pt x="57" y="81"/>
                  </a:lnTo>
                  <a:lnTo>
                    <a:pt x="21" y="129"/>
                  </a:lnTo>
                  <a:lnTo>
                    <a:pt x="0" y="1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05" name="Freeform 1454"/>
            <p:cNvSpPr>
              <a:spLocks/>
            </p:cNvSpPr>
            <p:nvPr/>
          </p:nvSpPr>
          <p:spPr bwMode="auto">
            <a:xfrm>
              <a:off x="3242304" y="2037775"/>
              <a:ext cx="577928" cy="766600"/>
            </a:xfrm>
            <a:custGeom>
              <a:avLst/>
              <a:gdLst>
                <a:gd name="T0" fmla="*/ 253 w 291"/>
                <a:gd name="T1" fmla="*/ 0 h 386"/>
                <a:gd name="T2" fmla="*/ 279 w 291"/>
                <a:gd name="T3" fmla="*/ 53 h 386"/>
                <a:gd name="T4" fmla="*/ 291 w 291"/>
                <a:gd name="T5" fmla="*/ 110 h 386"/>
                <a:gd name="T6" fmla="*/ 291 w 291"/>
                <a:gd name="T7" fmla="*/ 169 h 386"/>
                <a:gd name="T8" fmla="*/ 276 w 291"/>
                <a:gd name="T9" fmla="*/ 227 h 386"/>
                <a:gd name="T10" fmla="*/ 250 w 291"/>
                <a:gd name="T11" fmla="*/ 277 h 386"/>
                <a:gd name="T12" fmla="*/ 212 w 291"/>
                <a:gd name="T13" fmla="*/ 322 h 386"/>
                <a:gd name="T14" fmla="*/ 167 w 291"/>
                <a:gd name="T15" fmla="*/ 355 h 386"/>
                <a:gd name="T16" fmla="*/ 112 w 291"/>
                <a:gd name="T17" fmla="*/ 377 h 386"/>
                <a:gd name="T18" fmla="*/ 57 w 291"/>
                <a:gd name="T19" fmla="*/ 386 h 386"/>
                <a:gd name="T20" fmla="*/ 0 w 291"/>
                <a:gd name="T21" fmla="*/ 382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386">
                  <a:moveTo>
                    <a:pt x="253" y="0"/>
                  </a:moveTo>
                  <a:lnTo>
                    <a:pt x="279" y="53"/>
                  </a:lnTo>
                  <a:lnTo>
                    <a:pt x="291" y="110"/>
                  </a:lnTo>
                  <a:lnTo>
                    <a:pt x="291" y="169"/>
                  </a:lnTo>
                  <a:lnTo>
                    <a:pt x="276" y="227"/>
                  </a:lnTo>
                  <a:lnTo>
                    <a:pt x="250" y="277"/>
                  </a:lnTo>
                  <a:lnTo>
                    <a:pt x="212" y="322"/>
                  </a:lnTo>
                  <a:lnTo>
                    <a:pt x="167" y="355"/>
                  </a:lnTo>
                  <a:lnTo>
                    <a:pt x="112" y="377"/>
                  </a:lnTo>
                  <a:lnTo>
                    <a:pt x="57" y="386"/>
                  </a:lnTo>
                  <a:lnTo>
                    <a:pt x="0" y="3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06" name="Freeform 1455"/>
            <p:cNvSpPr>
              <a:spLocks/>
            </p:cNvSpPr>
            <p:nvPr/>
          </p:nvSpPr>
          <p:spPr bwMode="auto">
            <a:xfrm>
              <a:off x="2853046" y="1910670"/>
              <a:ext cx="389258" cy="885759"/>
            </a:xfrm>
            <a:custGeom>
              <a:avLst/>
              <a:gdLst>
                <a:gd name="T0" fmla="*/ 112 w 196"/>
                <a:gd name="T1" fmla="*/ 0 h 446"/>
                <a:gd name="T2" fmla="*/ 67 w 196"/>
                <a:gd name="T3" fmla="*/ 38 h 446"/>
                <a:gd name="T4" fmla="*/ 34 w 196"/>
                <a:gd name="T5" fmla="*/ 83 h 446"/>
                <a:gd name="T6" fmla="*/ 10 w 196"/>
                <a:gd name="T7" fmla="*/ 140 h 446"/>
                <a:gd name="T8" fmla="*/ 0 w 196"/>
                <a:gd name="T9" fmla="*/ 195 h 446"/>
                <a:gd name="T10" fmla="*/ 5 w 196"/>
                <a:gd name="T11" fmla="*/ 252 h 446"/>
                <a:gd name="T12" fmla="*/ 22 w 196"/>
                <a:gd name="T13" fmla="*/ 307 h 446"/>
                <a:gd name="T14" fmla="*/ 53 w 196"/>
                <a:gd name="T15" fmla="*/ 357 h 446"/>
                <a:gd name="T16" fmla="*/ 91 w 196"/>
                <a:gd name="T17" fmla="*/ 398 h 446"/>
                <a:gd name="T18" fmla="*/ 141 w 196"/>
                <a:gd name="T19" fmla="*/ 427 h 446"/>
                <a:gd name="T20" fmla="*/ 196 w 19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446">
                  <a:moveTo>
                    <a:pt x="112" y="0"/>
                  </a:moveTo>
                  <a:lnTo>
                    <a:pt x="67" y="38"/>
                  </a:lnTo>
                  <a:lnTo>
                    <a:pt x="34" y="83"/>
                  </a:lnTo>
                  <a:lnTo>
                    <a:pt x="10" y="140"/>
                  </a:lnTo>
                  <a:lnTo>
                    <a:pt x="0" y="195"/>
                  </a:lnTo>
                  <a:lnTo>
                    <a:pt x="5" y="252"/>
                  </a:lnTo>
                  <a:lnTo>
                    <a:pt x="22" y="307"/>
                  </a:lnTo>
                  <a:lnTo>
                    <a:pt x="53" y="357"/>
                  </a:lnTo>
                  <a:lnTo>
                    <a:pt x="91" y="398"/>
                  </a:lnTo>
                  <a:lnTo>
                    <a:pt x="141" y="427"/>
                  </a:lnTo>
                  <a:lnTo>
                    <a:pt x="19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07" name="Freeform 1456"/>
            <p:cNvSpPr>
              <a:spLocks/>
            </p:cNvSpPr>
            <p:nvPr/>
          </p:nvSpPr>
          <p:spPr bwMode="auto">
            <a:xfrm>
              <a:off x="3075479" y="1819314"/>
              <a:ext cx="796389" cy="577929"/>
            </a:xfrm>
            <a:custGeom>
              <a:avLst/>
              <a:gdLst>
                <a:gd name="T0" fmla="*/ 399 w 401"/>
                <a:gd name="T1" fmla="*/ 291 h 291"/>
                <a:gd name="T2" fmla="*/ 401 w 401"/>
                <a:gd name="T3" fmla="*/ 232 h 291"/>
                <a:gd name="T4" fmla="*/ 389 w 401"/>
                <a:gd name="T5" fmla="*/ 174 h 291"/>
                <a:gd name="T6" fmla="*/ 363 w 401"/>
                <a:gd name="T7" fmla="*/ 122 h 291"/>
                <a:gd name="T8" fmla="*/ 325 w 401"/>
                <a:gd name="T9" fmla="*/ 74 h 291"/>
                <a:gd name="T10" fmla="*/ 279 w 401"/>
                <a:gd name="T11" fmla="*/ 38 h 291"/>
                <a:gd name="T12" fmla="*/ 225 w 401"/>
                <a:gd name="T13" fmla="*/ 15 h 291"/>
                <a:gd name="T14" fmla="*/ 167 w 401"/>
                <a:gd name="T15" fmla="*/ 0 h 291"/>
                <a:gd name="T16" fmla="*/ 110 w 401"/>
                <a:gd name="T17" fmla="*/ 3 h 291"/>
                <a:gd name="T18" fmla="*/ 50 w 401"/>
                <a:gd name="T19" fmla="*/ 19 h 291"/>
                <a:gd name="T20" fmla="*/ 0 w 401"/>
                <a:gd name="T21"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 h="291">
                  <a:moveTo>
                    <a:pt x="399" y="291"/>
                  </a:moveTo>
                  <a:lnTo>
                    <a:pt x="401" y="232"/>
                  </a:lnTo>
                  <a:lnTo>
                    <a:pt x="389" y="174"/>
                  </a:lnTo>
                  <a:lnTo>
                    <a:pt x="363" y="122"/>
                  </a:lnTo>
                  <a:lnTo>
                    <a:pt x="325" y="74"/>
                  </a:lnTo>
                  <a:lnTo>
                    <a:pt x="279" y="38"/>
                  </a:lnTo>
                  <a:lnTo>
                    <a:pt x="225" y="15"/>
                  </a:lnTo>
                  <a:lnTo>
                    <a:pt x="167" y="0"/>
                  </a:lnTo>
                  <a:lnTo>
                    <a:pt x="110" y="3"/>
                  </a:lnTo>
                  <a:lnTo>
                    <a:pt x="50" y="19"/>
                  </a:lnTo>
                  <a:lnTo>
                    <a:pt x="0" y="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08" name="Freeform 1457"/>
            <p:cNvSpPr>
              <a:spLocks/>
            </p:cNvSpPr>
            <p:nvPr/>
          </p:nvSpPr>
          <p:spPr bwMode="auto">
            <a:xfrm>
              <a:off x="3005968" y="2397242"/>
              <a:ext cx="861927" cy="423020"/>
            </a:xfrm>
            <a:custGeom>
              <a:avLst/>
              <a:gdLst>
                <a:gd name="T0" fmla="*/ 434 w 434"/>
                <a:gd name="T1" fmla="*/ 0 h 213"/>
                <a:gd name="T2" fmla="*/ 419 w 434"/>
                <a:gd name="T3" fmla="*/ 55 h 213"/>
                <a:gd name="T4" fmla="*/ 393 w 434"/>
                <a:gd name="T5" fmla="*/ 108 h 213"/>
                <a:gd name="T6" fmla="*/ 355 w 434"/>
                <a:gd name="T7" fmla="*/ 151 h 213"/>
                <a:gd name="T8" fmla="*/ 310 w 434"/>
                <a:gd name="T9" fmla="*/ 184 h 213"/>
                <a:gd name="T10" fmla="*/ 255 w 434"/>
                <a:gd name="T11" fmla="*/ 205 h 213"/>
                <a:gd name="T12" fmla="*/ 197 w 434"/>
                <a:gd name="T13" fmla="*/ 213 h 213"/>
                <a:gd name="T14" fmla="*/ 143 w 434"/>
                <a:gd name="T15" fmla="*/ 208 h 213"/>
                <a:gd name="T16" fmla="*/ 88 w 434"/>
                <a:gd name="T17" fmla="*/ 191 h 213"/>
                <a:gd name="T18" fmla="*/ 40 w 434"/>
                <a:gd name="T19" fmla="*/ 160 h 213"/>
                <a:gd name="T20" fmla="*/ 0 w 434"/>
                <a:gd name="T21" fmla="*/ 11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4" h="213">
                  <a:moveTo>
                    <a:pt x="434" y="0"/>
                  </a:moveTo>
                  <a:lnTo>
                    <a:pt x="419" y="55"/>
                  </a:lnTo>
                  <a:lnTo>
                    <a:pt x="393" y="108"/>
                  </a:lnTo>
                  <a:lnTo>
                    <a:pt x="355" y="151"/>
                  </a:lnTo>
                  <a:lnTo>
                    <a:pt x="310" y="184"/>
                  </a:lnTo>
                  <a:lnTo>
                    <a:pt x="255" y="205"/>
                  </a:lnTo>
                  <a:lnTo>
                    <a:pt x="197" y="213"/>
                  </a:lnTo>
                  <a:lnTo>
                    <a:pt x="143" y="208"/>
                  </a:lnTo>
                  <a:lnTo>
                    <a:pt x="88" y="191"/>
                  </a:lnTo>
                  <a:lnTo>
                    <a:pt x="40" y="160"/>
                  </a:lnTo>
                  <a:lnTo>
                    <a:pt x="0" y="1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09" name="Freeform 1458"/>
            <p:cNvSpPr>
              <a:spLocks/>
            </p:cNvSpPr>
            <p:nvPr/>
          </p:nvSpPr>
          <p:spPr bwMode="auto">
            <a:xfrm>
              <a:off x="2904682" y="1833216"/>
              <a:ext cx="560054" cy="796389"/>
            </a:xfrm>
            <a:custGeom>
              <a:avLst/>
              <a:gdLst>
                <a:gd name="T0" fmla="*/ 282 w 282"/>
                <a:gd name="T1" fmla="*/ 0 h 401"/>
                <a:gd name="T2" fmla="*/ 222 w 282"/>
                <a:gd name="T3" fmla="*/ 0 h 401"/>
                <a:gd name="T4" fmla="*/ 165 w 282"/>
                <a:gd name="T5" fmla="*/ 15 h 401"/>
                <a:gd name="T6" fmla="*/ 113 w 282"/>
                <a:gd name="T7" fmla="*/ 43 h 401"/>
                <a:gd name="T8" fmla="*/ 67 w 282"/>
                <a:gd name="T9" fmla="*/ 82 h 401"/>
                <a:gd name="T10" fmla="*/ 34 w 282"/>
                <a:gd name="T11" fmla="*/ 129 h 401"/>
                <a:gd name="T12" fmla="*/ 10 w 282"/>
                <a:gd name="T13" fmla="*/ 182 h 401"/>
                <a:gd name="T14" fmla="*/ 0 w 282"/>
                <a:gd name="T15" fmla="*/ 239 h 401"/>
                <a:gd name="T16" fmla="*/ 3 w 282"/>
                <a:gd name="T17" fmla="*/ 296 h 401"/>
                <a:gd name="T18" fmla="*/ 20 w 282"/>
                <a:gd name="T19" fmla="*/ 353 h 401"/>
                <a:gd name="T20" fmla="*/ 51 w 282"/>
                <a:gd name="T21" fmla="*/ 40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2" h="401">
                  <a:moveTo>
                    <a:pt x="282" y="0"/>
                  </a:moveTo>
                  <a:lnTo>
                    <a:pt x="222" y="0"/>
                  </a:lnTo>
                  <a:lnTo>
                    <a:pt x="165" y="15"/>
                  </a:lnTo>
                  <a:lnTo>
                    <a:pt x="113" y="43"/>
                  </a:lnTo>
                  <a:lnTo>
                    <a:pt x="67" y="82"/>
                  </a:lnTo>
                  <a:lnTo>
                    <a:pt x="34" y="129"/>
                  </a:lnTo>
                  <a:lnTo>
                    <a:pt x="10" y="182"/>
                  </a:lnTo>
                  <a:lnTo>
                    <a:pt x="0" y="239"/>
                  </a:lnTo>
                  <a:lnTo>
                    <a:pt x="3" y="296"/>
                  </a:lnTo>
                  <a:lnTo>
                    <a:pt x="20" y="353"/>
                  </a:lnTo>
                  <a:lnTo>
                    <a:pt x="51" y="40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10" name="Freeform 1459"/>
            <p:cNvSpPr>
              <a:spLocks/>
            </p:cNvSpPr>
            <p:nvPr/>
          </p:nvSpPr>
          <p:spPr bwMode="auto">
            <a:xfrm>
              <a:off x="2958304" y="1833216"/>
              <a:ext cx="1016836" cy="994991"/>
            </a:xfrm>
            <a:custGeom>
              <a:avLst/>
              <a:gdLst>
                <a:gd name="T0" fmla="*/ 272 w 512"/>
                <a:gd name="T1" fmla="*/ 497 h 501"/>
                <a:gd name="T2" fmla="*/ 329 w 512"/>
                <a:gd name="T3" fmla="*/ 489 h 501"/>
                <a:gd name="T4" fmla="*/ 381 w 512"/>
                <a:gd name="T5" fmla="*/ 470 h 501"/>
                <a:gd name="T6" fmla="*/ 429 w 512"/>
                <a:gd name="T7" fmla="*/ 437 h 501"/>
                <a:gd name="T8" fmla="*/ 467 w 512"/>
                <a:gd name="T9" fmla="*/ 394 h 501"/>
                <a:gd name="T10" fmla="*/ 496 w 512"/>
                <a:gd name="T11" fmla="*/ 344 h 501"/>
                <a:gd name="T12" fmla="*/ 510 w 512"/>
                <a:gd name="T13" fmla="*/ 289 h 501"/>
                <a:gd name="T14" fmla="*/ 512 w 512"/>
                <a:gd name="T15" fmla="*/ 229 h 501"/>
                <a:gd name="T16" fmla="*/ 501 w 512"/>
                <a:gd name="T17" fmla="*/ 172 h 501"/>
                <a:gd name="T18" fmla="*/ 477 w 512"/>
                <a:gd name="T19" fmla="*/ 120 h 501"/>
                <a:gd name="T20" fmla="*/ 439 w 512"/>
                <a:gd name="T21" fmla="*/ 74 h 501"/>
                <a:gd name="T22" fmla="*/ 393 w 512"/>
                <a:gd name="T23" fmla="*/ 39 h 501"/>
                <a:gd name="T24" fmla="*/ 341 w 512"/>
                <a:gd name="T25" fmla="*/ 12 h 501"/>
                <a:gd name="T26" fmla="*/ 281 w 512"/>
                <a:gd name="T27" fmla="*/ 0 h 501"/>
                <a:gd name="T28" fmla="*/ 224 w 512"/>
                <a:gd name="T29" fmla="*/ 0 h 501"/>
                <a:gd name="T30" fmla="*/ 167 w 512"/>
                <a:gd name="T31" fmla="*/ 15 h 501"/>
                <a:gd name="T32" fmla="*/ 114 w 512"/>
                <a:gd name="T33" fmla="*/ 41 h 501"/>
                <a:gd name="T34" fmla="*/ 69 w 512"/>
                <a:gd name="T35" fmla="*/ 79 h 501"/>
                <a:gd name="T36" fmla="*/ 33 w 512"/>
                <a:gd name="T37" fmla="*/ 127 h 501"/>
                <a:gd name="T38" fmla="*/ 9 w 512"/>
                <a:gd name="T39" fmla="*/ 182 h 501"/>
                <a:gd name="T40" fmla="*/ 0 w 512"/>
                <a:gd name="T41" fmla="*/ 239 h 501"/>
                <a:gd name="T42" fmla="*/ 2 w 512"/>
                <a:gd name="T43" fmla="*/ 296 h 501"/>
                <a:gd name="T44" fmla="*/ 19 w 512"/>
                <a:gd name="T45" fmla="*/ 353 h 501"/>
                <a:gd name="T46" fmla="*/ 50 w 512"/>
                <a:gd name="T47" fmla="*/ 404 h 501"/>
                <a:gd name="T48" fmla="*/ 88 w 512"/>
                <a:gd name="T49" fmla="*/ 444 h 501"/>
                <a:gd name="T50" fmla="*/ 136 w 512"/>
                <a:gd name="T51" fmla="*/ 475 h 501"/>
                <a:gd name="T52" fmla="*/ 190 w 512"/>
                <a:gd name="T53" fmla="*/ 494 h 501"/>
                <a:gd name="T54" fmla="*/ 248 w 512"/>
                <a:gd name="T55" fmla="*/ 501 h 501"/>
                <a:gd name="T56" fmla="*/ 305 w 512"/>
                <a:gd name="T57" fmla="*/ 492 h 501"/>
                <a:gd name="T58" fmla="*/ 357 w 512"/>
                <a:gd name="T59" fmla="*/ 473 h 501"/>
                <a:gd name="T60" fmla="*/ 405 w 512"/>
                <a:gd name="T61" fmla="*/ 439 h 501"/>
                <a:gd name="T62" fmla="*/ 443 w 512"/>
                <a:gd name="T63" fmla="*/ 396 h 501"/>
                <a:gd name="T64" fmla="*/ 470 w 512"/>
                <a:gd name="T65" fmla="*/ 344 h 501"/>
                <a:gd name="T66" fmla="*/ 484 w 512"/>
                <a:gd name="T67" fmla="*/ 289 h 501"/>
                <a:gd name="T68" fmla="*/ 486 w 512"/>
                <a:gd name="T69" fmla="*/ 229 h 501"/>
                <a:gd name="T70" fmla="*/ 474 w 512"/>
                <a:gd name="T71" fmla="*/ 175 h 501"/>
                <a:gd name="T72" fmla="*/ 412 w 512"/>
                <a:gd name="T73" fmla="*/ 74 h 501"/>
                <a:gd name="T74" fmla="*/ 365 w 512"/>
                <a:gd name="T75" fmla="*/ 39 h 501"/>
                <a:gd name="T76" fmla="*/ 312 w 512"/>
                <a:gd name="T77" fmla="*/ 12 h 501"/>
                <a:gd name="T78" fmla="*/ 255 w 512"/>
                <a:gd name="T7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01">
                  <a:moveTo>
                    <a:pt x="272" y="497"/>
                  </a:moveTo>
                  <a:lnTo>
                    <a:pt x="329" y="489"/>
                  </a:lnTo>
                  <a:lnTo>
                    <a:pt x="381" y="470"/>
                  </a:lnTo>
                  <a:lnTo>
                    <a:pt x="429" y="437"/>
                  </a:lnTo>
                  <a:lnTo>
                    <a:pt x="467" y="394"/>
                  </a:lnTo>
                  <a:lnTo>
                    <a:pt x="496" y="344"/>
                  </a:lnTo>
                  <a:lnTo>
                    <a:pt x="510" y="289"/>
                  </a:lnTo>
                  <a:lnTo>
                    <a:pt x="512" y="229"/>
                  </a:lnTo>
                  <a:lnTo>
                    <a:pt x="501" y="172"/>
                  </a:lnTo>
                  <a:lnTo>
                    <a:pt x="477" y="120"/>
                  </a:lnTo>
                  <a:lnTo>
                    <a:pt x="439" y="74"/>
                  </a:lnTo>
                  <a:lnTo>
                    <a:pt x="393" y="39"/>
                  </a:lnTo>
                  <a:lnTo>
                    <a:pt x="341" y="12"/>
                  </a:lnTo>
                  <a:lnTo>
                    <a:pt x="281" y="0"/>
                  </a:lnTo>
                  <a:lnTo>
                    <a:pt x="224" y="0"/>
                  </a:lnTo>
                  <a:lnTo>
                    <a:pt x="167" y="15"/>
                  </a:lnTo>
                  <a:lnTo>
                    <a:pt x="114" y="41"/>
                  </a:lnTo>
                  <a:lnTo>
                    <a:pt x="69" y="79"/>
                  </a:lnTo>
                  <a:lnTo>
                    <a:pt x="33" y="127"/>
                  </a:lnTo>
                  <a:lnTo>
                    <a:pt x="9" y="182"/>
                  </a:lnTo>
                  <a:lnTo>
                    <a:pt x="0" y="239"/>
                  </a:lnTo>
                  <a:lnTo>
                    <a:pt x="2" y="296"/>
                  </a:lnTo>
                  <a:lnTo>
                    <a:pt x="19" y="353"/>
                  </a:lnTo>
                  <a:lnTo>
                    <a:pt x="50" y="404"/>
                  </a:lnTo>
                  <a:lnTo>
                    <a:pt x="88" y="444"/>
                  </a:lnTo>
                  <a:lnTo>
                    <a:pt x="136" y="475"/>
                  </a:lnTo>
                  <a:lnTo>
                    <a:pt x="190" y="494"/>
                  </a:lnTo>
                  <a:lnTo>
                    <a:pt x="248" y="501"/>
                  </a:lnTo>
                  <a:lnTo>
                    <a:pt x="305" y="492"/>
                  </a:lnTo>
                  <a:lnTo>
                    <a:pt x="357" y="473"/>
                  </a:lnTo>
                  <a:lnTo>
                    <a:pt x="405" y="439"/>
                  </a:lnTo>
                  <a:lnTo>
                    <a:pt x="443" y="396"/>
                  </a:lnTo>
                  <a:lnTo>
                    <a:pt x="470" y="344"/>
                  </a:lnTo>
                  <a:lnTo>
                    <a:pt x="484" y="289"/>
                  </a:lnTo>
                  <a:lnTo>
                    <a:pt x="486" y="229"/>
                  </a:lnTo>
                  <a:lnTo>
                    <a:pt x="474" y="175"/>
                  </a:lnTo>
                  <a:lnTo>
                    <a:pt x="412" y="74"/>
                  </a:lnTo>
                  <a:lnTo>
                    <a:pt x="365" y="39"/>
                  </a:lnTo>
                  <a:lnTo>
                    <a:pt x="312" y="12"/>
                  </a:lnTo>
                  <a:lnTo>
                    <a:pt x="255"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p>
          </p:txBody>
        </p:sp>
        <p:sp>
          <p:nvSpPr>
            <p:cNvPr id="311" name="Freeform 1460"/>
            <p:cNvSpPr>
              <a:spLocks/>
            </p:cNvSpPr>
            <p:nvPr/>
          </p:nvSpPr>
          <p:spPr bwMode="auto">
            <a:xfrm>
              <a:off x="2791480" y="1487650"/>
              <a:ext cx="663326" cy="303859"/>
            </a:xfrm>
            <a:custGeom>
              <a:avLst/>
              <a:gdLst>
                <a:gd name="T0" fmla="*/ 334 w 334"/>
                <a:gd name="T1" fmla="*/ 24 h 153"/>
                <a:gd name="T2" fmla="*/ 282 w 334"/>
                <a:gd name="T3" fmla="*/ 5 h 153"/>
                <a:gd name="T4" fmla="*/ 224 w 334"/>
                <a:gd name="T5" fmla="*/ 0 h 153"/>
                <a:gd name="T6" fmla="*/ 167 w 334"/>
                <a:gd name="T7" fmla="*/ 7 h 153"/>
                <a:gd name="T8" fmla="*/ 112 w 334"/>
                <a:gd name="T9" fmla="*/ 27 h 153"/>
                <a:gd name="T10" fmla="*/ 65 w 334"/>
                <a:gd name="T11" fmla="*/ 60 h 153"/>
                <a:gd name="T12" fmla="*/ 29 w 334"/>
                <a:gd name="T13" fmla="*/ 103 h 153"/>
                <a:gd name="T14" fmla="*/ 0 w 334"/>
                <a:gd name="T15" fmla="*/ 153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53">
                  <a:moveTo>
                    <a:pt x="334" y="24"/>
                  </a:moveTo>
                  <a:lnTo>
                    <a:pt x="282" y="5"/>
                  </a:lnTo>
                  <a:lnTo>
                    <a:pt x="224" y="0"/>
                  </a:lnTo>
                  <a:lnTo>
                    <a:pt x="167" y="7"/>
                  </a:lnTo>
                  <a:lnTo>
                    <a:pt x="112" y="27"/>
                  </a:lnTo>
                  <a:lnTo>
                    <a:pt x="65" y="60"/>
                  </a:lnTo>
                  <a:lnTo>
                    <a:pt x="29" y="103"/>
                  </a:lnTo>
                  <a:lnTo>
                    <a:pt x="0" y="15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12" name="Freeform 1461"/>
            <p:cNvSpPr>
              <a:spLocks/>
            </p:cNvSpPr>
            <p:nvPr/>
          </p:nvSpPr>
          <p:spPr bwMode="auto">
            <a:xfrm>
              <a:off x="3454807" y="1535314"/>
              <a:ext cx="236335" cy="242293"/>
            </a:xfrm>
            <a:custGeom>
              <a:avLst/>
              <a:gdLst>
                <a:gd name="T0" fmla="*/ 119 w 119"/>
                <a:gd name="T1" fmla="*/ 122 h 122"/>
                <a:gd name="T2" fmla="*/ 91 w 119"/>
                <a:gd name="T3" fmla="*/ 74 h 122"/>
                <a:gd name="T4" fmla="*/ 50 w 119"/>
                <a:gd name="T5" fmla="*/ 31 h 122"/>
                <a:gd name="T6" fmla="*/ 0 w 119"/>
                <a:gd name="T7" fmla="*/ 0 h 122"/>
              </a:gdLst>
              <a:ahLst/>
              <a:cxnLst>
                <a:cxn ang="0">
                  <a:pos x="T0" y="T1"/>
                </a:cxn>
                <a:cxn ang="0">
                  <a:pos x="T2" y="T3"/>
                </a:cxn>
                <a:cxn ang="0">
                  <a:pos x="T4" y="T5"/>
                </a:cxn>
                <a:cxn ang="0">
                  <a:pos x="T6" y="T7"/>
                </a:cxn>
              </a:cxnLst>
              <a:rect l="0" t="0" r="r" b="b"/>
              <a:pathLst>
                <a:path w="119" h="122">
                  <a:moveTo>
                    <a:pt x="119" y="122"/>
                  </a:moveTo>
                  <a:lnTo>
                    <a:pt x="91" y="74"/>
                  </a:lnTo>
                  <a:lnTo>
                    <a:pt x="50" y="31"/>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13" name="Freeform 1462"/>
            <p:cNvSpPr>
              <a:spLocks/>
            </p:cNvSpPr>
            <p:nvPr/>
          </p:nvSpPr>
          <p:spPr bwMode="auto">
            <a:xfrm>
              <a:off x="2739844" y="1535314"/>
              <a:ext cx="981088" cy="738795"/>
            </a:xfrm>
            <a:custGeom>
              <a:avLst/>
              <a:gdLst>
                <a:gd name="T0" fmla="*/ 484 w 494"/>
                <a:gd name="T1" fmla="*/ 325 h 372"/>
                <a:gd name="T2" fmla="*/ 494 w 494"/>
                <a:gd name="T3" fmla="*/ 265 h 372"/>
                <a:gd name="T4" fmla="*/ 489 w 494"/>
                <a:gd name="T5" fmla="*/ 208 h 372"/>
                <a:gd name="T6" fmla="*/ 470 w 494"/>
                <a:gd name="T7" fmla="*/ 150 h 372"/>
                <a:gd name="T8" fmla="*/ 441 w 494"/>
                <a:gd name="T9" fmla="*/ 100 h 372"/>
                <a:gd name="T10" fmla="*/ 401 w 494"/>
                <a:gd name="T11" fmla="*/ 57 h 372"/>
                <a:gd name="T12" fmla="*/ 351 w 494"/>
                <a:gd name="T13" fmla="*/ 26 h 372"/>
                <a:gd name="T14" fmla="*/ 296 w 494"/>
                <a:gd name="T15" fmla="*/ 5 h 372"/>
                <a:gd name="T16" fmla="*/ 238 w 494"/>
                <a:gd name="T17" fmla="*/ 0 h 372"/>
                <a:gd name="T18" fmla="*/ 181 w 494"/>
                <a:gd name="T19" fmla="*/ 7 h 372"/>
                <a:gd name="T20" fmla="*/ 129 w 494"/>
                <a:gd name="T21" fmla="*/ 26 h 372"/>
                <a:gd name="T22" fmla="*/ 81 w 494"/>
                <a:gd name="T23" fmla="*/ 57 h 372"/>
                <a:gd name="T24" fmla="*/ 40 w 494"/>
                <a:gd name="T25" fmla="*/ 100 h 372"/>
                <a:gd name="T26" fmla="*/ 14 w 494"/>
                <a:gd name="T27" fmla="*/ 153 h 372"/>
                <a:gd name="T28" fmla="*/ 2 w 494"/>
                <a:gd name="T29" fmla="*/ 208 h 372"/>
                <a:gd name="T30" fmla="*/ 0 w 494"/>
                <a:gd name="T31" fmla="*/ 265 h 372"/>
                <a:gd name="T32" fmla="*/ 9 w 494"/>
                <a:gd name="T33" fmla="*/ 320 h 372"/>
                <a:gd name="T34" fmla="*/ 36 w 494"/>
                <a:gd name="T35" fmla="*/ 372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4" h="372">
                  <a:moveTo>
                    <a:pt x="484" y="325"/>
                  </a:moveTo>
                  <a:lnTo>
                    <a:pt x="494" y="265"/>
                  </a:lnTo>
                  <a:lnTo>
                    <a:pt x="489" y="208"/>
                  </a:lnTo>
                  <a:lnTo>
                    <a:pt x="470" y="150"/>
                  </a:lnTo>
                  <a:lnTo>
                    <a:pt x="441" y="100"/>
                  </a:lnTo>
                  <a:lnTo>
                    <a:pt x="401" y="57"/>
                  </a:lnTo>
                  <a:lnTo>
                    <a:pt x="351" y="26"/>
                  </a:lnTo>
                  <a:lnTo>
                    <a:pt x="296" y="5"/>
                  </a:lnTo>
                  <a:lnTo>
                    <a:pt x="238" y="0"/>
                  </a:lnTo>
                  <a:lnTo>
                    <a:pt x="181" y="7"/>
                  </a:lnTo>
                  <a:lnTo>
                    <a:pt x="129" y="26"/>
                  </a:lnTo>
                  <a:lnTo>
                    <a:pt x="81" y="57"/>
                  </a:lnTo>
                  <a:lnTo>
                    <a:pt x="40" y="100"/>
                  </a:lnTo>
                  <a:lnTo>
                    <a:pt x="14" y="153"/>
                  </a:lnTo>
                  <a:lnTo>
                    <a:pt x="2" y="208"/>
                  </a:lnTo>
                  <a:lnTo>
                    <a:pt x="0" y="265"/>
                  </a:lnTo>
                  <a:lnTo>
                    <a:pt x="9" y="320"/>
                  </a:lnTo>
                  <a:lnTo>
                    <a:pt x="36" y="3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14" name="Freeform 1463"/>
            <p:cNvSpPr>
              <a:spLocks/>
            </p:cNvSpPr>
            <p:nvPr/>
          </p:nvSpPr>
          <p:spPr bwMode="auto">
            <a:xfrm>
              <a:off x="2719984" y="1582979"/>
              <a:ext cx="991017" cy="1022794"/>
            </a:xfrm>
            <a:custGeom>
              <a:avLst/>
              <a:gdLst>
                <a:gd name="T0" fmla="*/ 494 w 499"/>
                <a:gd name="T1" fmla="*/ 301 h 515"/>
                <a:gd name="T2" fmla="*/ 470 w 499"/>
                <a:gd name="T3" fmla="*/ 355 h 515"/>
                <a:gd name="T4" fmla="*/ 439 w 499"/>
                <a:gd name="T5" fmla="*/ 403 h 515"/>
                <a:gd name="T6" fmla="*/ 392 w 499"/>
                <a:gd name="T7" fmla="*/ 444 h 515"/>
                <a:gd name="T8" fmla="*/ 341 w 499"/>
                <a:gd name="T9" fmla="*/ 470 h 515"/>
                <a:gd name="T10" fmla="*/ 284 w 499"/>
                <a:gd name="T11" fmla="*/ 487 h 515"/>
                <a:gd name="T12" fmla="*/ 227 w 499"/>
                <a:gd name="T13" fmla="*/ 489 h 515"/>
                <a:gd name="T14" fmla="*/ 170 w 499"/>
                <a:gd name="T15" fmla="*/ 477 h 515"/>
                <a:gd name="T16" fmla="*/ 117 w 499"/>
                <a:gd name="T17" fmla="*/ 453 h 515"/>
                <a:gd name="T18" fmla="*/ 72 w 499"/>
                <a:gd name="T19" fmla="*/ 417 h 515"/>
                <a:gd name="T20" fmla="*/ 36 w 499"/>
                <a:gd name="T21" fmla="*/ 372 h 515"/>
                <a:gd name="T22" fmla="*/ 12 w 499"/>
                <a:gd name="T23" fmla="*/ 320 h 515"/>
                <a:gd name="T24" fmla="*/ 0 w 499"/>
                <a:gd name="T25" fmla="*/ 262 h 515"/>
                <a:gd name="T26" fmla="*/ 3 w 499"/>
                <a:gd name="T27" fmla="*/ 208 h 515"/>
                <a:gd name="T28" fmla="*/ 17 w 499"/>
                <a:gd name="T29" fmla="*/ 150 h 515"/>
                <a:gd name="T30" fmla="*/ 46 w 499"/>
                <a:gd name="T31" fmla="*/ 103 h 515"/>
                <a:gd name="T32" fmla="*/ 84 w 499"/>
                <a:gd name="T33" fmla="*/ 60 h 515"/>
                <a:gd name="T34" fmla="*/ 134 w 499"/>
                <a:gd name="T35" fmla="*/ 29 h 515"/>
                <a:gd name="T36" fmla="*/ 186 w 499"/>
                <a:gd name="T37" fmla="*/ 7 h 515"/>
                <a:gd name="T38" fmla="*/ 244 w 499"/>
                <a:gd name="T39" fmla="*/ 0 h 515"/>
                <a:gd name="T40" fmla="*/ 303 w 499"/>
                <a:gd name="T41" fmla="*/ 7 h 515"/>
                <a:gd name="T42" fmla="*/ 358 w 499"/>
                <a:gd name="T43" fmla="*/ 29 h 515"/>
                <a:gd name="T44" fmla="*/ 406 w 499"/>
                <a:gd name="T45" fmla="*/ 60 h 515"/>
                <a:gd name="T46" fmla="*/ 446 w 499"/>
                <a:gd name="T47" fmla="*/ 103 h 515"/>
                <a:gd name="T48" fmla="*/ 477 w 499"/>
                <a:gd name="T49" fmla="*/ 153 h 515"/>
                <a:gd name="T50" fmla="*/ 494 w 499"/>
                <a:gd name="T51" fmla="*/ 210 h 515"/>
                <a:gd name="T52" fmla="*/ 499 w 499"/>
                <a:gd name="T53" fmla="*/ 270 h 515"/>
                <a:gd name="T54" fmla="*/ 489 w 499"/>
                <a:gd name="T55" fmla="*/ 327 h 515"/>
                <a:gd name="T56" fmla="*/ 468 w 499"/>
                <a:gd name="T57" fmla="*/ 382 h 515"/>
                <a:gd name="T58" fmla="*/ 432 w 499"/>
                <a:gd name="T59" fmla="*/ 429 h 515"/>
                <a:gd name="T60" fmla="*/ 389 w 499"/>
                <a:gd name="T61" fmla="*/ 470 h 515"/>
                <a:gd name="T62" fmla="*/ 337 w 499"/>
                <a:gd name="T63" fmla="*/ 496 h 515"/>
                <a:gd name="T64" fmla="*/ 279 w 499"/>
                <a:gd name="T65" fmla="*/ 513 h 515"/>
                <a:gd name="T66" fmla="*/ 222 w 499"/>
                <a:gd name="T67" fmla="*/ 515 h 515"/>
                <a:gd name="T68" fmla="*/ 165 w 499"/>
                <a:gd name="T69" fmla="*/ 503 h 515"/>
                <a:gd name="T70" fmla="*/ 113 w 499"/>
                <a:gd name="T71" fmla="*/ 479 h 515"/>
                <a:gd name="T72" fmla="*/ 67 w 499"/>
                <a:gd name="T73" fmla="*/ 444 h 515"/>
                <a:gd name="T74" fmla="*/ 31 w 499"/>
                <a:gd name="T75" fmla="*/ 398 h 515"/>
                <a:gd name="T76" fmla="*/ 8 w 499"/>
                <a:gd name="T77" fmla="*/ 346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9" h="515">
                  <a:moveTo>
                    <a:pt x="494" y="301"/>
                  </a:moveTo>
                  <a:lnTo>
                    <a:pt x="470" y="355"/>
                  </a:lnTo>
                  <a:lnTo>
                    <a:pt x="439" y="403"/>
                  </a:lnTo>
                  <a:lnTo>
                    <a:pt x="392" y="444"/>
                  </a:lnTo>
                  <a:lnTo>
                    <a:pt x="341" y="470"/>
                  </a:lnTo>
                  <a:lnTo>
                    <a:pt x="284" y="487"/>
                  </a:lnTo>
                  <a:lnTo>
                    <a:pt x="227" y="489"/>
                  </a:lnTo>
                  <a:lnTo>
                    <a:pt x="170" y="477"/>
                  </a:lnTo>
                  <a:lnTo>
                    <a:pt x="117" y="453"/>
                  </a:lnTo>
                  <a:lnTo>
                    <a:pt x="72" y="417"/>
                  </a:lnTo>
                  <a:lnTo>
                    <a:pt x="36" y="372"/>
                  </a:lnTo>
                  <a:lnTo>
                    <a:pt x="12" y="320"/>
                  </a:lnTo>
                  <a:lnTo>
                    <a:pt x="0" y="262"/>
                  </a:lnTo>
                  <a:lnTo>
                    <a:pt x="3" y="208"/>
                  </a:lnTo>
                  <a:lnTo>
                    <a:pt x="17" y="150"/>
                  </a:lnTo>
                  <a:lnTo>
                    <a:pt x="46" y="103"/>
                  </a:lnTo>
                  <a:lnTo>
                    <a:pt x="84" y="60"/>
                  </a:lnTo>
                  <a:lnTo>
                    <a:pt x="134" y="29"/>
                  </a:lnTo>
                  <a:lnTo>
                    <a:pt x="186" y="7"/>
                  </a:lnTo>
                  <a:lnTo>
                    <a:pt x="244" y="0"/>
                  </a:lnTo>
                  <a:lnTo>
                    <a:pt x="303" y="7"/>
                  </a:lnTo>
                  <a:lnTo>
                    <a:pt x="358" y="29"/>
                  </a:lnTo>
                  <a:lnTo>
                    <a:pt x="406" y="60"/>
                  </a:lnTo>
                  <a:lnTo>
                    <a:pt x="446" y="103"/>
                  </a:lnTo>
                  <a:lnTo>
                    <a:pt x="477" y="153"/>
                  </a:lnTo>
                  <a:lnTo>
                    <a:pt x="494" y="210"/>
                  </a:lnTo>
                  <a:lnTo>
                    <a:pt x="499" y="270"/>
                  </a:lnTo>
                  <a:lnTo>
                    <a:pt x="489" y="327"/>
                  </a:lnTo>
                  <a:lnTo>
                    <a:pt x="468" y="382"/>
                  </a:lnTo>
                  <a:lnTo>
                    <a:pt x="432" y="429"/>
                  </a:lnTo>
                  <a:lnTo>
                    <a:pt x="389" y="470"/>
                  </a:lnTo>
                  <a:lnTo>
                    <a:pt x="337" y="496"/>
                  </a:lnTo>
                  <a:lnTo>
                    <a:pt x="279" y="513"/>
                  </a:lnTo>
                  <a:lnTo>
                    <a:pt x="222" y="515"/>
                  </a:lnTo>
                  <a:lnTo>
                    <a:pt x="165" y="503"/>
                  </a:lnTo>
                  <a:lnTo>
                    <a:pt x="113" y="479"/>
                  </a:lnTo>
                  <a:lnTo>
                    <a:pt x="67" y="444"/>
                  </a:lnTo>
                  <a:lnTo>
                    <a:pt x="31" y="398"/>
                  </a:lnTo>
                  <a:lnTo>
                    <a:pt x="8" y="3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15" name="Oval 1464"/>
            <p:cNvSpPr>
              <a:spLocks/>
            </p:cNvSpPr>
            <p:nvPr/>
          </p:nvSpPr>
          <p:spPr bwMode="auto">
            <a:xfrm>
              <a:off x="2706312" y="1374448"/>
              <a:ext cx="1449785" cy="1449786"/>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16" name="Oval 1465"/>
            <p:cNvSpPr>
              <a:spLocks/>
            </p:cNvSpPr>
            <p:nvPr/>
          </p:nvSpPr>
          <p:spPr bwMode="auto">
            <a:xfrm>
              <a:off x="3166838" y="1833215"/>
              <a:ext cx="540194" cy="546152"/>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grpSp>
      <p:sp>
        <p:nvSpPr>
          <p:cNvPr id="317" name="矩形 316"/>
          <p:cNvSpPr/>
          <p:nvPr/>
        </p:nvSpPr>
        <p:spPr>
          <a:xfrm>
            <a:off x="4655218" y="828080"/>
            <a:ext cx="4633914" cy="499038"/>
          </a:xfrm>
          <a:prstGeom prst="rect">
            <a:avLst/>
          </a:prstGeom>
        </p:spPr>
        <p:txBody>
          <a:bodyPr wrap="square" lIns="158932" tIns="79466" rIns="158932" bIns="79466">
            <a:spAutoFit/>
          </a:bodyPr>
          <a:lstStyle/>
          <a:p>
            <a:r>
              <a:rPr lang="zh-CN" altLang="zh-CN" sz="1100" dirty="0">
                <a:solidFill>
                  <a:schemeClr val="bg1"/>
                </a:solidFill>
                <a:latin typeface="微软雅黑"/>
                <a:ea typeface="微软雅黑"/>
                <a:cs typeface="微软雅黑"/>
              </a:rPr>
              <a:t>共打击各类恶意软件</a:t>
            </a:r>
            <a:r>
              <a:rPr lang="zh-CN" altLang="zh-CN" sz="1100" dirty="0" smtClean="0">
                <a:solidFill>
                  <a:schemeClr val="bg1"/>
                </a:solidFill>
                <a:latin typeface="微软雅黑"/>
                <a:ea typeface="微软雅黑"/>
                <a:cs typeface="微软雅黑"/>
              </a:rPr>
              <a:t>作者</a:t>
            </a:r>
            <a:r>
              <a:rPr lang="en-US" altLang="zh-CN" sz="1100" dirty="0" smtClean="0">
                <a:solidFill>
                  <a:srgbClr val="FF0000"/>
                </a:solidFill>
                <a:latin typeface="微软雅黑"/>
                <a:ea typeface="微软雅黑"/>
                <a:cs typeface="微软雅黑"/>
              </a:rPr>
              <a:t>30</a:t>
            </a:r>
            <a:r>
              <a:rPr lang="zh-CN" altLang="en-US" sz="1100" dirty="0" smtClean="0">
                <a:solidFill>
                  <a:srgbClr val="FF0000"/>
                </a:solidFill>
                <a:latin typeface="微软雅黑"/>
                <a:ea typeface="微软雅黑"/>
                <a:cs typeface="微软雅黑"/>
              </a:rPr>
              <a:t>余人</a:t>
            </a:r>
            <a:r>
              <a:rPr lang="zh-CN" altLang="zh-CN" sz="1100" dirty="0" smtClean="0">
                <a:solidFill>
                  <a:srgbClr val="FFFFFF"/>
                </a:solidFill>
                <a:latin typeface="微软雅黑"/>
                <a:ea typeface="微软雅黑"/>
                <a:cs typeface="微软雅黑"/>
              </a:rPr>
              <a:t>，软件销售</a:t>
            </a:r>
            <a:r>
              <a:rPr lang="zh-CN" altLang="en-US" sz="1100" dirty="0" smtClean="0">
                <a:solidFill>
                  <a:srgbClr val="FF0000"/>
                </a:solidFill>
                <a:latin typeface="微软雅黑"/>
                <a:ea typeface="微软雅黑"/>
                <a:cs typeface="微软雅黑"/>
              </a:rPr>
              <a:t>近百</a:t>
            </a:r>
            <a:r>
              <a:rPr lang="zh-CN" altLang="zh-CN" sz="1100" dirty="0" smtClean="0">
                <a:solidFill>
                  <a:srgbClr val="FF0000"/>
                </a:solidFill>
                <a:latin typeface="微软雅黑"/>
                <a:ea typeface="微软雅黑"/>
                <a:cs typeface="微软雅黑"/>
              </a:rPr>
              <a:t>人</a:t>
            </a:r>
            <a:r>
              <a:rPr lang="zh-CN" altLang="zh-CN" sz="1100" dirty="0">
                <a:solidFill>
                  <a:srgbClr val="FFFFFF"/>
                </a:solidFill>
                <a:latin typeface="微软雅黑"/>
                <a:ea typeface="微软雅黑"/>
                <a:cs typeface="微软雅黑"/>
              </a:rPr>
              <a:t>，</a:t>
            </a:r>
            <a:r>
              <a:rPr lang="zh-CN" altLang="zh-CN" sz="1100" dirty="0" smtClean="0">
                <a:solidFill>
                  <a:srgbClr val="FFFFFF"/>
                </a:solidFill>
                <a:latin typeface="微软雅黑"/>
                <a:ea typeface="微软雅黑"/>
                <a:cs typeface="微软雅黑"/>
              </a:rPr>
              <a:t>收缴各类</a:t>
            </a:r>
            <a:r>
              <a:rPr lang="zh-CN" altLang="zh-CN" sz="1100" dirty="0" smtClean="0">
                <a:solidFill>
                  <a:srgbClr val="FF0000"/>
                </a:solidFill>
                <a:latin typeface="微软雅黑"/>
                <a:ea typeface="微软雅黑"/>
                <a:cs typeface="微软雅黑"/>
              </a:rPr>
              <a:t>恶意软件7</a:t>
            </a:r>
            <a:r>
              <a:rPr lang="en-US" altLang="zh-CN" sz="1100" dirty="0" smtClean="0">
                <a:solidFill>
                  <a:srgbClr val="FF0000"/>
                </a:solidFill>
                <a:latin typeface="微软雅黑"/>
                <a:ea typeface="微软雅黑"/>
                <a:cs typeface="微软雅黑"/>
              </a:rPr>
              <a:t>0</a:t>
            </a:r>
            <a:r>
              <a:rPr lang="zh-CN" altLang="en-US" sz="1100" dirty="0" smtClean="0">
                <a:solidFill>
                  <a:srgbClr val="FF0000"/>
                </a:solidFill>
                <a:latin typeface="微软雅黑"/>
                <a:ea typeface="微软雅黑"/>
                <a:cs typeface="微软雅黑"/>
              </a:rPr>
              <a:t>余</a:t>
            </a:r>
            <a:r>
              <a:rPr lang="zh-CN" altLang="zh-CN" sz="1100" dirty="0" smtClean="0">
                <a:solidFill>
                  <a:srgbClr val="FF0000"/>
                </a:solidFill>
                <a:latin typeface="微软雅黑"/>
                <a:ea typeface="微软雅黑"/>
                <a:cs typeface="微软雅黑"/>
              </a:rPr>
              <a:t>款</a:t>
            </a:r>
            <a:r>
              <a:rPr lang="zh-CN" altLang="zh-CN" sz="1100" dirty="0">
                <a:solidFill>
                  <a:srgbClr val="FFFFFF"/>
                </a:solidFill>
                <a:latin typeface="微软雅黑"/>
                <a:ea typeface="微软雅黑"/>
                <a:cs typeface="微软雅黑"/>
              </a:rPr>
              <a:t>，处理各</a:t>
            </a:r>
            <a:r>
              <a:rPr lang="zh-CN" altLang="zh-CN" sz="1100" dirty="0">
                <a:solidFill>
                  <a:srgbClr val="FF0000"/>
                </a:solidFill>
                <a:latin typeface="微软雅黑"/>
                <a:ea typeface="微软雅黑"/>
                <a:cs typeface="微软雅黑"/>
              </a:rPr>
              <a:t>黑灰产</a:t>
            </a:r>
            <a:r>
              <a:rPr lang="zh-CN" altLang="zh-CN" sz="1100" dirty="0" smtClean="0">
                <a:solidFill>
                  <a:srgbClr val="FF0000"/>
                </a:solidFill>
                <a:latin typeface="微软雅黑"/>
                <a:ea typeface="微软雅黑"/>
                <a:cs typeface="微软雅黑"/>
              </a:rPr>
              <a:t>交易平台</a:t>
            </a:r>
            <a:r>
              <a:rPr lang="zh-CN" altLang="en-US" sz="1100" dirty="0" smtClean="0">
                <a:solidFill>
                  <a:srgbClr val="FF0000"/>
                </a:solidFill>
                <a:latin typeface="微软雅黑"/>
                <a:ea typeface="微软雅黑"/>
                <a:cs typeface="微软雅黑"/>
              </a:rPr>
              <a:t>1</a:t>
            </a:r>
            <a:r>
              <a:rPr lang="en-US" altLang="zh-CN" sz="1100" dirty="0" smtClean="0">
                <a:solidFill>
                  <a:srgbClr val="FF0000"/>
                </a:solidFill>
                <a:latin typeface="微软雅黑"/>
                <a:ea typeface="微软雅黑"/>
                <a:cs typeface="微软雅黑"/>
              </a:rPr>
              <a:t>0</a:t>
            </a:r>
            <a:r>
              <a:rPr lang="zh-CN" altLang="en-US" sz="1100" dirty="0" smtClean="0">
                <a:solidFill>
                  <a:srgbClr val="FF0000"/>
                </a:solidFill>
                <a:latin typeface="微软雅黑"/>
                <a:ea typeface="微软雅黑"/>
                <a:cs typeface="微软雅黑"/>
              </a:rPr>
              <a:t>余</a:t>
            </a:r>
            <a:r>
              <a:rPr lang="zh-CN" altLang="zh-CN" sz="1100" dirty="0" smtClean="0">
                <a:solidFill>
                  <a:srgbClr val="FF0000"/>
                </a:solidFill>
                <a:latin typeface="微软雅黑"/>
                <a:ea typeface="微软雅黑"/>
                <a:cs typeface="微软雅黑"/>
              </a:rPr>
              <a:t>个</a:t>
            </a:r>
            <a:r>
              <a:rPr lang="zh-CN" altLang="zh-CN" sz="1100" dirty="0">
                <a:solidFill>
                  <a:srgbClr val="FFFFFF"/>
                </a:solidFill>
                <a:latin typeface="微软雅黑"/>
                <a:ea typeface="微软雅黑"/>
                <a:cs typeface="微软雅黑"/>
              </a:rPr>
              <a:t>。</a:t>
            </a:r>
            <a:endParaRPr lang="en-US" altLang="zh-CN" sz="1100" dirty="0">
              <a:solidFill>
                <a:srgbClr val="FFFFFF"/>
              </a:solidFill>
              <a:latin typeface="微软雅黑"/>
              <a:ea typeface="微软雅黑"/>
              <a:cs typeface="微软雅黑"/>
            </a:endParaRPr>
          </a:p>
        </p:txBody>
      </p:sp>
      <p:sp>
        <p:nvSpPr>
          <p:cNvPr id="319" name="矩形 318"/>
          <p:cNvSpPr/>
          <p:nvPr/>
        </p:nvSpPr>
        <p:spPr>
          <a:xfrm>
            <a:off x="4655215" y="1863404"/>
            <a:ext cx="4633914" cy="329761"/>
          </a:xfrm>
          <a:prstGeom prst="rect">
            <a:avLst/>
          </a:prstGeom>
        </p:spPr>
        <p:txBody>
          <a:bodyPr wrap="square" lIns="158932" tIns="79466" rIns="158932" bIns="79466">
            <a:spAutoFit/>
          </a:bodyPr>
          <a:lstStyle/>
          <a:p>
            <a:r>
              <a:rPr lang="zh-CN" altLang="zh-CN" sz="1100" dirty="0">
                <a:solidFill>
                  <a:srgbClr val="FFFFFF"/>
                </a:solidFill>
                <a:latin typeface="微软雅黑"/>
                <a:ea typeface="微软雅黑"/>
                <a:cs typeface="微软雅黑"/>
              </a:rPr>
              <a:t>打击</a:t>
            </a:r>
            <a:r>
              <a:rPr lang="zh-CN" altLang="zh-CN" sz="1100" dirty="0">
                <a:solidFill>
                  <a:schemeClr val="bg1"/>
                </a:solidFill>
                <a:latin typeface="微软雅黑"/>
                <a:ea typeface="微软雅黑"/>
                <a:cs typeface="微软雅黑"/>
              </a:rPr>
              <a:t>钓鱼平台</a:t>
            </a:r>
            <a:r>
              <a:rPr lang="en-US" altLang="zh-CN" sz="1100" dirty="0">
                <a:solidFill>
                  <a:srgbClr val="FF0000"/>
                </a:solidFill>
                <a:latin typeface="微软雅黑"/>
                <a:ea typeface="微软雅黑"/>
                <a:cs typeface="微软雅黑"/>
              </a:rPr>
              <a:t>3</a:t>
            </a:r>
            <a:r>
              <a:rPr lang="zh-CN" altLang="zh-CN" sz="1100" dirty="0" smtClean="0">
                <a:solidFill>
                  <a:srgbClr val="FF0000"/>
                </a:solidFill>
                <a:latin typeface="微软雅黑"/>
                <a:ea typeface="微软雅黑"/>
                <a:cs typeface="微软雅黑"/>
              </a:rPr>
              <a:t>个</a:t>
            </a:r>
            <a:r>
              <a:rPr lang="zh-CN" altLang="zh-CN" sz="1100" dirty="0" smtClean="0">
                <a:solidFill>
                  <a:schemeClr val="bg1"/>
                </a:solidFill>
                <a:latin typeface="微软雅黑"/>
                <a:ea typeface="微软雅黑"/>
                <a:cs typeface="微软雅黑"/>
              </a:rPr>
              <a:t>，延伸打击下游各类犯罪人员</a:t>
            </a:r>
            <a:r>
              <a:rPr lang="zh-CN" altLang="en-US" sz="1100" dirty="0" smtClean="0">
                <a:solidFill>
                  <a:srgbClr val="FF0000"/>
                </a:solidFill>
                <a:latin typeface="微软雅黑"/>
                <a:ea typeface="微软雅黑"/>
                <a:cs typeface="微软雅黑"/>
              </a:rPr>
              <a:t>百余人</a:t>
            </a:r>
            <a:r>
              <a:rPr lang="zh-CN" altLang="en-US" sz="1100" dirty="0" smtClean="0">
                <a:solidFill>
                  <a:schemeClr val="bg1"/>
                </a:solidFill>
                <a:latin typeface="微软雅黑"/>
                <a:ea typeface="微软雅黑"/>
                <a:cs typeface="微软雅黑"/>
              </a:rPr>
              <a:t>。</a:t>
            </a:r>
            <a:endParaRPr lang="en-US" altLang="zh-CN" sz="1100" dirty="0">
              <a:solidFill>
                <a:schemeClr val="bg1"/>
              </a:solidFill>
              <a:latin typeface="微软雅黑"/>
              <a:ea typeface="微软雅黑"/>
              <a:cs typeface="微软雅黑"/>
            </a:endParaRPr>
          </a:p>
        </p:txBody>
      </p:sp>
      <p:sp>
        <p:nvSpPr>
          <p:cNvPr id="320" name="矩形 319"/>
          <p:cNvSpPr/>
          <p:nvPr/>
        </p:nvSpPr>
        <p:spPr>
          <a:xfrm>
            <a:off x="9705722" y="780333"/>
            <a:ext cx="4132950" cy="329761"/>
          </a:xfrm>
          <a:prstGeom prst="rect">
            <a:avLst/>
          </a:prstGeom>
        </p:spPr>
        <p:txBody>
          <a:bodyPr wrap="square" lIns="158932" tIns="79466" rIns="158932" bIns="79466">
            <a:spAutoFit/>
          </a:bodyPr>
          <a:lstStyle/>
          <a:p>
            <a:r>
              <a:rPr lang="zh-CN" altLang="en-US" sz="1100" dirty="0">
                <a:solidFill>
                  <a:schemeClr val="bg1"/>
                </a:solidFill>
                <a:latin typeface="微软雅黑"/>
                <a:ea typeface="微软雅黑"/>
                <a:cs typeface="微软雅黑"/>
              </a:rPr>
              <a:t>打击</a:t>
            </a:r>
            <a:r>
              <a:rPr lang="zh-CN" altLang="zh-CN" sz="1100" dirty="0">
                <a:solidFill>
                  <a:schemeClr val="bg1"/>
                </a:solidFill>
                <a:latin typeface="微软雅黑"/>
                <a:ea typeface="微软雅黑"/>
                <a:cs typeface="微软雅黑"/>
              </a:rPr>
              <a:t>信息泄露钓鱼</a:t>
            </a:r>
            <a:r>
              <a:rPr lang="zh-CN" altLang="zh-CN" sz="1100" dirty="0" smtClean="0">
                <a:solidFill>
                  <a:schemeClr val="bg1"/>
                </a:solidFill>
                <a:latin typeface="微软雅黑"/>
                <a:ea typeface="微软雅黑"/>
                <a:cs typeface="微软雅黑"/>
              </a:rPr>
              <a:t>平台</a:t>
            </a:r>
            <a:r>
              <a:rPr lang="en-US" altLang="zh-CN" sz="1100" dirty="0" smtClean="0">
                <a:solidFill>
                  <a:schemeClr val="bg1"/>
                </a:solidFill>
                <a:latin typeface="微软雅黑"/>
                <a:ea typeface="微软雅黑"/>
                <a:cs typeface="微软雅黑"/>
              </a:rPr>
              <a:t>5</a:t>
            </a:r>
            <a:r>
              <a:rPr lang="zh-CN" altLang="en-US" sz="1100" dirty="0" smtClean="0">
                <a:solidFill>
                  <a:schemeClr val="bg1"/>
                </a:solidFill>
                <a:latin typeface="微软雅黑"/>
                <a:ea typeface="微软雅黑"/>
                <a:cs typeface="微软雅黑"/>
              </a:rPr>
              <a:t>个</a:t>
            </a:r>
            <a:r>
              <a:rPr lang="zh-CN" altLang="zh-CN" sz="1100" dirty="0" smtClean="0">
                <a:solidFill>
                  <a:schemeClr val="bg1"/>
                </a:solidFill>
                <a:latin typeface="微软雅黑"/>
                <a:ea typeface="微软雅黑"/>
                <a:cs typeface="微软雅黑"/>
              </a:rPr>
              <a:t>，</a:t>
            </a:r>
            <a:r>
              <a:rPr lang="zh-CN" altLang="zh-CN" sz="1100" dirty="0">
                <a:solidFill>
                  <a:schemeClr val="bg1"/>
                </a:solidFill>
                <a:latin typeface="微软雅黑"/>
                <a:ea typeface="微软雅黑"/>
                <a:cs typeface="微软雅黑"/>
              </a:rPr>
              <a:t>延伸集</a:t>
            </a:r>
            <a:r>
              <a:rPr lang="zh-CN" altLang="zh-CN" sz="1100" dirty="0" smtClean="0">
                <a:solidFill>
                  <a:schemeClr val="bg1"/>
                </a:solidFill>
                <a:latin typeface="微软雅黑"/>
                <a:ea typeface="微软雅黑"/>
                <a:cs typeface="微软雅黑"/>
              </a:rPr>
              <a:t>群打击下游欺诈</a:t>
            </a:r>
            <a:r>
              <a:rPr lang="zh-CN" altLang="zh-CN" sz="1100" dirty="0">
                <a:solidFill>
                  <a:schemeClr val="bg1"/>
                </a:solidFill>
                <a:latin typeface="微软雅黑"/>
                <a:ea typeface="微软雅黑"/>
                <a:cs typeface="微软雅黑"/>
              </a:rPr>
              <a:t>5</a:t>
            </a:r>
            <a:r>
              <a:rPr lang="en-US" altLang="zh-CN" sz="1100" dirty="0" smtClean="0">
                <a:solidFill>
                  <a:schemeClr val="bg1"/>
                </a:solidFill>
                <a:latin typeface="微软雅黑"/>
                <a:ea typeface="微软雅黑"/>
                <a:cs typeface="微软雅黑"/>
              </a:rPr>
              <a:t>0</a:t>
            </a:r>
            <a:r>
              <a:rPr lang="zh-CN" altLang="en-US" sz="1100" dirty="0" smtClean="0">
                <a:solidFill>
                  <a:schemeClr val="bg1"/>
                </a:solidFill>
                <a:latin typeface="微软雅黑"/>
                <a:ea typeface="微软雅黑"/>
                <a:cs typeface="微软雅黑"/>
              </a:rPr>
              <a:t>余人。</a:t>
            </a:r>
            <a:endParaRPr lang="en-US" altLang="zh-CN" sz="1100" dirty="0">
              <a:solidFill>
                <a:schemeClr val="bg1"/>
              </a:solidFill>
              <a:latin typeface="微软雅黑"/>
              <a:ea typeface="微软雅黑"/>
              <a:cs typeface="微软雅黑"/>
            </a:endParaRPr>
          </a:p>
        </p:txBody>
      </p:sp>
      <p:sp>
        <p:nvSpPr>
          <p:cNvPr id="321" name="矩形 320"/>
          <p:cNvSpPr/>
          <p:nvPr/>
        </p:nvSpPr>
        <p:spPr>
          <a:xfrm>
            <a:off x="9705718" y="1778431"/>
            <a:ext cx="3975902" cy="499038"/>
          </a:xfrm>
          <a:prstGeom prst="rect">
            <a:avLst/>
          </a:prstGeom>
        </p:spPr>
        <p:txBody>
          <a:bodyPr wrap="square" lIns="158932" tIns="79466" rIns="158932" bIns="79466">
            <a:spAutoFit/>
          </a:bodyPr>
          <a:lstStyle/>
          <a:p>
            <a:r>
              <a:rPr lang="zh-CN" altLang="zh-CN" sz="1100" dirty="0">
                <a:solidFill>
                  <a:schemeClr val="bg1"/>
                </a:solidFill>
                <a:latin typeface="微软雅黑"/>
                <a:ea typeface="微软雅黑"/>
                <a:cs typeface="微软雅黑"/>
              </a:rPr>
              <a:t>打击账号类综合交易平台</a:t>
            </a:r>
            <a:r>
              <a:rPr lang="en-US" altLang="zh-CN" sz="1100" dirty="0">
                <a:solidFill>
                  <a:srgbClr val="FF0000"/>
                </a:solidFill>
                <a:latin typeface="微软雅黑"/>
                <a:ea typeface="微软雅黑"/>
                <a:cs typeface="微软雅黑"/>
              </a:rPr>
              <a:t>4</a:t>
            </a:r>
            <a:r>
              <a:rPr lang="zh-CN" altLang="zh-CN" sz="1100" dirty="0" smtClean="0">
                <a:solidFill>
                  <a:srgbClr val="FF0000"/>
                </a:solidFill>
                <a:latin typeface="微软雅黑"/>
                <a:ea typeface="微软雅黑"/>
                <a:cs typeface="微软雅黑"/>
              </a:rPr>
              <a:t>个</a:t>
            </a:r>
            <a:r>
              <a:rPr lang="zh-CN" altLang="zh-CN" sz="1100" dirty="0" smtClean="0">
                <a:solidFill>
                  <a:schemeClr val="bg1"/>
                </a:solidFill>
                <a:latin typeface="微软雅黑"/>
                <a:ea typeface="微软雅黑"/>
                <a:cs typeface="微软雅黑"/>
              </a:rPr>
              <a:t>，延伸打击下游</a:t>
            </a:r>
            <a:r>
              <a:rPr lang="zh-CN" altLang="en-US" sz="1100" dirty="0" smtClean="0">
                <a:solidFill>
                  <a:srgbClr val="FF0000"/>
                </a:solidFill>
                <a:latin typeface="微软雅黑"/>
                <a:ea typeface="微软雅黑"/>
                <a:cs typeface="微软雅黑"/>
              </a:rPr>
              <a:t>百余人</a:t>
            </a:r>
            <a:r>
              <a:rPr lang="zh-CN" altLang="zh-CN" sz="1100" dirty="0" smtClean="0">
                <a:solidFill>
                  <a:schemeClr val="bg1"/>
                </a:solidFill>
                <a:latin typeface="微软雅黑"/>
                <a:ea typeface="微软雅黑"/>
                <a:cs typeface="微软雅黑"/>
              </a:rPr>
              <a:t>，涉及账号等数据</a:t>
            </a:r>
            <a:r>
              <a:rPr lang="zh-CN" altLang="en-US" sz="1100" dirty="0" smtClean="0">
                <a:solidFill>
                  <a:srgbClr val="FF0000"/>
                </a:solidFill>
                <a:latin typeface="微软雅黑"/>
                <a:ea typeface="微软雅黑"/>
                <a:cs typeface="微软雅黑"/>
              </a:rPr>
              <a:t>达数</a:t>
            </a:r>
            <a:r>
              <a:rPr lang="zh-CN" altLang="zh-CN" sz="1100" dirty="0" smtClean="0">
                <a:solidFill>
                  <a:srgbClr val="FF0000"/>
                </a:solidFill>
                <a:latin typeface="微软雅黑"/>
                <a:ea typeface="微软雅黑"/>
                <a:cs typeface="微软雅黑"/>
              </a:rPr>
              <a:t>亿</a:t>
            </a:r>
            <a:r>
              <a:rPr lang="zh-CN" altLang="zh-CN" sz="1100" dirty="0">
                <a:solidFill>
                  <a:srgbClr val="FF0000"/>
                </a:solidFill>
                <a:latin typeface="微软雅黑"/>
                <a:ea typeface="微软雅黑"/>
                <a:cs typeface="微软雅黑"/>
              </a:rPr>
              <a:t>条</a:t>
            </a:r>
            <a:r>
              <a:rPr lang="zh-CN" altLang="zh-CN" sz="1100" dirty="0">
                <a:solidFill>
                  <a:schemeClr val="bg1"/>
                </a:solidFill>
                <a:latin typeface="微软雅黑"/>
                <a:ea typeface="微软雅黑"/>
                <a:cs typeface="微软雅黑"/>
              </a:rPr>
              <a:t>，交易金额</a:t>
            </a:r>
            <a:r>
              <a:rPr lang="en-US" altLang="zh-CN" sz="1100" dirty="0">
                <a:solidFill>
                  <a:srgbClr val="FF0000"/>
                </a:solidFill>
                <a:latin typeface="微软雅黑"/>
                <a:ea typeface="微软雅黑"/>
                <a:cs typeface="微软雅黑"/>
              </a:rPr>
              <a:t>3700</a:t>
            </a:r>
            <a:r>
              <a:rPr lang="zh-CN" altLang="en-US" sz="1100" dirty="0">
                <a:solidFill>
                  <a:srgbClr val="FF0000"/>
                </a:solidFill>
                <a:latin typeface="微软雅黑"/>
                <a:ea typeface="微软雅黑"/>
                <a:cs typeface="微软雅黑"/>
              </a:rPr>
              <a:t>余</a:t>
            </a:r>
            <a:r>
              <a:rPr lang="zh-CN" altLang="zh-CN" sz="1100" dirty="0" smtClean="0">
                <a:solidFill>
                  <a:srgbClr val="FF0000"/>
                </a:solidFill>
                <a:latin typeface="微软雅黑"/>
                <a:ea typeface="微软雅黑"/>
                <a:cs typeface="微软雅黑"/>
              </a:rPr>
              <a:t>万</a:t>
            </a:r>
            <a:r>
              <a:rPr lang="zh-CN" altLang="en-US" sz="1100" dirty="0" smtClean="0">
                <a:solidFill>
                  <a:srgbClr val="FF0000"/>
                </a:solidFill>
                <a:latin typeface="微软雅黑"/>
                <a:ea typeface="微软雅黑"/>
                <a:cs typeface="微软雅黑"/>
              </a:rPr>
              <a:t>元</a:t>
            </a:r>
            <a:r>
              <a:rPr lang="zh-CN" altLang="zh-CN" sz="1100" dirty="0" smtClean="0">
                <a:solidFill>
                  <a:schemeClr val="bg1"/>
                </a:solidFill>
                <a:latin typeface="微软雅黑"/>
                <a:ea typeface="微软雅黑"/>
                <a:cs typeface="微软雅黑"/>
              </a:rPr>
              <a:t>。</a:t>
            </a:r>
            <a:endParaRPr lang="zh-CN" altLang="zh-CN" sz="1100" dirty="0">
              <a:solidFill>
                <a:schemeClr val="bg1"/>
              </a:solidFill>
              <a:latin typeface="微软雅黑"/>
              <a:ea typeface="微软雅黑"/>
              <a:cs typeface="微软雅黑"/>
            </a:endParaRP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2692227" y="539806"/>
            <a:ext cx="1878614" cy="1800442"/>
            <a:chOff x="1183048" y="902448"/>
            <a:chExt cx="5218112" cy="5141913"/>
          </a:xfrm>
        </p:grpSpPr>
        <p:sp>
          <p:nvSpPr>
            <p:cNvPr id="4" name="Shape 98"/>
            <p:cNvSpPr>
              <a:spLocks noChangeArrowheads="1"/>
            </p:cNvSpPr>
            <p:nvPr/>
          </p:nvSpPr>
          <p:spPr bwMode="auto">
            <a:xfrm>
              <a:off x="2306998" y="2027986"/>
              <a:ext cx="2892425" cy="28924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5" name="Shape 99"/>
            <p:cNvSpPr>
              <a:spLocks noChangeArrowheads="1"/>
            </p:cNvSpPr>
            <p:nvPr/>
          </p:nvSpPr>
          <p:spPr bwMode="auto">
            <a:xfrm>
              <a:off x="2002198" y="1723186"/>
              <a:ext cx="3502025" cy="35020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6" name="Shape 100"/>
            <p:cNvSpPr>
              <a:spLocks noChangeArrowheads="1"/>
            </p:cNvSpPr>
            <p:nvPr/>
          </p:nvSpPr>
          <p:spPr bwMode="auto">
            <a:xfrm>
              <a:off x="1183048" y="904036"/>
              <a:ext cx="5140325" cy="51403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6350">
              <a:solidFill>
                <a:srgbClr val="FFFFFF">
                  <a:alpha val="32156"/>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7" name="Shape 103"/>
            <p:cNvSpPr>
              <a:spLocks noChangeArrowheads="1"/>
            </p:cNvSpPr>
            <p:nvPr/>
          </p:nvSpPr>
          <p:spPr bwMode="auto">
            <a:xfrm rot="18871351" flipH="1">
              <a:off x="4637447" y="1794624"/>
              <a:ext cx="625475" cy="1270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8" name="Shape 104"/>
            <p:cNvSpPr>
              <a:spLocks noChangeArrowheads="1"/>
            </p:cNvSpPr>
            <p:nvPr/>
          </p:nvSpPr>
          <p:spPr bwMode="auto">
            <a:xfrm rot="18871351" flipH="1">
              <a:off x="5858235" y="3256711"/>
              <a:ext cx="1065213" cy="20637"/>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9" name="Shape 105"/>
            <p:cNvSpPr/>
            <p:nvPr/>
          </p:nvSpPr>
          <p:spPr bwMode="auto">
            <a:xfrm>
              <a:off x="2922420" y="2751226"/>
              <a:ext cx="1968032" cy="1832682"/>
            </a:xfrm>
            <a:prstGeom prst="rect">
              <a:avLst/>
            </a:prstGeom>
            <a:noFill/>
            <a:ln w="12700" cap="flat">
              <a:noFill/>
              <a:miter lim="400000"/>
            </a:ln>
            <a:effectLst/>
          </p:spPr>
          <p:txBody>
            <a:bodyPr wrap="none" lIns="19050" tIns="19050" rIns="19050" bIns="19050" anchor="ctr">
              <a:spAutoFit/>
            </a:bodyPr>
            <a:lstStyle/>
            <a:p>
              <a:pPr defTabSz="537499">
                <a:lnSpc>
                  <a:spcPct val="80000"/>
                </a:lnSpc>
                <a:defRPr/>
              </a:pPr>
              <a:r>
                <a:rPr lang="en-US" sz="4900" kern="0" cap="all" dirty="0">
                  <a:solidFill>
                    <a:srgbClr val="FFFFFF"/>
                  </a:solidFill>
                  <a:latin typeface="Impact" pitchFamily="34" charset="0"/>
                  <a:ea typeface="헤드라인A"/>
                  <a:cs typeface="헤드라인A"/>
                </a:rPr>
                <a:t>0</a:t>
              </a:r>
              <a:r>
                <a:rPr lang="en-US" altLang="zh-CN" sz="4900" kern="0" cap="all" dirty="0">
                  <a:solidFill>
                    <a:srgbClr val="FFFFFF"/>
                  </a:solidFill>
                  <a:latin typeface="Impact" pitchFamily="34" charset="0"/>
                  <a:ea typeface="헤드라인A"/>
                  <a:cs typeface="헤드라인A"/>
                </a:rPr>
                <a:t>3</a:t>
              </a:r>
              <a:endParaRPr sz="4900" kern="0" cap="all" dirty="0">
                <a:solidFill>
                  <a:srgbClr val="FFFFFF"/>
                </a:solidFill>
                <a:latin typeface="Impact" pitchFamily="34" charset="0"/>
                <a:ea typeface="헤드라인A"/>
                <a:cs typeface="헤드라인A"/>
              </a:endParaRPr>
            </a:p>
          </p:txBody>
        </p:sp>
        <p:sp>
          <p:nvSpPr>
            <p:cNvPr id="10" name="Shape 101"/>
            <p:cNvSpPr>
              <a:spLocks noChangeArrowheads="1"/>
            </p:cNvSpPr>
            <p:nvPr/>
          </p:nvSpPr>
          <p:spPr bwMode="auto">
            <a:xfrm rot="18871351" flipH="1">
              <a:off x="1481498" y="4463211"/>
              <a:ext cx="990600" cy="1905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11" name="Shape 102"/>
            <p:cNvSpPr>
              <a:spLocks noChangeArrowheads="1"/>
            </p:cNvSpPr>
            <p:nvPr/>
          </p:nvSpPr>
          <p:spPr bwMode="auto">
            <a:xfrm rot="18871351" flipH="1">
              <a:off x="1471973" y="4966448"/>
              <a:ext cx="647700" cy="1270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12" name="Shape 98"/>
            <p:cNvSpPr>
              <a:spLocks noChangeArrowheads="1"/>
            </p:cNvSpPr>
            <p:nvPr/>
          </p:nvSpPr>
          <p:spPr bwMode="auto">
            <a:xfrm>
              <a:off x="2308585" y="2026398"/>
              <a:ext cx="2894013" cy="2894013"/>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13" name="Shape 99"/>
            <p:cNvSpPr>
              <a:spLocks noChangeArrowheads="1"/>
            </p:cNvSpPr>
            <p:nvPr/>
          </p:nvSpPr>
          <p:spPr bwMode="auto">
            <a:xfrm>
              <a:off x="2003785" y="1721598"/>
              <a:ext cx="3503613" cy="35020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14" name="Shape 100"/>
            <p:cNvSpPr>
              <a:spLocks noChangeArrowheads="1"/>
            </p:cNvSpPr>
            <p:nvPr/>
          </p:nvSpPr>
          <p:spPr bwMode="auto">
            <a:xfrm>
              <a:off x="1184635" y="902448"/>
              <a:ext cx="5141913" cy="5141913"/>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6350">
              <a:solidFill>
                <a:srgbClr val="FFFFFF">
                  <a:alpha val="32156"/>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grpSp>
      <p:sp>
        <p:nvSpPr>
          <p:cNvPr id="16" name="文本框 15"/>
          <p:cNvSpPr txBox="1"/>
          <p:nvPr/>
        </p:nvSpPr>
        <p:spPr>
          <a:xfrm>
            <a:off x="6324214" y="1029858"/>
            <a:ext cx="4335967" cy="639910"/>
          </a:xfrm>
          <a:prstGeom prst="rect">
            <a:avLst/>
          </a:prstGeom>
          <a:noFill/>
        </p:spPr>
        <p:txBody>
          <a:bodyPr wrap="none" lIns="158932" tIns="79466" rIns="158932" bIns="79466" rtlCol="0">
            <a:spAutoFit/>
          </a:bodyPr>
          <a:lstStyle/>
          <a:p>
            <a:pPr algn="ctr"/>
            <a:r>
              <a:rPr kumimoji="1" lang="zh-CN" altLang="en-US" sz="3100" dirty="0">
                <a:solidFill>
                  <a:srgbClr val="FFFFFF"/>
                </a:solidFill>
                <a:latin typeface="微软雅黑"/>
                <a:ea typeface="微软雅黑"/>
                <a:cs typeface="微软雅黑"/>
              </a:rPr>
              <a:t>安全生态的研究与破解</a:t>
            </a:r>
          </a:p>
        </p:txBody>
      </p:sp>
    </p:spTree>
    <p:extLst>
      <p:ext uri="{BB962C8B-B14F-4D97-AF65-F5344CB8AC3E}">
        <p14:creationId xmlns:p14="http://schemas.microsoft.com/office/powerpoint/2010/main" val="221457887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6048772" y="0"/>
            <a:ext cx="2194749" cy="439939"/>
          </a:xfrm>
          <a:prstGeom prst="rect">
            <a:avLst/>
          </a:prstGeom>
          <a:noFill/>
        </p:spPr>
        <p:txBody>
          <a:bodyPr wrap="none" lIns="158932" tIns="79466" rIns="158932" bIns="79466" rtlCol="0">
            <a:spAutoFit/>
          </a:bodyPr>
          <a:lstStyle/>
          <a:p>
            <a:r>
              <a:rPr lang="zh-CN" altLang="en-US" sz="1800" b="1" dirty="0">
                <a:solidFill>
                  <a:srgbClr val="FFFFFF"/>
                </a:solidFill>
                <a:latin typeface="微软雅黑"/>
                <a:ea typeface="微软雅黑"/>
                <a:cs typeface="微软雅黑"/>
              </a:rPr>
              <a:t>剖析互联网黑灰产</a:t>
            </a:r>
          </a:p>
        </p:txBody>
      </p:sp>
      <p:sp>
        <p:nvSpPr>
          <p:cNvPr id="5" name="矩形 4"/>
          <p:cNvSpPr/>
          <p:nvPr/>
        </p:nvSpPr>
        <p:spPr>
          <a:xfrm>
            <a:off x="2566987" y="972096"/>
            <a:ext cx="2654940" cy="749363"/>
          </a:xfrm>
          <a:prstGeom prst="rect">
            <a:avLst/>
          </a:prstGeom>
          <a:ln>
            <a:noFill/>
          </a:ln>
        </p:spPr>
        <p:txBody>
          <a:bodyPr wrap="none" lIns="158932" tIns="79466" rIns="158932" bIns="79466">
            <a:spAutoFit/>
          </a:bodyPr>
          <a:lstStyle/>
          <a:p>
            <a:pPr>
              <a:lnSpc>
                <a:spcPct val="140000"/>
              </a:lnSpc>
            </a:pPr>
            <a:r>
              <a:rPr lang="zh-CN" altLang="en-US" sz="1400" dirty="0">
                <a:solidFill>
                  <a:srgbClr val="FFFFFF"/>
                </a:solidFill>
                <a:latin typeface="微软雅黑"/>
                <a:ea typeface="微软雅黑"/>
                <a:cs typeface="微软雅黑"/>
              </a:rPr>
              <a:t>主动总结、提炼面临</a:t>
            </a:r>
            <a:r>
              <a:rPr lang="zh-CN" altLang="en-US" sz="1400" dirty="0" smtClean="0">
                <a:solidFill>
                  <a:srgbClr val="FFFFFF"/>
                </a:solidFill>
                <a:latin typeface="微软雅黑"/>
                <a:ea typeface="微软雅黑"/>
                <a:cs typeface="微软雅黑"/>
              </a:rPr>
              <a:t>的困难，</a:t>
            </a:r>
            <a:endParaRPr lang="en-US" altLang="zh-CN" sz="1400" dirty="0">
              <a:solidFill>
                <a:srgbClr val="FFFFFF"/>
              </a:solidFill>
              <a:latin typeface="微软雅黑"/>
              <a:ea typeface="微软雅黑"/>
              <a:cs typeface="微软雅黑"/>
            </a:endParaRPr>
          </a:p>
          <a:p>
            <a:pPr>
              <a:lnSpc>
                <a:spcPct val="140000"/>
              </a:lnSpc>
            </a:pPr>
            <a:r>
              <a:rPr lang="zh-CN" altLang="en-US" sz="1400" dirty="0" smtClean="0">
                <a:solidFill>
                  <a:srgbClr val="FFFFFF"/>
                </a:solidFill>
                <a:latin typeface="微软雅黑"/>
                <a:ea typeface="微软雅黑"/>
                <a:cs typeface="微软雅黑"/>
              </a:rPr>
              <a:t>梳理相关技术和法律问题</a:t>
            </a:r>
            <a:r>
              <a:rPr lang="zh-CN" altLang="en-US" sz="1400" dirty="0">
                <a:solidFill>
                  <a:srgbClr val="FFFFFF"/>
                </a:solidFill>
                <a:latin typeface="微软雅黑"/>
                <a:ea typeface="微软雅黑"/>
                <a:cs typeface="微软雅黑"/>
              </a:rPr>
              <a:t>。</a:t>
            </a:r>
          </a:p>
        </p:txBody>
      </p:sp>
      <p:pic>
        <p:nvPicPr>
          <p:cNvPr id="2" name="图片 1" descr="IMG_7248.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6318804" y="918088"/>
            <a:ext cx="1872192" cy="1404144"/>
          </a:xfrm>
          <a:prstGeom prst="rect">
            <a:avLst/>
          </a:prstGeom>
        </p:spPr>
      </p:pic>
      <p:pic>
        <p:nvPicPr>
          <p:cNvPr id="6" name="图片 5" descr="IMG_7249.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8407034" y="918090"/>
            <a:ext cx="1872209" cy="1404157"/>
          </a:xfrm>
          <a:prstGeom prst="rect">
            <a:avLst/>
          </a:prstGeom>
        </p:spPr>
      </p:pic>
      <p:pic>
        <p:nvPicPr>
          <p:cNvPr id="7" name="图片 6" descr="IMG_7250.jp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5400000">
            <a:off x="10489266" y="924091"/>
            <a:ext cx="1920213" cy="1440160"/>
          </a:xfrm>
          <a:prstGeom prst="rect">
            <a:avLst/>
          </a:prstGeom>
        </p:spPr>
      </p:pic>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4843329" y="105348"/>
            <a:ext cx="4715142" cy="439939"/>
          </a:xfrm>
          <a:prstGeom prst="rect">
            <a:avLst/>
          </a:prstGeom>
          <a:noFill/>
        </p:spPr>
        <p:txBody>
          <a:bodyPr wrap="none" lIns="158932" tIns="79466" rIns="158932" bIns="79466" rtlCol="0">
            <a:spAutoFit/>
          </a:bodyPr>
          <a:lstStyle/>
          <a:p>
            <a:r>
              <a:rPr lang="en-US" altLang="zh-CN" sz="1800" b="1" dirty="0">
                <a:solidFill>
                  <a:srgbClr val="FFFFFF"/>
                </a:solidFill>
                <a:latin typeface="微软雅黑"/>
                <a:ea typeface="微软雅黑"/>
                <a:cs typeface="微软雅黑"/>
              </a:rPr>
              <a:t>2016</a:t>
            </a:r>
            <a:r>
              <a:rPr lang="zh-CN" altLang="en-US" sz="1800" b="1" dirty="0">
                <a:solidFill>
                  <a:srgbClr val="FFFFFF"/>
                </a:solidFill>
                <a:latin typeface="微软雅黑"/>
                <a:ea typeface="微软雅黑"/>
                <a:cs typeface="微软雅黑"/>
              </a:rPr>
              <a:t>年互联网法律大会</a:t>
            </a:r>
            <a:r>
              <a:rPr lang="en-US" altLang="zh-CN" sz="1800" b="1" dirty="0">
                <a:solidFill>
                  <a:srgbClr val="FFFFFF"/>
                </a:solidFill>
                <a:latin typeface="微软雅黑"/>
                <a:ea typeface="微软雅黑"/>
                <a:cs typeface="微软雅黑"/>
              </a:rPr>
              <a:t>·</a:t>
            </a:r>
            <a:r>
              <a:rPr lang="zh-CN" altLang="en-US" sz="1800" b="1" dirty="0">
                <a:solidFill>
                  <a:srgbClr val="FFFFFF"/>
                </a:solidFill>
                <a:latin typeface="微软雅黑"/>
                <a:ea typeface="微软雅黑"/>
                <a:cs typeface="微软雅黑"/>
              </a:rPr>
              <a:t>电子商务法律论坛</a:t>
            </a:r>
          </a:p>
        </p:txBody>
      </p:sp>
      <p:pic>
        <p:nvPicPr>
          <p:cNvPr id="4" name="图片 3" descr="屏幕快照 2016-11-23 上午11.45.58.png"/>
          <p:cNvPicPr>
            <a:picLocks noChangeAspect="1"/>
          </p:cNvPicPr>
          <p:nvPr/>
        </p:nvPicPr>
        <p:blipFill rotWithShape="1">
          <a:blip r:embed="rId2">
            <a:extLst>
              <a:ext uri="{28A0092B-C50C-407E-A947-70E740481C1C}">
                <a14:useLocalDpi xmlns:a14="http://schemas.microsoft.com/office/drawing/2010/main" val="0"/>
              </a:ext>
            </a:extLst>
          </a:blip>
          <a:srcRect l="17426" t="26240"/>
          <a:stretch/>
        </p:blipFill>
        <p:spPr>
          <a:xfrm>
            <a:off x="1512268" y="900088"/>
            <a:ext cx="2635245" cy="1392583"/>
          </a:xfrm>
          <a:prstGeom prst="rect">
            <a:avLst/>
          </a:prstGeom>
        </p:spPr>
      </p:pic>
      <p:pic>
        <p:nvPicPr>
          <p:cNvPr id="5" name="图片 4" descr="屏幕快照 2016-11-23 上午11.46.2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8612" y="900088"/>
            <a:ext cx="2374386" cy="1379019"/>
          </a:xfrm>
          <a:prstGeom prst="rect">
            <a:avLst/>
          </a:prstGeom>
        </p:spPr>
      </p:pic>
      <p:sp>
        <p:nvSpPr>
          <p:cNvPr id="6" name="矩形 5"/>
          <p:cNvSpPr/>
          <p:nvPr/>
        </p:nvSpPr>
        <p:spPr>
          <a:xfrm>
            <a:off x="7560940" y="972096"/>
            <a:ext cx="4852859" cy="967372"/>
          </a:xfrm>
          <a:prstGeom prst="rect">
            <a:avLst/>
          </a:prstGeom>
        </p:spPr>
        <p:txBody>
          <a:bodyPr wrap="square" lIns="158932" tIns="79466" rIns="158932" bIns="79466">
            <a:spAutoFit/>
          </a:bodyPr>
          <a:lstStyle/>
          <a:p>
            <a:pPr>
              <a:lnSpc>
                <a:spcPct val="120000"/>
              </a:lnSpc>
            </a:pPr>
            <a:r>
              <a:rPr lang="zh-CN" altLang="en-US" sz="1100" b="1" dirty="0">
                <a:solidFill>
                  <a:schemeClr val="bg1"/>
                </a:solidFill>
                <a:latin typeface="微软雅黑"/>
                <a:ea typeface="微软雅黑"/>
                <a:cs typeface="微软雅黑"/>
              </a:rPr>
              <a:t> </a:t>
            </a:r>
            <a:r>
              <a:rPr lang="en-US" altLang="zh-CN" sz="1100" b="1" dirty="0">
                <a:solidFill>
                  <a:schemeClr val="bg1"/>
                </a:solidFill>
                <a:latin typeface="微软雅黑"/>
                <a:ea typeface="微软雅黑"/>
                <a:cs typeface="微软雅黑"/>
              </a:rPr>
              <a:t>2016</a:t>
            </a:r>
            <a:r>
              <a:rPr lang="zh-CN" altLang="en-US" sz="1100" b="1" dirty="0">
                <a:solidFill>
                  <a:schemeClr val="bg1"/>
                </a:solidFill>
                <a:latin typeface="微软雅黑"/>
                <a:ea typeface="微软雅黑"/>
                <a:cs typeface="微软雅黑"/>
              </a:rPr>
              <a:t>年</a:t>
            </a:r>
            <a:r>
              <a:rPr lang="en-US" altLang="zh-CN" sz="1100" b="1" dirty="0">
                <a:solidFill>
                  <a:schemeClr val="bg1"/>
                </a:solidFill>
                <a:latin typeface="微软雅黑"/>
                <a:ea typeface="微软雅黑"/>
                <a:cs typeface="微软雅黑"/>
              </a:rPr>
              <a:t>11</a:t>
            </a:r>
            <a:r>
              <a:rPr lang="zh-CN" altLang="en-US" sz="1100" b="1" dirty="0">
                <a:solidFill>
                  <a:schemeClr val="bg1"/>
                </a:solidFill>
                <a:latin typeface="微软雅黑"/>
                <a:ea typeface="微软雅黑"/>
                <a:cs typeface="微软雅黑"/>
              </a:rPr>
              <a:t>月</a:t>
            </a:r>
            <a:r>
              <a:rPr lang="en-US" altLang="zh-CN" sz="1100" b="1" dirty="0">
                <a:solidFill>
                  <a:schemeClr val="bg1"/>
                </a:solidFill>
                <a:latin typeface="微软雅黑"/>
                <a:ea typeface="微软雅黑"/>
                <a:cs typeface="微软雅黑"/>
              </a:rPr>
              <a:t>19</a:t>
            </a:r>
            <a:r>
              <a:rPr lang="zh-CN" altLang="en-US" sz="1100" b="1" dirty="0">
                <a:solidFill>
                  <a:schemeClr val="bg1"/>
                </a:solidFill>
                <a:latin typeface="微软雅黑"/>
                <a:ea typeface="微软雅黑"/>
                <a:cs typeface="微软雅黑"/>
              </a:rPr>
              <a:t>日、</a:t>
            </a:r>
            <a:r>
              <a:rPr lang="en-US" altLang="zh-CN" sz="1100" b="1" dirty="0">
                <a:solidFill>
                  <a:schemeClr val="bg1"/>
                </a:solidFill>
                <a:latin typeface="微软雅黑"/>
                <a:ea typeface="微软雅黑"/>
                <a:cs typeface="微软雅黑"/>
              </a:rPr>
              <a:t>20</a:t>
            </a:r>
            <a:r>
              <a:rPr lang="zh-CN" altLang="en-US" sz="1100" b="1" dirty="0">
                <a:solidFill>
                  <a:schemeClr val="bg1"/>
                </a:solidFill>
                <a:latin typeface="微软雅黑"/>
                <a:ea typeface="微软雅黑"/>
                <a:cs typeface="微软雅黑"/>
              </a:rPr>
              <a:t>日，全国法学理论和实务界精英近</a:t>
            </a:r>
            <a:r>
              <a:rPr lang="en-US" altLang="zh-CN" sz="1100" b="1" dirty="0">
                <a:solidFill>
                  <a:schemeClr val="bg1"/>
                </a:solidFill>
                <a:latin typeface="微软雅黑"/>
                <a:ea typeface="微软雅黑"/>
                <a:cs typeface="微软雅黑"/>
              </a:rPr>
              <a:t>200</a:t>
            </a:r>
            <a:r>
              <a:rPr lang="zh-CN" altLang="en-US" sz="1100" b="1" dirty="0">
                <a:solidFill>
                  <a:schemeClr val="bg1"/>
                </a:solidFill>
                <a:latin typeface="微软雅黑"/>
                <a:ea typeface="微软雅黑"/>
                <a:cs typeface="微软雅黑"/>
              </a:rPr>
              <a:t>人齐聚杭州，参加</a:t>
            </a:r>
            <a:r>
              <a:rPr lang="en-US" altLang="zh-CN" sz="1100" b="1" dirty="0">
                <a:solidFill>
                  <a:schemeClr val="bg1"/>
                </a:solidFill>
                <a:latin typeface="微软雅黑"/>
                <a:ea typeface="微软雅黑"/>
                <a:cs typeface="微软雅黑"/>
              </a:rPr>
              <a:t>2016</a:t>
            </a:r>
            <a:r>
              <a:rPr lang="zh-CN" altLang="en-US" sz="1100" b="1" dirty="0">
                <a:solidFill>
                  <a:schemeClr val="bg1"/>
                </a:solidFill>
                <a:latin typeface="微软雅黑"/>
                <a:ea typeface="微软雅黑"/>
                <a:cs typeface="微软雅黑"/>
              </a:rPr>
              <a:t>年互联网法律大会</a:t>
            </a:r>
            <a:r>
              <a:rPr lang="en-US" altLang="zh-CN" sz="1100" b="1" dirty="0">
                <a:solidFill>
                  <a:schemeClr val="bg1"/>
                </a:solidFill>
                <a:latin typeface="微软雅黑"/>
                <a:ea typeface="微软雅黑"/>
                <a:cs typeface="微软雅黑"/>
              </a:rPr>
              <a:t>·</a:t>
            </a:r>
            <a:r>
              <a:rPr lang="zh-CN" altLang="en-US" sz="1100" b="1" dirty="0">
                <a:solidFill>
                  <a:schemeClr val="bg1"/>
                </a:solidFill>
                <a:latin typeface="微软雅黑"/>
                <a:ea typeface="微软雅黑"/>
                <a:cs typeface="微软雅黑"/>
              </a:rPr>
              <a:t>电子商务法律论坛，就依法保障电子商务产业健康发展，全面推进网络空间法治化，提升惩防网络违法犯罪的及时性、准确性，加大对新型网络违法犯罪研究力度进行研讨。</a:t>
            </a:r>
            <a:endParaRPr lang="zh-CN" altLang="en-US" sz="1100" dirty="0"/>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328692" y="0"/>
            <a:ext cx="3867577" cy="439939"/>
          </a:xfrm>
          <a:prstGeom prst="rect">
            <a:avLst/>
          </a:prstGeom>
          <a:noFill/>
        </p:spPr>
        <p:txBody>
          <a:bodyPr wrap="none" lIns="158932" tIns="79466" rIns="158932" bIns="79466" rtlCol="0">
            <a:spAutoFit/>
          </a:bodyPr>
          <a:lstStyle/>
          <a:p>
            <a:pPr algn="ctr" eaLnBrk="0" hangingPunct="0"/>
            <a:r>
              <a:rPr lang="zh-CN" altLang="en-US" sz="1800" b="1" dirty="0">
                <a:solidFill>
                  <a:schemeClr val="bg1"/>
                </a:solidFill>
                <a:latin typeface="微软雅黑" panose="020B0503020204020204" pitchFamily="34" charset="-122"/>
                <a:ea typeface="微软雅黑" panose="020B0503020204020204" pitchFamily="34" charset="-122"/>
              </a:rPr>
              <a:t>沉淀犯罪新特征、共解办案新难题</a:t>
            </a:r>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8373" y="655572"/>
            <a:ext cx="1386207" cy="2032453"/>
          </a:xfrm>
          <a:prstGeom prst="rect">
            <a:avLst/>
          </a:prstGeom>
        </p:spPr>
      </p:pic>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92228" y="655571"/>
            <a:ext cx="1368232" cy="2012990"/>
          </a:xfrm>
          <a:prstGeom prst="rect">
            <a:avLst/>
          </a:prstGeom>
        </p:spPr>
      </p:pic>
      <p:sp>
        <p:nvSpPr>
          <p:cNvPr id="6" name="矩形 5"/>
          <p:cNvSpPr/>
          <p:nvPr/>
        </p:nvSpPr>
        <p:spPr>
          <a:xfrm>
            <a:off x="4536604" y="972096"/>
            <a:ext cx="5904877" cy="1253091"/>
          </a:xfrm>
          <a:prstGeom prst="rect">
            <a:avLst/>
          </a:prstGeom>
        </p:spPr>
        <p:txBody>
          <a:bodyPr wrap="square" lIns="158932" tIns="79466" rIns="158932" bIns="79466">
            <a:spAutoFit/>
          </a:bodyPr>
          <a:lstStyle/>
          <a:p>
            <a:pP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阿里巴巴联手</a:t>
            </a:r>
            <a:r>
              <a:rPr lang="zh-CN" altLang="en-US" sz="1200" dirty="0">
                <a:solidFill>
                  <a:srgbClr val="FFFF00"/>
                </a:solidFill>
                <a:latin typeface="微软雅黑" panose="020B0503020204020204" pitchFamily="34" charset="-122"/>
                <a:ea typeface="微软雅黑" panose="020B0503020204020204" pitchFamily="34" charset="-122"/>
              </a:rPr>
              <a:t>最高院法研所、浙江省高院、检察院、浙江大学法学院</a:t>
            </a:r>
            <a:r>
              <a:rPr lang="zh-CN" altLang="en-US" sz="1200" dirty="0">
                <a:solidFill>
                  <a:schemeClr val="bg1"/>
                </a:solidFill>
                <a:latin typeface="微软雅黑" panose="020B0503020204020204" pitchFamily="34" charset="-122"/>
                <a:ea typeface="微软雅黑" panose="020B0503020204020204" pitchFamily="34" charset="-122"/>
              </a:rPr>
              <a:t>等单位于</a:t>
            </a:r>
            <a:r>
              <a:rPr lang="en-US" altLang="zh-CN" sz="1200" dirty="0">
                <a:solidFill>
                  <a:schemeClr val="bg1"/>
                </a:solidFill>
                <a:latin typeface="微软雅黑" panose="020B0503020204020204" pitchFamily="34" charset="-122"/>
                <a:ea typeface="微软雅黑" panose="020B0503020204020204" pitchFamily="34" charset="-122"/>
              </a:rPr>
              <a:t>2014</a:t>
            </a:r>
            <a:r>
              <a:rPr lang="zh-CN" altLang="en-US" sz="1200" dirty="0">
                <a:solidFill>
                  <a:schemeClr val="bg1"/>
                </a:solidFill>
                <a:latin typeface="微软雅黑" panose="020B0503020204020204" pitchFamily="34" charset="-122"/>
                <a:ea typeface="微软雅黑" panose="020B0503020204020204" pitchFamily="34" charset="-122"/>
              </a:rPr>
              <a:t>年成立司法推进小组，开展网络新型犯罪的司法研究。期间探访</a:t>
            </a:r>
            <a:r>
              <a:rPr lang="en-US" altLang="zh-CN" sz="1200" dirty="0">
                <a:solidFill>
                  <a:srgbClr val="FFFF00"/>
                </a:solidFill>
                <a:latin typeface="微软雅黑" panose="020B0503020204020204" pitchFamily="34" charset="-122"/>
                <a:ea typeface="微软雅黑" panose="020B0503020204020204" pitchFamily="34" charset="-122"/>
              </a:rPr>
              <a:t>4</a:t>
            </a:r>
            <a:r>
              <a:rPr lang="zh-CN" altLang="en-US" sz="1200" dirty="0">
                <a:solidFill>
                  <a:srgbClr val="FFFF00"/>
                </a:solidFill>
                <a:latin typeface="微软雅黑" panose="020B0503020204020204" pitchFamily="34" charset="-122"/>
                <a:ea typeface="微软雅黑" panose="020B0503020204020204" pitchFamily="34" charset="-122"/>
              </a:rPr>
              <a:t>省</a:t>
            </a:r>
            <a:r>
              <a:rPr lang="en-US" altLang="zh-CN" sz="1200" dirty="0">
                <a:solidFill>
                  <a:srgbClr val="FFFF00"/>
                </a:solidFill>
                <a:latin typeface="微软雅黑" panose="020B0503020204020204" pitchFamily="34" charset="-122"/>
                <a:ea typeface="微软雅黑" panose="020B0503020204020204" pitchFamily="34" charset="-122"/>
              </a:rPr>
              <a:t>8</a:t>
            </a:r>
            <a:r>
              <a:rPr lang="zh-CN" altLang="en-US" sz="1200" dirty="0">
                <a:solidFill>
                  <a:srgbClr val="FFFF00"/>
                </a:solidFill>
                <a:latin typeface="微软雅黑" panose="020B0503020204020204" pitchFamily="34" charset="-122"/>
                <a:ea typeface="微软雅黑" panose="020B0503020204020204" pitchFamily="34" charset="-122"/>
              </a:rPr>
              <a:t>市</a:t>
            </a:r>
            <a:r>
              <a:rPr lang="en-US" altLang="zh-CN" sz="1200" dirty="0">
                <a:solidFill>
                  <a:srgbClr val="FFFF00"/>
                </a:solidFill>
                <a:latin typeface="微软雅黑" panose="020B0503020204020204" pitchFamily="34" charset="-122"/>
                <a:ea typeface="微软雅黑" panose="020B0503020204020204" pitchFamily="34" charset="-122"/>
              </a:rPr>
              <a:t>10</a:t>
            </a:r>
            <a:r>
              <a:rPr lang="zh-CN" altLang="en-US" sz="1200" dirty="0">
                <a:solidFill>
                  <a:srgbClr val="FFFF00"/>
                </a:solidFill>
                <a:latin typeface="微软雅黑" panose="020B0503020204020204" pitchFamily="34" charset="-122"/>
                <a:ea typeface="微软雅黑" panose="020B0503020204020204" pitchFamily="34" charset="-122"/>
              </a:rPr>
              <a:t>家互联网犯罪</a:t>
            </a:r>
            <a:r>
              <a:rPr lang="en-US" altLang="zh-CN" sz="1200" dirty="0">
                <a:solidFill>
                  <a:srgbClr val="FFFF00"/>
                </a:solidFill>
                <a:latin typeface="微软雅黑" panose="020B0503020204020204" pitchFamily="34" charset="-122"/>
                <a:ea typeface="微软雅黑" panose="020B0503020204020204" pitchFamily="34" charset="-122"/>
              </a:rPr>
              <a:t>TOP</a:t>
            </a:r>
            <a:r>
              <a:rPr lang="zh-CN" altLang="en-US" sz="1200" dirty="0">
                <a:solidFill>
                  <a:srgbClr val="FFFF00"/>
                </a:solidFill>
                <a:latin typeface="微软雅黑" panose="020B0503020204020204" pitchFamily="34" charset="-122"/>
                <a:ea typeface="微软雅黑" panose="020B0503020204020204" pitchFamily="34" charset="-122"/>
              </a:rPr>
              <a:t>基层公检法单位</a:t>
            </a:r>
            <a:r>
              <a:rPr lang="zh-CN" altLang="en-US" sz="1200" dirty="0">
                <a:solidFill>
                  <a:schemeClr val="bg1"/>
                </a:solidFill>
                <a:latin typeface="微软雅黑" panose="020B0503020204020204" pitchFamily="34" charset="-122"/>
                <a:ea typeface="微软雅黑" panose="020B0503020204020204" pitchFamily="34" charset="-122"/>
              </a:rPr>
              <a:t>，征集</a:t>
            </a:r>
            <a:r>
              <a:rPr lang="en-US" altLang="zh-CN" sz="1200" dirty="0">
                <a:solidFill>
                  <a:srgbClr val="FFFF00"/>
                </a:solidFill>
                <a:latin typeface="微软雅黑" panose="020B0503020204020204" pitchFamily="34" charset="-122"/>
                <a:ea typeface="微软雅黑" panose="020B0503020204020204" pitchFamily="34" charset="-122"/>
              </a:rPr>
              <a:t>300</a:t>
            </a:r>
            <a:r>
              <a:rPr lang="zh-CN" altLang="en-US" sz="1200" dirty="0">
                <a:solidFill>
                  <a:srgbClr val="FFFF00"/>
                </a:solidFill>
                <a:latin typeface="微软雅黑" panose="020B0503020204020204" pitchFamily="34" charset="-122"/>
                <a:ea typeface="微软雅黑" panose="020B0503020204020204" pitchFamily="34" charset="-122"/>
              </a:rPr>
              <a:t>余个</a:t>
            </a:r>
            <a:r>
              <a:rPr lang="zh-CN" altLang="en-US" sz="1200" dirty="0">
                <a:solidFill>
                  <a:schemeClr val="bg1"/>
                </a:solidFill>
                <a:latin typeface="微软雅黑" panose="020B0503020204020204" pitchFamily="34" charset="-122"/>
                <a:ea typeface="微软雅黑" panose="020B0503020204020204" pitchFamily="34" charset="-122"/>
              </a:rPr>
              <a:t>典型互联网案件判例及评析，组织全国性征文，形成了</a:t>
            </a:r>
            <a:r>
              <a:rPr lang="en-US" altLang="zh-CN" sz="1200" dirty="0">
                <a:solidFill>
                  <a:schemeClr val="bg1"/>
                </a:solidFill>
                <a:latin typeface="微软雅黑" panose="020B0503020204020204" pitchFamily="34" charset="-122"/>
                <a:ea typeface="微软雅黑" panose="020B0503020204020204" pitchFamily="34" charset="-122"/>
              </a:rPr>
              <a:t>《</a:t>
            </a:r>
            <a:r>
              <a:rPr lang="zh-CN" altLang="en-US" sz="1200" dirty="0">
                <a:solidFill>
                  <a:schemeClr val="bg1"/>
                </a:solidFill>
                <a:latin typeface="微软雅黑" panose="020B0503020204020204" pitchFamily="34" charset="-122"/>
                <a:ea typeface="微软雅黑" panose="020B0503020204020204" pitchFamily="34" charset="-122"/>
              </a:rPr>
              <a:t>网络司法典型案例</a:t>
            </a:r>
            <a:r>
              <a:rPr lang="en-US" altLang="zh-CN" sz="1200" dirty="0">
                <a:solidFill>
                  <a:schemeClr val="bg1"/>
                </a:solidFill>
                <a:latin typeface="微软雅黑" panose="020B0503020204020204" pitchFamily="34" charset="-122"/>
                <a:ea typeface="微软雅黑" panose="020B0503020204020204" pitchFamily="34" charset="-122"/>
              </a:rPr>
              <a:t>》</a:t>
            </a:r>
            <a:r>
              <a:rPr lang="zh-CN" altLang="en-US" sz="1200" dirty="0">
                <a:solidFill>
                  <a:schemeClr val="bg1"/>
                </a:solidFill>
                <a:latin typeface="微软雅黑" panose="020B0503020204020204" pitchFamily="34" charset="-122"/>
                <a:ea typeface="微软雅黑" panose="020B0503020204020204" pitchFamily="34" charset="-122"/>
              </a:rPr>
              <a:t>和</a:t>
            </a:r>
            <a:r>
              <a:rPr lang="en-US" altLang="zh-CN" sz="1200" dirty="0">
                <a:solidFill>
                  <a:schemeClr val="bg1"/>
                </a:solidFill>
                <a:latin typeface="微软雅黑" panose="020B0503020204020204" pitchFamily="34" charset="-122"/>
                <a:ea typeface="微软雅黑" panose="020B0503020204020204" pitchFamily="34" charset="-122"/>
              </a:rPr>
              <a:t>《</a:t>
            </a:r>
            <a:r>
              <a:rPr lang="zh-CN" altLang="en-US" sz="1200" dirty="0">
                <a:solidFill>
                  <a:schemeClr val="bg1"/>
                </a:solidFill>
                <a:latin typeface="微软雅黑" panose="020B0503020204020204" pitchFamily="34" charset="-122"/>
                <a:ea typeface="微软雅黑" panose="020B0503020204020204" pitchFamily="34" charset="-122"/>
              </a:rPr>
              <a:t>网络刑事司法热点问题研究</a:t>
            </a:r>
            <a:r>
              <a:rPr lang="en-US" altLang="zh-CN" sz="1200" dirty="0">
                <a:solidFill>
                  <a:schemeClr val="bg1"/>
                </a:solidFill>
                <a:latin typeface="微软雅黑" panose="020B0503020204020204" pitchFamily="34" charset="-122"/>
                <a:ea typeface="微软雅黑" panose="020B0503020204020204" pitchFamily="34" charset="-122"/>
              </a:rPr>
              <a:t>》</a:t>
            </a:r>
            <a:r>
              <a:rPr lang="zh-CN" altLang="en-US" sz="1200" dirty="0">
                <a:solidFill>
                  <a:schemeClr val="bg1"/>
                </a:solidFill>
                <a:latin typeface="微软雅黑" panose="020B0503020204020204" pitchFamily="34" charset="-122"/>
                <a:ea typeface="微软雅黑" panose="020B0503020204020204" pitchFamily="34" charset="-122"/>
              </a:rPr>
              <a:t>。</a:t>
            </a:r>
            <a:endParaRPr lang="zh-CN" altLang="en-US" sz="1200" dirty="0">
              <a:solidFill>
                <a:srgbClr val="FF0000"/>
              </a:solidFill>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431106" y="156523"/>
            <a:ext cx="2755300" cy="2050006"/>
          </a:xfrm>
          <a:prstGeom prst="rect">
            <a:avLst/>
          </a:prstGeom>
        </p:spPr>
      </p:pic>
      <p:sp>
        <p:nvSpPr>
          <p:cNvPr id="8" name="矩形 7"/>
          <p:cNvSpPr/>
          <p:nvPr/>
        </p:nvSpPr>
        <p:spPr>
          <a:xfrm>
            <a:off x="11305356" y="2277480"/>
            <a:ext cx="3206373" cy="298984"/>
          </a:xfrm>
          <a:prstGeom prst="rect">
            <a:avLst/>
          </a:prstGeom>
        </p:spPr>
        <p:txBody>
          <a:bodyPr wrap="none" lIns="158932" tIns="79466" rIns="158932" bIns="79466">
            <a:spAutoFit/>
          </a:bodyPr>
          <a:lstStyle/>
          <a:p>
            <a:r>
              <a:rPr lang="zh-CN" altLang="en-US" sz="900" b="1" dirty="0">
                <a:solidFill>
                  <a:schemeClr val="bg1"/>
                </a:solidFill>
                <a:latin typeface="微软雅黑" panose="020B0503020204020204" pitchFamily="34" charset="-122"/>
                <a:ea typeface="微软雅黑" panose="020B0503020204020204" pitchFamily="34" charset="-122"/>
              </a:rPr>
              <a:t>最高院法研所课题组关于互联网刑事司法工作调研座谈会</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4314693" y="69773"/>
            <a:ext cx="5250446" cy="439939"/>
          </a:xfrm>
          <a:prstGeom prst="rect">
            <a:avLst/>
          </a:prstGeom>
          <a:noFill/>
        </p:spPr>
        <p:txBody>
          <a:bodyPr wrap="none" lIns="158932" tIns="79466" rIns="158932" bIns="79466" rtlCol="0">
            <a:spAutoFit/>
          </a:bodyPr>
          <a:lstStyle/>
          <a:p>
            <a:pPr algn="ctr"/>
            <a:r>
              <a:rPr lang="zh-CN" altLang="en-US" sz="1800" b="1" dirty="0">
                <a:solidFill>
                  <a:srgbClr val="FFFFFF"/>
                </a:solidFill>
                <a:latin typeface="微软雅黑" pitchFamily="34" charset="-122"/>
                <a:ea typeface="微软雅黑" pitchFamily="34" charset="-122"/>
              </a:rPr>
              <a:t>阿里云与北京城市学院成立阿里巴巴大数据学院</a:t>
            </a:r>
          </a:p>
        </p:txBody>
      </p:sp>
      <p:pic>
        <p:nvPicPr>
          <p:cNvPr id="4" name="图片 3" descr="86397.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98010" y="780334"/>
            <a:ext cx="2483813" cy="1653668"/>
          </a:xfrm>
          <a:prstGeom prst="rect">
            <a:avLst/>
          </a:prstGeom>
        </p:spPr>
      </p:pic>
      <p:sp>
        <p:nvSpPr>
          <p:cNvPr id="5" name="矩形 4"/>
          <p:cNvSpPr/>
          <p:nvPr/>
        </p:nvSpPr>
        <p:spPr>
          <a:xfrm>
            <a:off x="576164" y="1260128"/>
            <a:ext cx="4633914" cy="499038"/>
          </a:xfrm>
          <a:prstGeom prst="rect">
            <a:avLst/>
          </a:prstGeom>
        </p:spPr>
        <p:txBody>
          <a:bodyPr wrap="square" lIns="158932" tIns="79466" rIns="158932" bIns="79466">
            <a:spAutoFit/>
          </a:bodyPr>
          <a:lstStyle/>
          <a:p>
            <a:r>
              <a:rPr lang="en-US" altLang="zh-CN" sz="1100" dirty="0">
                <a:solidFill>
                  <a:schemeClr val="bg1"/>
                </a:solidFill>
                <a:latin typeface="微软雅黑"/>
                <a:ea typeface="微软雅黑"/>
                <a:cs typeface="微软雅黑"/>
              </a:rPr>
              <a:t>2017</a:t>
            </a:r>
            <a:r>
              <a:rPr lang="zh-CN" altLang="en-US" sz="1100" dirty="0">
                <a:solidFill>
                  <a:schemeClr val="bg1"/>
                </a:solidFill>
                <a:latin typeface="微软雅黑"/>
                <a:ea typeface="微软雅黑"/>
                <a:cs typeface="微软雅黑"/>
              </a:rPr>
              <a:t>年</a:t>
            </a:r>
            <a:r>
              <a:rPr lang="en-US" altLang="zh-CN" sz="1100" dirty="0">
                <a:solidFill>
                  <a:schemeClr val="bg1"/>
                </a:solidFill>
                <a:latin typeface="微软雅黑"/>
                <a:ea typeface="微软雅黑"/>
                <a:cs typeface="微软雅黑"/>
              </a:rPr>
              <a:t>6</a:t>
            </a:r>
            <a:r>
              <a:rPr lang="zh-CN" altLang="en-US" sz="1100" dirty="0">
                <a:solidFill>
                  <a:schemeClr val="bg1"/>
                </a:solidFill>
                <a:latin typeface="微软雅黑"/>
                <a:ea typeface="微软雅黑"/>
                <a:cs typeface="微软雅黑"/>
              </a:rPr>
              <a:t>月</a:t>
            </a:r>
            <a:r>
              <a:rPr lang="en-US" altLang="zh-CN" sz="1100" dirty="0">
                <a:solidFill>
                  <a:schemeClr val="bg1"/>
                </a:solidFill>
                <a:latin typeface="微软雅黑"/>
                <a:ea typeface="微软雅黑"/>
                <a:cs typeface="微软雅黑"/>
              </a:rPr>
              <a:t>10</a:t>
            </a:r>
            <a:r>
              <a:rPr lang="zh-CN" altLang="en-US" sz="1100" dirty="0">
                <a:solidFill>
                  <a:schemeClr val="bg1"/>
                </a:solidFill>
                <a:latin typeface="微软雅黑"/>
                <a:ea typeface="微软雅黑"/>
                <a:cs typeface="微软雅黑"/>
              </a:rPr>
              <a:t>日，北京城市学院阿里巴巴大数据学院在“</a:t>
            </a:r>
            <a:r>
              <a:rPr lang="en-US" altLang="zh-CN" sz="1100" dirty="0">
                <a:solidFill>
                  <a:schemeClr val="bg1"/>
                </a:solidFill>
                <a:latin typeface="微软雅黑"/>
                <a:ea typeface="微软雅黑"/>
                <a:cs typeface="微软雅黑"/>
              </a:rPr>
              <a:t>2017</a:t>
            </a:r>
            <a:r>
              <a:rPr lang="zh-CN" altLang="en-US" sz="1100" dirty="0">
                <a:solidFill>
                  <a:schemeClr val="bg1"/>
                </a:solidFill>
                <a:latin typeface="微软雅黑"/>
                <a:ea typeface="微软雅黑"/>
                <a:cs typeface="微软雅黑"/>
              </a:rPr>
              <a:t>云栖大会</a:t>
            </a:r>
            <a:r>
              <a:rPr lang="en-US" altLang="zh-CN" sz="1100" dirty="0">
                <a:solidFill>
                  <a:schemeClr val="bg1"/>
                </a:solidFill>
                <a:latin typeface="微软雅黑"/>
                <a:ea typeface="微软雅黑"/>
                <a:cs typeface="微软雅黑"/>
              </a:rPr>
              <a:t>·</a:t>
            </a:r>
            <a:r>
              <a:rPr lang="zh-CN" altLang="en-US" sz="1100" dirty="0">
                <a:solidFill>
                  <a:schemeClr val="bg1"/>
                </a:solidFill>
                <a:latin typeface="微软雅黑"/>
                <a:ea typeface="微软雅黑"/>
                <a:cs typeface="微软雅黑"/>
              </a:rPr>
              <a:t>上海峰会”上宣布成立，并将于今年秋季开始招收第一批本科学生。</a:t>
            </a:r>
          </a:p>
        </p:txBody>
      </p:sp>
      <p:sp>
        <p:nvSpPr>
          <p:cNvPr id="6" name="矩形 5"/>
          <p:cNvSpPr/>
          <p:nvPr/>
        </p:nvSpPr>
        <p:spPr>
          <a:xfrm>
            <a:off x="8929092" y="1116112"/>
            <a:ext cx="4836234" cy="683704"/>
          </a:xfrm>
          <a:prstGeom prst="rect">
            <a:avLst/>
          </a:prstGeom>
        </p:spPr>
        <p:txBody>
          <a:bodyPr wrap="square" lIns="158932" tIns="79466" rIns="158932" bIns="79466">
            <a:spAutoFit/>
          </a:bodyPr>
          <a:lstStyle/>
          <a:p>
            <a:r>
              <a:rPr lang="zh-CN" altLang="en-US" sz="1100" dirty="0">
                <a:solidFill>
                  <a:schemeClr val="bg1"/>
                </a:solidFill>
                <a:latin typeface="微软雅黑"/>
                <a:ea typeface="微软雅黑"/>
                <a:cs typeface="微软雅黑"/>
              </a:rPr>
              <a:t>学院面向</a:t>
            </a:r>
            <a:r>
              <a:rPr lang="zh-CN" altLang="en-US" sz="1200" dirty="0">
                <a:solidFill>
                  <a:srgbClr val="FFFF00"/>
                </a:solidFill>
                <a:latin typeface="微软雅黑"/>
                <a:ea typeface="微软雅黑"/>
                <a:cs typeface="微软雅黑"/>
              </a:rPr>
              <a:t>云计算、大数据、云安全</a:t>
            </a:r>
            <a:r>
              <a:rPr lang="zh-CN" altLang="en-US" sz="1100" dirty="0">
                <a:solidFill>
                  <a:schemeClr val="bg1"/>
                </a:solidFill>
                <a:latin typeface="微软雅黑"/>
                <a:ea typeface="微软雅黑"/>
                <a:cs typeface="微软雅黑"/>
              </a:rPr>
              <a:t>等领域，创新人才培养理念，探索新型校企合作模式，实现三方优质教育资源共享，创立高校与行业领先企业联合培养人才的新机制。</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544716" y="8371"/>
            <a:ext cx="3376880" cy="439939"/>
          </a:xfrm>
          <a:prstGeom prst="rect">
            <a:avLst/>
          </a:prstGeom>
          <a:noFill/>
        </p:spPr>
        <p:txBody>
          <a:bodyPr wrap="none" lIns="158932" tIns="79466" rIns="158932" bIns="79466" rtlCol="0">
            <a:spAutoFit/>
          </a:bodyPr>
          <a:lstStyle/>
          <a:p>
            <a:pPr algn="ctr" eaLnBrk="0" hangingPunct="0"/>
            <a:r>
              <a:rPr lang="zh-CN" altLang="en-US" sz="1800" b="1" dirty="0">
                <a:solidFill>
                  <a:schemeClr val="bg1"/>
                </a:solidFill>
                <a:latin typeface="微软雅黑" panose="020B0503020204020204" pitchFamily="34" charset="-122"/>
                <a:ea typeface="微软雅黑" panose="020B0503020204020204" pitchFamily="34" charset="-122"/>
              </a:rPr>
              <a:t>协力开展互联网检察教育培训</a:t>
            </a:r>
          </a:p>
        </p:txBody>
      </p:sp>
      <p:pic>
        <p:nvPicPr>
          <p:cNvPr id="4" name="图片 3" descr="IMG_231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60940" y="754368"/>
            <a:ext cx="2315380" cy="1729896"/>
          </a:xfrm>
          <a:prstGeom prst="rect">
            <a:avLst/>
          </a:prstGeom>
        </p:spPr>
      </p:pic>
      <p:pic>
        <p:nvPicPr>
          <p:cNvPr id="5" name="图片 4" descr="IMG_2314.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276" y="754368"/>
            <a:ext cx="2347115" cy="1728192"/>
          </a:xfrm>
          <a:prstGeom prst="rect">
            <a:avLst/>
          </a:prstGeom>
        </p:spPr>
      </p:pic>
      <p:sp>
        <p:nvSpPr>
          <p:cNvPr id="6" name="矩形 5"/>
          <p:cNvSpPr/>
          <p:nvPr/>
        </p:nvSpPr>
        <p:spPr>
          <a:xfrm>
            <a:off x="1205019" y="900088"/>
            <a:ext cx="5923873" cy="1373637"/>
          </a:xfrm>
          <a:prstGeom prst="rect">
            <a:avLst/>
          </a:prstGeom>
        </p:spPr>
        <p:txBody>
          <a:bodyPr wrap="square" lIns="158932" tIns="79466" rIns="158932" bIns="79466">
            <a:spAutoFit/>
          </a:bodyPr>
          <a:lstStyle/>
          <a:p>
            <a:pPr>
              <a:lnSpc>
                <a:spcPct val="120000"/>
              </a:lnSpc>
            </a:pPr>
            <a:r>
              <a:rPr lang="zh-CN" altLang="en-US" sz="1100" dirty="0">
                <a:solidFill>
                  <a:schemeClr val="bg1"/>
                </a:solidFill>
                <a:latin typeface="微软雅黑"/>
                <a:ea typeface="微软雅黑"/>
                <a:cs typeface="微软雅黑"/>
              </a:rPr>
              <a:t>与浙江、杭州、余杭三级检察院开展战略合作。</a:t>
            </a:r>
            <a:endParaRPr lang="en-US" altLang="zh-CN" sz="1100" dirty="0">
              <a:solidFill>
                <a:schemeClr val="bg1"/>
              </a:solidFill>
              <a:latin typeface="微软雅黑"/>
              <a:ea typeface="微软雅黑"/>
              <a:cs typeface="微软雅黑"/>
            </a:endParaRPr>
          </a:p>
          <a:p>
            <a:pPr>
              <a:lnSpc>
                <a:spcPct val="120000"/>
              </a:lnSpc>
            </a:pPr>
            <a:r>
              <a:rPr lang="en-US" altLang="zh-CN" sz="1100" dirty="0">
                <a:solidFill>
                  <a:schemeClr val="bg1"/>
                </a:solidFill>
                <a:latin typeface="微软雅黑"/>
                <a:ea typeface="微软雅黑"/>
                <a:cs typeface="微软雅黑"/>
              </a:rPr>
              <a:t>2017</a:t>
            </a:r>
            <a:r>
              <a:rPr lang="zh-CN" altLang="en-US" sz="1100" dirty="0">
                <a:solidFill>
                  <a:schemeClr val="bg1"/>
                </a:solidFill>
                <a:latin typeface="微软雅黑"/>
                <a:ea typeface="微软雅黑"/>
                <a:cs typeface="微软雅黑"/>
              </a:rPr>
              <a:t>年</a:t>
            </a:r>
            <a:r>
              <a:rPr lang="en-US" altLang="zh-CN" sz="1100" dirty="0">
                <a:solidFill>
                  <a:schemeClr val="bg1"/>
                </a:solidFill>
                <a:latin typeface="微软雅黑"/>
                <a:ea typeface="微软雅黑"/>
                <a:cs typeface="微软雅黑"/>
              </a:rPr>
              <a:t>6</a:t>
            </a:r>
            <a:r>
              <a:rPr lang="zh-CN" altLang="en-US" sz="1100" dirty="0">
                <a:solidFill>
                  <a:schemeClr val="bg1"/>
                </a:solidFill>
                <a:latin typeface="微软雅黑"/>
                <a:ea typeface="微软雅黑"/>
                <a:cs typeface="微软雅黑"/>
              </a:rPr>
              <a:t>月</a:t>
            </a:r>
            <a:r>
              <a:rPr lang="en-US" altLang="zh-CN" sz="1100" dirty="0">
                <a:solidFill>
                  <a:schemeClr val="bg1"/>
                </a:solidFill>
                <a:latin typeface="微软雅黑"/>
                <a:ea typeface="微软雅黑"/>
                <a:cs typeface="微软雅黑"/>
              </a:rPr>
              <a:t>15</a:t>
            </a:r>
            <a:r>
              <a:rPr lang="zh-CN" altLang="en-US" sz="1100" dirty="0">
                <a:solidFill>
                  <a:schemeClr val="bg1"/>
                </a:solidFill>
                <a:latin typeface="微软雅黑"/>
                <a:ea typeface="微软雅黑"/>
                <a:cs typeface="微软雅黑"/>
              </a:rPr>
              <a:t>日，浙江省人民检察院召开教育培训工作指导委员会第一次全体（扩大）会议</a:t>
            </a:r>
            <a:r>
              <a:rPr lang="zh-CN" altLang="en-US" sz="1100" dirty="0" smtClean="0">
                <a:solidFill>
                  <a:schemeClr val="bg1"/>
                </a:solidFill>
                <a:latin typeface="微软雅黑"/>
                <a:ea typeface="微软雅黑"/>
                <a:cs typeface="微软雅黑"/>
              </a:rPr>
              <a:t>。特聘阿里巴巴副总裁余伟</a:t>
            </a:r>
            <a:r>
              <a:rPr lang="zh-CN" altLang="en-US" sz="1100" dirty="0">
                <a:solidFill>
                  <a:schemeClr val="bg1"/>
                </a:solidFill>
                <a:latin typeface="微软雅黑"/>
                <a:ea typeface="微软雅黑"/>
                <a:cs typeface="微软雅黑"/>
              </a:rPr>
              <a:t>民担任名誉主席。</a:t>
            </a:r>
            <a:endParaRPr lang="en-US" altLang="zh-CN" sz="1100" dirty="0">
              <a:solidFill>
                <a:schemeClr val="bg1"/>
              </a:solidFill>
              <a:latin typeface="微软雅黑"/>
              <a:ea typeface="微软雅黑"/>
              <a:cs typeface="微软雅黑"/>
            </a:endParaRPr>
          </a:p>
          <a:p>
            <a:pPr>
              <a:lnSpc>
                <a:spcPct val="120000"/>
              </a:lnSpc>
            </a:pPr>
            <a:r>
              <a:rPr lang="zh-CN" altLang="en-US" sz="1100" dirty="0">
                <a:solidFill>
                  <a:schemeClr val="bg1"/>
                </a:solidFill>
                <a:latin typeface="微软雅黑"/>
                <a:ea typeface="微软雅黑"/>
                <a:cs typeface="微软雅黑"/>
              </a:rPr>
              <a:t>该指导委员会主要功能是指导全省检察教育培训工作的重大规划设计、重点项目推进、重大课题研究以及专家</a:t>
            </a:r>
            <a:r>
              <a:rPr lang="en-US" altLang="zh-CN" sz="1100" dirty="0">
                <a:solidFill>
                  <a:schemeClr val="bg1"/>
                </a:solidFill>
                <a:latin typeface="微软雅黑"/>
                <a:ea typeface="微软雅黑"/>
                <a:cs typeface="微软雅黑"/>
              </a:rPr>
              <a:t>(</a:t>
            </a:r>
            <a:r>
              <a:rPr lang="zh-CN" altLang="en-US" sz="1100" dirty="0">
                <a:solidFill>
                  <a:schemeClr val="bg1"/>
                </a:solidFill>
                <a:latin typeface="微软雅黑"/>
                <a:ea typeface="微软雅黑"/>
                <a:cs typeface="微软雅黑"/>
              </a:rPr>
              <a:t>师资</a:t>
            </a:r>
            <a:r>
              <a:rPr lang="en-US" altLang="zh-CN" sz="1100" dirty="0">
                <a:solidFill>
                  <a:schemeClr val="bg1"/>
                </a:solidFill>
                <a:latin typeface="微软雅黑"/>
                <a:ea typeface="微软雅黑"/>
                <a:cs typeface="微软雅黑"/>
              </a:rPr>
              <a:t>)</a:t>
            </a:r>
            <a:r>
              <a:rPr lang="zh-CN" altLang="en-US" sz="1100" dirty="0">
                <a:solidFill>
                  <a:schemeClr val="bg1"/>
                </a:solidFill>
                <a:latin typeface="微软雅黑"/>
                <a:ea typeface="微软雅黑"/>
                <a:cs typeface="微软雅黑"/>
              </a:rPr>
              <a:t>库建设</a:t>
            </a:r>
            <a:r>
              <a:rPr lang="en-US" altLang="zh-CN" sz="1100" dirty="0">
                <a:solidFill>
                  <a:schemeClr val="bg1"/>
                </a:solidFill>
                <a:latin typeface="微软雅黑"/>
                <a:ea typeface="微软雅黑"/>
                <a:cs typeface="微软雅黑"/>
              </a:rPr>
              <a:t>,</a:t>
            </a:r>
            <a:r>
              <a:rPr lang="zh-CN" altLang="en-US" sz="1100" dirty="0">
                <a:solidFill>
                  <a:schemeClr val="bg1"/>
                </a:solidFill>
                <a:latin typeface="微软雅黑"/>
                <a:ea typeface="微软雅黑"/>
                <a:cs typeface="微软雅黑"/>
              </a:rPr>
              <a:t>建设互联网刑事检察、生态环境检察、检察服务非公经济等</a:t>
            </a:r>
            <a:r>
              <a:rPr lang="en-US" altLang="zh-CN" sz="1100" dirty="0">
                <a:solidFill>
                  <a:schemeClr val="bg1"/>
                </a:solidFill>
                <a:latin typeface="微软雅黑"/>
                <a:ea typeface="微软雅黑"/>
                <a:cs typeface="微软雅黑"/>
              </a:rPr>
              <a:t>3</a:t>
            </a:r>
            <a:r>
              <a:rPr lang="zh-CN" altLang="en-US" sz="1100" dirty="0">
                <a:solidFill>
                  <a:schemeClr val="bg1"/>
                </a:solidFill>
                <a:latin typeface="微软雅黑"/>
                <a:ea typeface="微软雅黑"/>
                <a:cs typeface="微软雅黑"/>
              </a:rPr>
              <a:t>个特色培训模块。</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578378" y="90870"/>
            <a:ext cx="2908489" cy="439939"/>
          </a:xfrm>
          <a:prstGeom prst="rect">
            <a:avLst/>
          </a:prstGeom>
          <a:noFill/>
        </p:spPr>
        <p:txBody>
          <a:bodyPr wrap="none" lIns="158932" tIns="79466" rIns="158932" bIns="79466" rtlCol="0">
            <a:spAutoFit/>
          </a:bodyPr>
          <a:lstStyle/>
          <a:p>
            <a:pPr algn="ctr"/>
            <a:r>
              <a:rPr lang="zh-CN" altLang="en-US" sz="1800" b="1" dirty="0">
                <a:solidFill>
                  <a:srgbClr val="FFFFFF"/>
                </a:solidFill>
                <a:latin typeface="微软雅黑" pitchFamily="34" charset="-122"/>
                <a:ea typeface="微软雅黑" pitchFamily="34" charset="-122"/>
              </a:rPr>
              <a:t>培养互联网法律跨界人才</a:t>
            </a:r>
          </a:p>
        </p:txBody>
      </p:sp>
      <p:pic>
        <p:nvPicPr>
          <p:cNvPr id="4" name="图片 3" descr="DSC_0227.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99236" y="780334"/>
            <a:ext cx="2574702" cy="1703526"/>
          </a:xfrm>
          <a:prstGeom prst="rect">
            <a:avLst/>
          </a:prstGeom>
        </p:spPr>
      </p:pic>
      <p:sp>
        <p:nvSpPr>
          <p:cNvPr id="5" name="TextBox 4"/>
          <p:cNvSpPr txBox="1"/>
          <p:nvPr/>
        </p:nvSpPr>
        <p:spPr>
          <a:xfrm>
            <a:off x="4254538" y="1404144"/>
            <a:ext cx="2874354" cy="499038"/>
          </a:xfrm>
          <a:prstGeom prst="rect">
            <a:avLst/>
          </a:prstGeom>
          <a:noFill/>
        </p:spPr>
        <p:txBody>
          <a:bodyPr wrap="square" lIns="158932" tIns="79466" rIns="158932" bIns="79466" rtlCol="0">
            <a:spAutoFit/>
          </a:bodyPr>
          <a:lstStyle/>
          <a:p>
            <a:r>
              <a:rPr lang="zh-CN" altLang="en-US" sz="1100" dirty="0">
                <a:solidFill>
                  <a:srgbClr val="FFFFFF"/>
                </a:solidFill>
                <a:latin typeface="微软雅黑" pitchFamily="34" charset="-122"/>
                <a:ea typeface="微软雅黑" pitchFamily="34" charset="-122"/>
              </a:rPr>
              <a:t>与浙江大学合作开设互联网法律大讲堂，跨学科培养新型人才。</a:t>
            </a:r>
          </a:p>
        </p:txBody>
      </p:sp>
      <p:pic>
        <p:nvPicPr>
          <p:cNvPr id="6" name="图片 5" descr="IMG_4082.jpg"/>
          <p:cNvPicPr>
            <a:picLocks noChangeAspect="1"/>
          </p:cNvPicPr>
          <p:nvPr/>
        </p:nvPicPr>
        <p:blipFill rotWithShape="1">
          <a:blip r:embed="rId3" cstate="print">
            <a:extLst>
              <a:ext uri="{28A0092B-C50C-407E-A947-70E740481C1C}">
                <a14:useLocalDpi xmlns:a14="http://schemas.microsoft.com/office/drawing/2010/main" val="0"/>
              </a:ext>
            </a:extLst>
          </a:blip>
          <a:srcRect t="19768" r="6105"/>
          <a:stretch/>
        </p:blipFill>
        <p:spPr>
          <a:xfrm>
            <a:off x="7451383" y="780336"/>
            <a:ext cx="2540484" cy="1621906"/>
          </a:xfrm>
          <a:prstGeom prst="rect">
            <a:avLst/>
          </a:prstGeom>
        </p:spPr>
      </p:pic>
      <p:sp>
        <p:nvSpPr>
          <p:cNvPr id="7" name="矩形 6"/>
          <p:cNvSpPr/>
          <p:nvPr/>
        </p:nvSpPr>
        <p:spPr>
          <a:xfrm>
            <a:off x="10225236" y="1332136"/>
            <a:ext cx="1962769" cy="499038"/>
          </a:xfrm>
          <a:prstGeom prst="rect">
            <a:avLst/>
          </a:prstGeom>
        </p:spPr>
        <p:txBody>
          <a:bodyPr wrap="square" lIns="158932" tIns="79466" rIns="158932" bIns="79466">
            <a:spAutoFit/>
          </a:bodyPr>
          <a:lstStyle/>
          <a:p>
            <a:r>
              <a:rPr lang="zh-CN" altLang="en-US" sz="1100" dirty="0">
                <a:solidFill>
                  <a:srgbClr val="FFFFFF"/>
                </a:solidFill>
                <a:latin typeface="微软雅黑" pitchFamily="34" charset="-122"/>
                <a:ea typeface="微软雅黑" pitchFamily="34" charset="-122"/>
              </a:rPr>
              <a:t>协助浙大光华法学院招收、培养互联网法律高端人才。</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951779" y="42121"/>
            <a:ext cx="2498242" cy="439939"/>
          </a:xfrm>
          <a:prstGeom prst="rect">
            <a:avLst/>
          </a:prstGeom>
          <a:noFill/>
        </p:spPr>
        <p:txBody>
          <a:bodyPr wrap="none" lIns="158932" tIns="79466" rIns="158932" bIns="79466" rtlCol="0">
            <a:spAutoFit/>
          </a:bodyPr>
          <a:lstStyle/>
          <a:p>
            <a:pPr algn="ctr"/>
            <a:r>
              <a:rPr lang="zh-CN" altLang="en-US" sz="1800" b="1" dirty="0">
                <a:solidFill>
                  <a:srgbClr val="FFFFFF"/>
                </a:solidFill>
                <a:latin typeface="微软雅黑" pitchFamily="34" charset="-122"/>
                <a:ea typeface="微软雅黑" pitchFamily="34" charset="-122"/>
              </a:rPr>
              <a:t>技战术研究</a:t>
            </a:r>
            <a:r>
              <a:rPr lang="en-US" altLang="zh-CN" sz="1800" b="1" dirty="0">
                <a:solidFill>
                  <a:srgbClr val="FFFFFF"/>
                </a:solidFill>
                <a:latin typeface="微软雅黑" pitchFamily="34" charset="-122"/>
                <a:ea typeface="微软雅黑" pitchFamily="34" charset="-122"/>
              </a:rPr>
              <a:t> </a:t>
            </a:r>
            <a:r>
              <a:rPr lang="zh-CN" altLang="en-US" sz="1800" b="1" dirty="0">
                <a:solidFill>
                  <a:srgbClr val="FFFFFF"/>
                </a:solidFill>
                <a:latin typeface="微软雅黑" pitchFamily="34" charset="-122"/>
                <a:ea typeface="微软雅黑" pitchFamily="34" charset="-122"/>
              </a:rPr>
              <a:t>实战应用</a:t>
            </a:r>
          </a:p>
        </p:txBody>
      </p:sp>
      <p:pic>
        <p:nvPicPr>
          <p:cNvPr id="4" name="图片 3" descr="FullSizeRender.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58313" y="852835"/>
            <a:ext cx="2173272" cy="1623723"/>
          </a:xfrm>
          <a:prstGeom prst="rect">
            <a:avLst/>
          </a:prstGeom>
        </p:spPr>
      </p:pic>
      <p:pic>
        <p:nvPicPr>
          <p:cNvPr id="5" name="图片 4" descr="1111.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11904" y="828080"/>
            <a:ext cx="2326465" cy="1655408"/>
          </a:xfrm>
          <a:prstGeom prst="rect">
            <a:avLst/>
          </a:prstGeom>
        </p:spPr>
      </p:pic>
      <p:pic>
        <p:nvPicPr>
          <p:cNvPr id="6" name="图片 5" descr="22222.jp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19616" y="854421"/>
            <a:ext cx="2245058" cy="1629843"/>
          </a:xfrm>
          <a:prstGeom prst="rect">
            <a:avLst/>
          </a:prstGeom>
        </p:spPr>
      </p:pic>
      <p:sp>
        <p:nvSpPr>
          <p:cNvPr id="7" name="矩形 6"/>
          <p:cNvSpPr/>
          <p:nvPr/>
        </p:nvSpPr>
        <p:spPr>
          <a:xfrm>
            <a:off x="9292224" y="1260128"/>
            <a:ext cx="4029356" cy="597527"/>
          </a:xfrm>
          <a:prstGeom prst="rect">
            <a:avLst/>
          </a:prstGeom>
        </p:spPr>
        <p:txBody>
          <a:bodyPr wrap="square" lIns="158932" tIns="79466" rIns="158932" bIns="79466">
            <a:spAutoFit/>
          </a:bodyPr>
          <a:lstStyle/>
          <a:p>
            <a:pPr>
              <a:lnSpc>
                <a:spcPct val="120000"/>
              </a:lnSpc>
            </a:pPr>
            <a:r>
              <a:rPr lang="zh-CN" altLang="en-US" sz="1200" dirty="0" smtClean="0">
                <a:solidFill>
                  <a:srgbClr val="FFFFFF"/>
                </a:solidFill>
                <a:latin typeface="微软雅黑"/>
                <a:ea typeface="微软雅黑"/>
                <a:cs typeface="微软雅黑"/>
              </a:rPr>
              <a:t>与嘉兴</a:t>
            </a:r>
            <a:r>
              <a:rPr lang="zh-CN" altLang="en-US" sz="1200" dirty="0">
                <a:solidFill>
                  <a:srgbClr val="FFFFFF"/>
                </a:solidFill>
                <a:latin typeface="微软雅黑"/>
                <a:ea typeface="微软雅黑"/>
                <a:cs typeface="微软雅黑"/>
              </a:rPr>
              <a:t>市公安局民警交流，</a:t>
            </a:r>
            <a:endParaRPr lang="en-US" altLang="zh-CN" sz="1200" dirty="0">
              <a:solidFill>
                <a:srgbClr val="FFFFFF"/>
              </a:solidFill>
              <a:latin typeface="微软雅黑"/>
              <a:ea typeface="微软雅黑"/>
              <a:cs typeface="微软雅黑"/>
            </a:endParaRPr>
          </a:p>
          <a:p>
            <a:pPr>
              <a:lnSpc>
                <a:spcPct val="120000"/>
              </a:lnSpc>
            </a:pPr>
            <a:r>
              <a:rPr lang="zh-CN" altLang="en-US" sz="1200" dirty="0">
                <a:solidFill>
                  <a:srgbClr val="FFFFFF"/>
                </a:solidFill>
                <a:latin typeface="微软雅黑"/>
                <a:ea typeface="微软雅黑"/>
                <a:cs typeface="微软雅黑"/>
              </a:rPr>
              <a:t>携手打造全警触网、知网、用网、治网的氛围。</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4320360" y="60782"/>
            <a:ext cx="5986490" cy="439939"/>
          </a:xfrm>
          <a:prstGeom prst="rect">
            <a:avLst/>
          </a:prstGeom>
          <a:noFill/>
        </p:spPr>
        <p:txBody>
          <a:bodyPr wrap="none" lIns="158932" tIns="79466" rIns="158932" bIns="79466" rtlCol="0">
            <a:spAutoFit/>
          </a:bodyPr>
          <a:lstStyle/>
          <a:p>
            <a:r>
              <a:rPr lang="zh-CN" altLang="en-US" sz="1800" b="1" dirty="0">
                <a:solidFill>
                  <a:srgbClr val="FFFFFF"/>
                </a:solidFill>
                <a:latin typeface="微软雅黑"/>
                <a:ea typeface="微软雅黑"/>
                <a:cs typeface="微软雅黑"/>
              </a:rPr>
              <a:t>“橙蓝学院”</a:t>
            </a:r>
            <a:r>
              <a:rPr lang="zh-CN" altLang="zh-CN" sz="1800" b="1" dirty="0">
                <a:solidFill>
                  <a:srgbClr val="FFFFFF"/>
                </a:solidFill>
                <a:latin typeface="微软雅黑"/>
                <a:ea typeface="微软雅黑"/>
                <a:cs typeface="微软雅黑"/>
              </a:rPr>
              <a:t>——</a:t>
            </a:r>
            <a:r>
              <a:rPr lang="zh-CN" altLang="en-US" sz="1800" b="1" dirty="0">
                <a:solidFill>
                  <a:srgbClr val="FFFFFF"/>
                </a:solidFill>
                <a:latin typeface="微软雅黑"/>
                <a:ea typeface="微软雅黑"/>
                <a:cs typeface="微软雅黑"/>
              </a:rPr>
              <a:t>互联网安全最新理念的传播交流基地</a:t>
            </a:r>
          </a:p>
        </p:txBody>
      </p:sp>
      <p:pic>
        <p:nvPicPr>
          <p:cNvPr id="4" name="图片 3" descr="IMG_1305.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3132" y="1029858"/>
            <a:ext cx="1734404" cy="1229602"/>
          </a:xfrm>
          <a:prstGeom prst="rect">
            <a:avLst/>
          </a:prstGeom>
        </p:spPr>
      </p:pic>
      <p:pic>
        <p:nvPicPr>
          <p:cNvPr id="5" name="图片 4" descr="IMG_1566.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41745" y="1029858"/>
            <a:ext cx="1753373" cy="1229006"/>
          </a:xfrm>
          <a:prstGeom prst="rect">
            <a:avLst/>
          </a:prstGeom>
        </p:spPr>
      </p:pic>
      <p:pic>
        <p:nvPicPr>
          <p:cNvPr id="6" name="图片 5" descr="IMG_2285.jp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20360" y="1029858"/>
            <a:ext cx="1779512" cy="1247621"/>
          </a:xfrm>
          <a:prstGeom prst="rect">
            <a:avLst/>
          </a:prstGeom>
        </p:spPr>
      </p:pic>
      <p:pic>
        <p:nvPicPr>
          <p:cNvPr id="7" name="图片 6" descr="IMG_1845.jp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198973" y="1029859"/>
            <a:ext cx="1753373" cy="1229295"/>
          </a:xfrm>
          <a:prstGeom prst="rect">
            <a:avLst/>
          </a:prstGeom>
        </p:spPr>
      </p:pic>
      <p:pic>
        <p:nvPicPr>
          <p:cNvPr id="8" name="图片 7" descr="IMG_1477.jp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077587" y="1029858"/>
            <a:ext cx="1779129" cy="1247621"/>
          </a:xfrm>
          <a:prstGeom prst="rect">
            <a:avLst/>
          </a:prstGeom>
        </p:spPr>
      </p:pic>
      <p:sp>
        <p:nvSpPr>
          <p:cNvPr id="9" name="矩形 8"/>
          <p:cNvSpPr/>
          <p:nvPr/>
        </p:nvSpPr>
        <p:spPr>
          <a:xfrm>
            <a:off x="9956200" y="905096"/>
            <a:ext cx="4258191" cy="1170504"/>
          </a:xfrm>
          <a:prstGeom prst="rect">
            <a:avLst/>
          </a:prstGeom>
        </p:spPr>
        <p:txBody>
          <a:bodyPr wrap="square" lIns="158932" tIns="79466" rIns="158932" bIns="79466">
            <a:spAutoFit/>
          </a:bodyPr>
          <a:lstStyle/>
          <a:p>
            <a:pPr>
              <a:lnSpc>
                <a:spcPct val="120000"/>
              </a:lnSpc>
            </a:pPr>
            <a:r>
              <a:rPr kumimoji="1" lang="en-US" altLang="zh-CN" sz="1100" dirty="0">
                <a:solidFill>
                  <a:srgbClr val="FFFFFF"/>
                </a:solidFill>
                <a:latin typeface="微软雅黑"/>
                <a:ea typeface="微软雅黑"/>
                <a:cs typeface="微软雅黑"/>
              </a:rPr>
              <a:t> </a:t>
            </a:r>
            <a:r>
              <a:rPr kumimoji="1" lang="zh-CN" altLang="en-US" sz="1100" dirty="0">
                <a:solidFill>
                  <a:srgbClr val="FFFFFF"/>
                </a:solidFill>
                <a:latin typeface="微软雅黑"/>
                <a:ea typeface="微软雅黑"/>
                <a:cs typeface="微软雅黑"/>
              </a:rPr>
              <a:t>自</a:t>
            </a:r>
            <a:r>
              <a:rPr kumimoji="1" lang="en-US" altLang="zh-CN" sz="1100" dirty="0">
                <a:solidFill>
                  <a:srgbClr val="FFFFFF"/>
                </a:solidFill>
                <a:latin typeface="微软雅黑"/>
                <a:ea typeface="微软雅黑"/>
                <a:cs typeface="微软雅黑"/>
              </a:rPr>
              <a:t>2016</a:t>
            </a:r>
            <a:r>
              <a:rPr kumimoji="1" lang="zh-CN" altLang="en-US" sz="1100" dirty="0">
                <a:solidFill>
                  <a:srgbClr val="FFFFFF"/>
                </a:solidFill>
                <a:latin typeface="微软雅黑"/>
                <a:ea typeface="微软雅黑"/>
                <a:cs typeface="微软雅黑"/>
              </a:rPr>
              <a:t>年阿里安全峰会以来，阿里安全“橙蓝学院”已与包括公安部、浙江、福建等地公检法机关；人民公安大学、中国刑警学院、清华大学行政管理学院、国家法官学院、中国人民大学、浙江大学等院校、专家等，累计</a:t>
            </a:r>
            <a:r>
              <a:rPr kumimoji="1" lang="en-US" altLang="zh-CN" sz="1100" dirty="0">
                <a:solidFill>
                  <a:srgbClr val="FF0000"/>
                </a:solidFill>
                <a:latin typeface="微软雅黑"/>
                <a:ea typeface="微软雅黑"/>
                <a:cs typeface="微软雅黑"/>
              </a:rPr>
              <a:t>500</a:t>
            </a:r>
            <a:r>
              <a:rPr kumimoji="1" lang="zh-CN" altLang="en-US" sz="1100" dirty="0">
                <a:solidFill>
                  <a:srgbClr val="FF0000"/>
                </a:solidFill>
                <a:latin typeface="微软雅黑"/>
                <a:ea typeface="微软雅黑"/>
                <a:cs typeface="微软雅黑"/>
              </a:rPr>
              <a:t>余个单位，</a:t>
            </a:r>
            <a:r>
              <a:rPr kumimoji="1" lang="en-US" altLang="zh-CN" sz="1100" dirty="0">
                <a:solidFill>
                  <a:srgbClr val="FF0000"/>
                </a:solidFill>
                <a:latin typeface="微软雅黑"/>
                <a:ea typeface="微软雅黑"/>
                <a:cs typeface="微软雅黑"/>
              </a:rPr>
              <a:t>20000</a:t>
            </a:r>
            <a:r>
              <a:rPr kumimoji="1" lang="zh-CN" altLang="en-US" sz="1100" dirty="0">
                <a:solidFill>
                  <a:srgbClr val="FF0000"/>
                </a:solidFill>
                <a:latin typeface="微软雅黑"/>
                <a:ea typeface="微软雅黑"/>
                <a:cs typeface="微软雅黑"/>
              </a:rPr>
              <a:t>余人</a:t>
            </a:r>
            <a:r>
              <a:rPr kumimoji="1" lang="zh-CN" altLang="en-US" sz="1100" dirty="0">
                <a:solidFill>
                  <a:srgbClr val="FFFFFF"/>
                </a:solidFill>
                <a:latin typeface="微软雅黑"/>
                <a:ea typeface="微软雅黑"/>
                <a:cs typeface="微软雅黑"/>
              </a:rPr>
              <a:t>次进行了交流。</a:t>
            </a:r>
            <a:endParaRPr lang="zh-CN" altLang="en-US" sz="1100" dirty="0"/>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2692227" y="539806"/>
            <a:ext cx="1878614" cy="1800442"/>
            <a:chOff x="1183048" y="902448"/>
            <a:chExt cx="5218112" cy="5141913"/>
          </a:xfrm>
        </p:grpSpPr>
        <p:sp>
          <p:nvSpPr>
            <p:cNvPr id="4" name="Shape 98"/>
            <p:cNvSpPr>
              <a:spLocks noChangeArrowheads="1"/>
            </p:cNvSpPr>
            <p:nvPr/>
          </p:nvSpPr>
          <p:spPr bwMode="auto">
            <a:xfrm>
              <a:off x="2306998" y="2027986"/>
              <a:ext cx="2892425" cy="28924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5" name="Shape 99"/>
            <p:cNvSpPr>
              <a:spLocks noChangeArrowheads="1"/>
            </p:cNvSpPr>
            <p:nvPr/>
          </p:nvSpPr>
          <p:spPr bwMode="auto">
            <a:xfrm>
              <a:off x="2002198" y="1723186"/>
              <a:ext cx="3502025" cy="35020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6" name="Shape 100"/>
            <p:cNvSpPr>
              <a:spLocks noChangeArrowheads="1"/>
            </p:cNvSpPr>
            <p:nvPr/>
          </p:nvSpPr>
          <p:spPr bwMode="auto">
            <a:xfrm>
              <a:off x="1183048" y="904036"/>
              <a:ext cx="5140325" cy="51403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6350">
              <a:solidFill>
                <a:srgbClr val="FFFFFF">
                  <a:alpha val="32156"/>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7" name="Shape 103"/>
            <p:cNvSpPr>
              <a:spLocks noChangeArrowheads="1"/>
            </p:cNvSpPr>
            <p:nvPr/>
          </p:nvSpPr>
          <p:spPr bwMode="auto">
            <a:xfrm rot="18871351" flipH="1">
              <a:off x="4637447" y="1794624"/>
              <a:ext cx="625475" cy="1270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8" name="Shape 104"/>
            <p:cNvSpPr>
              <a:spLocks noChangeArrowheads="1"/>
            </p:cNvSpPr>
            <p:nvPr/>
          </p:nvSpPr>
          <p:spPr bwMode="auto">
            <a:xfrm rot="18871351" flipH="1">
              <a:off x="5858235" y="3256711"/>
              <a:ext cx="1065213" cy="20637"/>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9" name="Shape 105"/>
            <p:cNvSpPr/>
            <p:nvPr/>
          </p:nvSpPr>
          <p:spPr bwMode="auto">
            <a:xfrm>
              <a:off x="2922420" y="2751226"/>
              <a:ext cx="1705334" cy="1832682"/>
            </a:xfrm>
            <a:prstGeom prst="rect">
              <a:avLst/>
            </a:prstGeom>
            <a:noFill/>
            <a:ln w="12700" cap="flat">
              <a:noFill/>
              <a:miter lim="400000"/>
            </a:ln>
            <a:effectLst/>
          </p:spPr>
          <p:txBody>
            <a:bodyPr wrap="none" lIns="19050" tIns="19050" rIns="19050" bIns="19050" anchor="ctr">
              <a:spAutoFit/>
            </a:bodyPr>
            <a:lstStyle/>
            <a:p>
              <a:pPr defTabSz="537499">
                <a:lnSpc>
                  <a:spcPct val="80000"/>
                </a:lnSpc>
                <a:defRPr/>
              </a:pPr>
              <a:r>
                <a:rPr lang="en-US" sz="4900" kern="0" cap="all" dirty="0">
                  <a:solidFill>
                    <a:srgbClr val="FFFFFF"/>
                  </a:solidFill>
                  <a:latin typeface="Impact" pitchFamily="34" charset="0"/>
                  <a:ea typeface="헤드라인A"/>
                  <a:cs typeface="헤드라인A"/>
                </a:rPr>
                <a:t>0</a:t>
              </a:r>
              <a:r>
                <a:rPr sz="4900" kern="0" cap="all" dirty="0">
                  <a:solidFill>
                    <a:srgbClr val="FFFFFF"/>
                  </a:solidFill>
                  <a:latin typeface="Impact" pitchFamily="34" charset="0"/>
                  <a:ea typeface="헤드라인A"/>
                  <a:cs typeface="헤드라인A"/>
                </a:rPr>
                <a:t>1</a:t>
              </a:r>
            </a:p>
          </p:txBody>
        </p:sp>
        <p:sp>
          <p:nvSpPr>
            <p:cNvPr id="10" name="Shape 101"/>
            <p:cNvSpPr>
              <a:spLocks noChangeArrowheads="1"/>
            </p:cNvSpPr>
            <p:nvPr/>
          </p:nvSpPr>
          <p:spPr bwMode="auto">
            <a:xfrm rot="18871351" flipH="1">
              <a:off x="1481498" y="4463211"/>
              <a:ext cx="990600" cy="1905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11" name="Shape 102"/>
            <p:cNvSpPr>
              <a:spLocks noChangeArrowheads="1"/>
            </p:cNvSpPr>
            <p:nvPr/>
          </p:nvSpPr>
          <p:spPr bwMode="auto">
            <a:xfrm rot="18871351" flipH="1">
              <a:off x="1471973" y="4966448"/>
              <a:ext cx="647700" cy="1270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12" name="Shape 98"/>
            <p:cNvSpPr>
              <a:spLocks noChangeArrowheads="1"/>
            </p:cNvSpPr>
            <p:nvPr/>
          </p:nvSpPr>
          <p:spPr bwMode="auto">
            <a:xfrm>
              <a:off x="2308585" y="2026398"/>
              <a:ext cx="2894013" cy="2894013"/>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13" name="Shape 99"/>
            <p:cNvSpPr>
              <a:spLocks noChangeArrowheads="1"/>
            </p:cNvSpPr>
            <p:nvPr/>
          </p:nvSpPr>
          <p:spPr bwMode="auto">
            <a:xfrm>
              <a:off x="2003785" y="1721598"/>
              <a:ext cx="3503613" cy="35020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14" name="Shape 100"/>
            <p:cNvSpPr>
              <a:spLocks noChangeArrowheads="1"/>
            </p:cNvSpPr>
            <p:nvPr/>
          </p:nvSpPr>
          <p:spPr bwMode="auto">
            <a:xfrm>
              <a:off x="1184635" y="902448"/>
              <a:ext cx="5141913" cy="5141913"/>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6350">
              <a:solidFill>
                <a:srgbClr val="FFFFFF">
                  <a:alpha val="32156"/>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grpSp>
      <p:sp>
        <p:nvSpPr>
          <p:cNvPr id="16" name="文本框 15"/>
          <p:cNvSpPr txBox="1"/>
          <p:nvPr/>
        </p:nvSpPr>
        <p:spPr>
          <a:xfrm>
            <a:off x="6324214" y="1029858"/>
            <a:ext cx="4335967" cy="639910"/>
          </a:xfrm>
          <a:prstGeom prst="rect">
            <a:avLst/>
          </a:prstGeom>
          <a:noFill/>
        </p:spPr>
        <p:txBody>
          <a:bodyPr wrap="none" lIns="158932" tIns="79466" rIns="158932" bIns="79466" rtlCol="0">
            <a:spAutoFit/>
          </a:bodyPr>
          <a:lstStyle/>
          <a:p>
            <a:pPr lvl="0" algn="ctr"/>
            <a:r>
              <a:rPr kumimoji="1" lang="zh-CN" altLang="en-US" sz="3100" dirty="0">
                <a:solidFill>
                  <a:srgbClr val="FFFFFF"/>
                </a:solidFill>
                <a:latin typeface="微软雅黑"/>
                <a:ea typeface="微软雅黑"/>
                <a:cs typeface="微软雅黑"/>
              </a:rPr>
              <a:t>网络安全的现状与挑战</a:t>
            </a:r>
            <a:endParaRPr kumimoji="1" lang="en-US" altLang="zh-CN" sz="3100" dirty="0">
              <a:solidFill>
                <a:srgbClr val="FFFFFF"/>
              </a:solidFill>
              <a:latin typeface="微软雅黑"/>
              <a:ea typeface="微软雅黑"/>
              <a:cs typeface="微软雅黑"/>
            </a:endParaRPr>
          </a:p>
        </p:txBody>
      </p:sp>
    </p:spTree>
    <p:extLst>
      <p:ext uri="{BB962C8B-B14F-4D97-AF65-F5344CB8AC3E}">
        <p14:creationId xmlns:p14="http://schemas.microsoft.com/office/powerpoint/2010/main" val="407509303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3739263" y="126434"/>
            <a:ext cx="6923273" cy="439939"/>
          </a:xfrm>
          <a:prstGeom prst="rect">
            <a:avLst/>
          </a:prstGeom>
          <a:noFill/>
        </p:spPr>
        <p:txBody>
          <a:bodyPr wrap="none" lIns="158932" tIns="79466" rIns="158932" bIns="79466" rtlCol="0">
            <a:spAutoFit/>
          </a:bodyPr>
          <a:lstStyle/>
          <a:p>
            <a:pPr algn="ctr"/>
            <a:r>
              <a:rPr lang="zh-CN" altLang="en-US" sz="1800" b="1" dirty="0">
                <a:solidFill>
                  <a:schemeClr val="bg1"/>
                </a:solidFill>
                <a:latin typeface="微软雅黑" pitchFamily="34" charset="-122"/>
                <a:ea typeface="微软雅黑" pitchFamily="34" charset="-122"/>
                <a:cs typeface="Helvetica"/>
              </a:rPr>
              <a:t>南京反向炒信案</a:t>
            </a:r>
            <a:r>
              <a:rPr lang="en-US" altLang="zh-CN" sz="1800" b="1" dirty="0">
                <a:solidFill>
                  <a:schemeClr val="bg1"/>
                </a:solidFill>
                <a:latin typeface="微软雅黑" pitchFamily="34" charset="-122"/>
                <a:ea typeface="微软雅黑" pitchFamily="34" charset="-122"/>
                <a:cs typeface="Helvetica"/>
              </a:rPr>
              <a:t>——</a:t>
            </a:r>
            <a:r>
              <a:rPr lang="zh-CN" altLang="en-US" sz="1800" b="1" dirty="0">
                <a:solidFill>
                  <a:schemeClr val="bg1"/>
                </a:solidFill>
                <a:latin typeface="微软雅黑" pitchFamily="34" charset="-122"/>
                <a:ea typeface="微软雅黑" pitchFamily="34" charset="-122"/>
                <a:cs typeface="Helvetica"/>
              </a:rPr>
              <a:t>全国首例以“破坏生产经营罪”入刑的案件 </a:t>
            </a:r>
          </a:p>
        </p:txBody>
      </p:sp>
      <p:sp>
        <p:nvSpPr>
          <p:cNvPr id="5" name="矩形 4"/>
          <p:cNvSpPr/>
          <p:nvPr/>
        </p:nvSpPr>
        <p:spPr>
          <a:xfrm>
            <a:off x="995180" y="1029858"/>
            <a:ext cx="1885240" cy="1040725"/>
          </a:xfrm>
          <a:prstGeom prst="rect">
            <a:avLst/>
          </a:prstGeom>
          <a:ln>
            <a:noFill/>
          </a:ln>
        </p:spPr>
        <p:txBody>
          <a:bodyPr wrap="square" lIns="158932" tIns="79466" rIns="158932" bIns="79466">
            <a:spAutoFit/>
          </a:bodyPr>
          <a:lstStyle/>
          <a:p>
            <a:pPr>
              <a:lnSpc>
                <a:spcPct val="120000"/>
              </a:lnSpc>
            </a:pPr>
            <a:r>
              <a:rPr lang="zh-CN" altLang="en-US" sz="1200" dirty="0">
                <a:solidFill>
                  <a:schemeClr val="bg1"/>
                </a:solidFill>
                <a:latin typeface="微软雅黑" pitchFamily="34" charset="-122"/>
                <a:ea typeface="微软雅黑" pitchFamily="34" charset="-122"/>
                <a:cs typeface="Helvetica"/>
              </a:rPr>
              <a:t>通常大家听说的炒</a:t>
            </a:r>
            <a:r>
              <a:rPr lang="zh-CN" altLang="en-US" sz="1200" dirty="0" smtClean="0">
                <a:solidFill>
                  <a:schemeClr val="bg1"/>
                </a:solidFill>
                <a:latin typeface="微软雅黑" pitchFamily="34" charset="-122"/>
                <a:ea typeface="微软雅黑" pitchFamily="34" charset="-122"/>
                <a:cs typeface="Helvetica"/>
              </a:rPr>
              <a:t>信是“雇人帮自己炒”。</a:t>
            </a:r>
            <a:endParaRPr lang="en-US" altLang="zh-CN" sz="1200" dirty="0">
              <a:solidFill>
                <a:schemeClr val="bg1"/>
              </a:solidFill>
              <a:latin typeface="微软雅黑" pitchFamily="34" charset="-122"/>
              <a:ea typeface="微软雅黑" pitchFamily="34" charset="-122"/>
              <a:cs typeface="Helvetica"/>
            </a:endParaRPr>
          </a:p>
          <a:p>
            <a:pPr>
              <a:lnSpc>
                <a:spcPct val="120000"/>
              </a:lnSpc>
            </a:pPr>
            <a:r>
              <a:rPr lang="zh-CN" altLang="en-US" sz="1200" dirty="0">
                <a:solidFill>
                  <a:schemeClr val="bg1"/>
                </a:solidFill>
                <a:latin typeface="微软雅黑" pitchFamily="34" charset="-122"/>
                <a:ea typeface="微软雅黑" pitchFamily="34" charset="-122"/>
                <a:cs typeface="Helvetica"/>
              </a:rPr>
              <a:t>但在这个案件中，却是“我雇人帮你炒”！</a:t>
            </a:r>
          </a:p>
        </p:txBody>
      </p:sp>
      <p:sp>
        <p:nvSpPr>
          <p:cNvPr id="6" name="矩形 5"/>
          <p:cNvSpPr/>
          <p:nvPr/>
        </p:nvSpPr>
        <p:spPr>
          <a:xfrm>
            <a:off x="6324214" y="926223"/>
            <a:ext cx="3324958" cy="1262324"/>
          </a:xfrm>
          <a:prstGeom prst="rect">
            <a:avLst/>
          </a:prstGeom>
        </p:spPr>
        <p:txBody>
          <a:bodyPr wrap="square" lIns="158932" tIns="79466" rIns="158932" bIns="79466">
            <a:spAutoFit/>
          </a:bodyPr>
          <a:lstStyle/>
          <a:p>
            <a:pPr>
              <a:lnSpc>
                <a:spcPct val="120000"/>
              </a:lnSpc>
            </a:pPr>
            <a:r>
              <a:rPr lang="zh-CN" altLang="en-US" sz="1200" dirty="0">
                <a:solidFill>
                  <a:schemeClr val="bg1"/>
                </a:solidFill>
                <a:latin typeface="微软雅黑"/>
                <a:ea typeface="微软雅黑"/>
                <a:cs typeface="微软雅黑"/>
              </a:rPr>
              <a:t>面对如此怪异的作案方法，南京公检法机关在该案如何定性、定罪方面做了大量工作。</a:t>
            </a:r>
            <a:endParaRPr lang="en-US" altLang="zh-CN" sz="1200" dirty="0">
              <a:solidFill>
                <a:schemeClr val="bg1"/>
              </a:solidFill>
              <a:latin typeface="微软雅黑"/>
              <a:ea typeface="微软雅黑"/>
              <a:cs typeface="微软雅黑"/>
            </a:endParaRPr>
          </a:p>
          <a:p>
            <a:pPr>
              <a:lnSpc>
                <a:spcPct val="120000"/>
              </a:lnSpc>
            </a:pPr>
            <a:endParaRPr lang="en-US" altLang="zh-CN" sz="1200" dirty="0">
              <a:solidFill>
                <a:schemeClr val="bg1"/>
              </a:solidFill>
              <a:latin typeface="微软雅黑"/>
              <a:ea typeface="微软雅黑"/>
              <a:cs typeface="微软雅黑"/>
            </a:endParaRPr>
          </a:p>
          <a:p>
            <a:pPr>
              <a:lnSpc>
                <a:spcPct val="120000"/>
              </a:lnSpc>
            </a:pPr>
            <a:r>
              <a:rPr lang="zh-CN" altLang="en-US" sz="1200" dirty="0">
                <a:solidFill>
                  <a:schemeClr val="bg1"/>
                </a:solidFill>
                <a:latin typeface="微软雅黑"/>
                <a:ea typeface="微软雅黑"/>
                <a:cs typeface="微软雅黑"/>
              </a:rPr>
              <a:t>决定以</a:t>
            </a:r>
            <a:r>
              <a:rPr lang="zh-CN" altLang="en-US" sz="1200" dirty="0">
                <a:solidFill>
                  <a:srgbClr val="FFFFFF"/>
                </a:solidFill>
                <a:latin typeface="微软雅黑"/>
                <a:ea typeface="微软雅黑"/>
                <a:cs typeface="微软雅黑"/>
              </a:rPr>
              <a:t>涉嫌破坏生产经营罪立案侦查</a:t>
            </a:r>
            <a:r>
              <a:rPr lang="zh-CN" altLang="en-US" sz="1200" dirty="0">
                <a:solidFill>
                  <a:schemeClr val="bg1"/>
                </a:solidFill>
                <a:latin typeface="微软雅黑"/>
                <a:ea typeface="微软雅黑"/>
                <a:cs typeface="微软雅黑"/>
              </a:rPr>
              <a:t>，开启了首互联网上破坏生产经营案的先河。</a:t>
            </a:r>
          </a:p>
        </p:txBody>
      </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43673" y="697160"/>
            <a:ext cx="2379577" cy="1580320"/>
          </a:xfrm>
          <a:prstGeom prst="rect">
            <a:avLst/>
          </a:prstGeom>
        </p:spPr>
      </p:pic>
      <p:sp>
        <p:nvSpPr>
          <p:cNvPr id="8" name="矩形 7"/>
          <p:cNvSpPr/>
          <p:nvPr/>
        </p:nvSpPr>
        <p:spPr>
          <a:xfrm>
            <a:off x="3201267" y="2402241"/>
            <a:ext cx="2997706" cy="319955"/>
          </a:xfrm>
          <a:prstGeom prst="rect">
            <a:avLst/>
          </a:prstGeom>
        </p:spPr>
        <p:txBody>
          <a:bodyPr wrap="none" lIns="158932" tIns="79466" rIns="158932" bIns="79466">
            <a:spAutoFit/>
          </a:bodyPr>
          <a:lstStyle/>
          <a:p>
            <a:r>
              <a:rPr lang="zh-CN" altLang="en-US" sz="1000" dirty="0">
                <a:solidFill>
                  <a:schemeClr val="bg1"/>
                </a:solidFill>
                <a:latin typeface="微软雅黑"/>
                <a:ea typeface="微软雅黑"/>
                <a:cs typeface="微软雅黑"/>
              </a:rPr>
              <a:t>公检法机关针对该案案情进行了大量研讨论证</a:t>
            </a:r>
          </a:p>
        </p:txBody>
      </p:sp>
      <p:sp>
        <p:nvSpPr>
          <p:cNvPr id="9" name="矩形 8"/>
          <p:cNvSpPr/>
          <p:nvPr/>
        </p:nvSpPr>
        <p:spPr>
          <a:xfrm>
            <a:off x="10153228" y="972096"/>
            <a:ext cx="3096344" cy="1038673"/>
          </a:xfrm>
          <a:prstGeom prst="rect">
            <a:avLst/>
          </a:prstGeom>
        </p:spPr>
        <p:txBody>
          <a:bodyPr wrap="square" lIns="158932" tIns="79466" rIns="158932" bIns="79466">
            <a:spAutoFit/>
          </a:bodyPr>
          <a:lstStyle/>
          <a:p>
            <a:pPr>
              <a:lnSpc>
                <a:spcPct val="120000"/>
              </a:lnSpc>
            </a:pPr>
            <a:r>
              <a:rPr lang="en-US" altLang="zh-CN" sz="1600" dirty="0">
                <a:solidFill>
                  <a:srgbClr val="FF0000"/>
                </a:solidFill>
                <a:latin typeface="微软雅黑"/>
                <a:ea typeface="微软雅黑"/>
                <a:cs typeface="微软雅黑"/>
              </a:rPr>
              <a:t>2016</a:t>
            </a:r>
            <a:r>
              <a:rPr lang="zh-CN" altLang="zh-CN" sz="1600" dirty="0">
                <a:solidFill>
                  <a:srgbClr val="FF0000"/>
                </a:solidFill>
                <a:latin typeface="微软雅黑"/>
                <a:ea typeface="微软雅黑"/>
                <a:cs typeface="微软雅黑"/>
              </a:rPr>
              <a:t>年</a:t>
            </a:r>
            <a:r>
              <a:rPr lang="en-US" altLang="zh-CN" sz="1600" dirty="0">
                <a:solidFill>
                  <a:srgbClr val="FF0000"/>
                </a:solidFill>
                <a:latin typeface="微软雅黑"/>
                <a:ea typeface="微软雅黑"/>
                <a:cs typeface="微软雅黑"/>
              </a:rPr>
              <a:t>12</a:t>
            </a:r>
            <a:r>
              <a:rPr lang="zh-CN" altLang="zh-CN" sz="1600" dirty="0">
                <a:solidFill>
                  <a:srgbClr val="FF0000"/>
                </a:solidFill>
                <a:latin typeface="微软雅黑"/>
                <a:ea typeface="微软雅黑"/>
                <a:cs typeface="微软雅黑"/>
              </a:rPr>
              <a:t>月</a:t>
            </a:r>
            <a:r>
              <a:rPr lang="en-US" altLang="zh-CN" sz="1600" dirty="0">
                <a:solidFill>
                  <a:srgbClr val="FF0000"/>
                </a:solidFill>
                <a:latin typeface="微软雅黑"/>
                <a:ea typeface="微软雅黑"/>
                <a:cs typeface="微软雅黑"/>
              </a:rPr>
              <a:t>19</a:t>
            </a:r>
            <a:r>
              <a:rPr lang="zh-CN" altLang="zh-CN" sz="1600" dirty="0">
                <a:solidFill>
                  <a:srgbClr val="FF0000"/>
                </a:solidFill>
                <a:latin typeface="微软雅黑"/>
                <a:ea typeface="微软雅黑"/>
                <a:cs typeface="微软雅黑"/>
              </a:rPr>
              <a:t>日，江苏省南京市中级人民法院认定</a:t>
            </a:r>
            <a:r>
              <a:rPr lang="zh-CN" altLang="en-US" sz="1600" dirty="0">
                <a:solidFill>
                  <a:srgbClr val="FF0000"/>
                </a:solidFill>
                <a:latin typeface="微软雅黑"/>
                <a:ea typeface="微软雅黑"/>
                <a:cs typeface="微软雅黑"/>
              </a:rPr>
              <a:t>被告</a:t>
            </a:r>
            <a:r>
              <a:rPr lang="zh-CN" altLang="zh-CN" sz="1600" dirty="0">
                <a:solidFill>
                  <a:srgbClr val="FF0000"/>
                </a:solidFill>
                <a:latin typeface="微软雅黑"/>
                <a:ea typeface="微软雅黑"/>
                <a:cs typeface="微软雅黑"/>
              </a:rPr>
              <a:t>构</a:t>
            </a:r>
            <a:r>
              <a:rPr lang="zh-CN" altLang="zh-CN" sz="1600" dirty="0" smtClean="0">
                <a:solidFill>
                  <a:srgbClr val="FF0000"/>
                </a:solidFill>
                <a:latin typeface="微软雅黑"/>
                <a:ea typeface="微软雅黑"/>
                <a:cs typeface="微软雅黑"/>
              </a:rPr>
              <a:t>成</a:t>
            </a:r>
            <a:r>
              <a:rPr lang="zh-CN" altLang="en-US" sz="1600" dirty="0" smtClean="0">
                <a:solidFill>
                  <a:srgbClr val="FF0000"/>
                </a:solidFill>
                <a:latin typeface="微软雅黑"/>
                <a:ea typeface="微软雅黑"/>
                <a:cs typeface="微软雅黑"/>
              </a:rPr>
              <a:t>“</a:t>
            </a:r>
            <a:r>
              <a:rPr lang="zh-CN" altLang="zh-CN" sz="1600" dirty="0" smtClean="0">
                <a:solidFill>
                  <a:srgbClr val="FF0000"/>
                </a:solidFill>
                <a:latin typeface="微软雅黑"/>
                <a:ea typeface="微软雅黑"/>
                <a:cs typeface="微软雅黑"/>
              </a:rPr>
              <a:t>破坏生产经营罪</a:t>
            </a:r>
            <a:r>
              <a:rPr lang="zh-CN" altLang="en-US" sz="1600" dirty="0" smtClean="0">
                <a:solidFill>
                  <a:srgbClr val="FF0000"/>
                </a:solidFill>
                <a:latin typeface="微软雅黑"/>
                <a:ea typeface="微软雅黑"/>
                <a:cs typeface="微软雅黑"/>
              </a:rPr>
              <a:t>”。</a:t>
            </a:r>
            <a:endParaRPr lang="zh-CN" altLang="en-US" sz="1600" dirty="0">
              <a:solidFill>
                <a:srgbClr val="FF0000"/>
              </a:solidFill>
              <a:latin typeface="微软雅黑"/>
              <a:ea typeface="微软雅黑"/>
              <a:cs typeface="微软雅黑"/>
            </a:endParaRP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4320580" y="0"/>
            <a:ext cx="5510998" cy="439939"/>
          </a:xfrm>
          <a:prstGeom prst="rect">
            <a:avLst/>
          </a:prstGeom>
          <a:noFill/>
        </p:spPr>
        <p:txBody>
          <a:bodyPr wrap="none" lIns="158932" tIns="79466" rIns="158932" bIns="79466" rtlCol="0">
            <a:spAutoFit/>
          </a:bodyPr>
          <a:lstStyle/>
          <a:p>
            <a:r>
              <a:rPr lang="zh-CN" altLang="en-US" sz="1800" b="1" dirty="0">
                <a:solidFill>
                  <a:srgbClr val="FFFFFF"/>
                </a:solidFill>
                <a:latin typeface="微软雅黑" pitchFamily="34" charset="-122"/>
                <a:ea typeface="微软雅黑" pitchFamily="34" charset="-122"/>
                <a:cs typeface="Helvetica"/>
              </a:rPr>
              <a:t>罪与非罪？</a:t>
            </a:r>
            <a:r>
              <a:rPr lang="en-US" altLang="zh-CN" sz="1800" b="1" dirty="0">
                <a:solidFill>
                  <a:srgbClr val="FFFFFF"/>
                </a:solidFill>
                <a:latin typeface="微软雅黑" pitchFamily="34" charset="-122"/>
                <a:ea typeface="微软雅黑" pitchFamily="34" charset="-122"/>
                <a:cs typeface="Helvetica"/>
              </a:rPr>
              <a:t>——</a:t>
            </a:r>
            <a:r>
              <a:rPr lang="zh-CN" altLang="en-US" sz="1800" b="1" dirty="0">
                <a:solidFill>
                  <a:srgbClr val="FFFFFF"/>
                </a:solidFill>
                <a:latin typeface="微软雅黑" pitchFamily="34" charset="-122"/>
                <a:ea typeface="微软雅黑" pitchFamily="34" charset="-122"/>
                <a:cs typeface="Helvetica"/>
              </a:rPr>
              <a:t>全国首例炒信组织平台案余杭宣判</a:t>
            </a:r>
          </a:p>
        </p:txBody>
      </p:sp>
      <p:pic>
        <p:nvPicPr>
          <p:cNvPr id="4" name="图片 3" descr="余杭炒信第一案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133" y="780333"/>
            <a:ext cx="2828893" cy="1875784"/>
          </a:xfrm>
          <a:prstGeom prst="rect">
            <a:avLst/>
          </a:prstGeom>
        </p:spPr>
      </p:pic>
      <p:pic>
        <p:nvPicPr>
          <p:cNvPr id="5" name="图片 4" descr="余杭炒信第一案3.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44636" y="780333"/>
            <a:ext cx="2880541" cy="1871432"/>
          </a:xfrm>
          <a:prstGeom prst="rect">
            <a:avLst/>
          </a:prstGeom>
        </p:spPr>
      </p:pic>
      <p:sp>
        <p:nvSpPr>
          <p:cNvPr id="6" name="矩形 5"/>
          <p:cNvSpPr/>
          <p:nvPr/>
        </p:nvSpPr>
        <p:spPr>
          <a:xfrm>
            <a:off x="6887346" y="972096"/>
            <a:ext cx="6506242" cy="1360813"/>
          </a:xfrm>
          <a:prstGeom prst="rect">
            <a:avLst/>
          </a:prstGeom>
        </p:spPr>
        <p:txBody>
          <a:bodyPr wrap="square" lIns="158932" tIns="79466" rIns="158932" bIns="79466">
            <a:spAutoFit/>
          </a:bodyPr>
          <a:lstStyle/>
          <a:p>
            <a:r>
              <a:rPr lang="zh-CN" altLang="en-US" sz="1200" dirty="0">
                <a:solidFill>
                  <a:srgbClr val="FFFFFF"/>
                </a:solidFill>
                <a:latin typeface="微软雅黑"/>
                <a:ea typeface="微软雅黑"/>
                <a:cs typeface="微软雅黑"/>
              </a:rPr>
              <a:t>通过整整</a:t>
            </a:r>
            <a:r>
              <a:rPr lang="en-US" altLang="zh-CN" sz="1200" dirty="0">
                <a:solidFill>
                  <a:srgbClr val="FFFFFF"/>
                </a:solidFill>
                <a:latin typeface="微软雅黑"/>
                <a:ea typeface="微软雅黑"/>
                <a:cs typeface="微软雅黑"/>
              </a:rPr>
              <a:t>3</a:t>
            </a:r>
            <a:r>
              <a:rPr lang="zh-CN" altLang="en-US" sz="1200" dirty="0">
                <a:solidFill>
                  <a:srgbClr val="FFFFFF"/>
                </a:solidFill>
                <a:latin typeface="微软雅黑"/>
                <a:ea typeface="微软雅黑"/>
                <a:cs typeface="微软雅黑"/>
              </a:rPr>
              <a:t>年的不懈努力和艰苦研究，阿里巴巴安全部全力协助公、检、法机关办理</a:t>
            </a: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零距网商联盟</a:t>
            </a: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建立炒信平台，组织刷单案。</a:t>
            </a:r>
            <a:endParaRPr lang="en-US" altLang="zh-CN" sz="1200" dirty="0">
              <a:solidFill>
                <a:srgbClr val="FFFFFF"/>
              </a:solidFill>
              <a:latin typeface="微软雅黑"/>
              <a:ea typeface="微软雅黑"/>
              <a:cs typeface="微软雅黑"/>
            </a:endParaRPr>
          </a:p>
          <a:p>
            <a:endParaRPr lang="en-US" altLang="zh-CN" sz="1200" dirty="0">
              <a:solidFill>
                <a:srgbClr val="FFFFFF"/>
              </a:solidFill>
              <a:latin typeface="微软雅黑"/>
              <a:ea typeface="微软雅黑"/>
              <a:cs typeface="微软雅黑"/>
            </a:endParaRPr>
          </a:p>
          <a:p>
            <a:r>
              <a:rPr lang="en-US" altLang="zh-CN" sz="1200" dirty="0">
                <a:solidFill>
                  <a:srgbClr val="FFFFFF"/>
                </a:solidFill>
                <a:latin typeface="微软雅黑"/>
                <a:ea typeface="微软雅黑"/>
                <a:cs typeface="微软雅黑"/>
              </a:rPr>
              <a:t>2017</a:t>
            </a:r>
            <a:r>
              <a:rPr lang="zh-CN" altLang="en-US" sz="1200" dirty="0">
                <a:solidFill>
                  <a:srgbClr val="FFFFFF"/>
                </a:solidFill>
                <a:latin typeface="微软雅黑"/>
                <a:ea typeface="微软雅黑"/>
                <a:cs typeface="微软雅黑"/>
              </a:rPr>
              <a:t>年</a:t>
            </a:r>
            <a:r>
              <a:rPr lang="en-US" altLang="zh-CN" sz="1200" dirty="0">
                <a:solidFill>
                  <a:srgbClr val="FFFFFF"/>
                </a:solidFill>
                <a:latin typeface="微软雅黑"/>
                <a:ea typeface="微软雅黑"/>
                <a:cs typeface="微软雅黑"/>
              </a:rPr>
              <a:t>6</a:t>
            </a:r>
            <a:r>
              <a:rPr lang="zh-CN" altLang="en-US" sz="1200" dirty="0">
                <a:solidFill>
                  <a:srgbClr val="FFFFFF"/>
                </a:solidFill>
                <a:latin typeface="微软雅黑"/>
                <a:ea typeface="微软雅黑"/>
                <a:cs typeface="微软雅黑"/>
              </a:rPr>
              <a:t>月</a:t>
            </a:r>
            <a:r>
              <a:rPr lang="en-US" altLang="zh-CN" sz="1200" dirty="0">
                <a:solidFill>
                  <a:srgbClr val="FFFFFF"/>
                </a:solidFill>
                <a:latin typeface="微软雅黑"/>
                <a:ea typeface="微软雅黑"/>
                <a:cs typeface="微软雅黑"/>
              </a:rPr>
              <a:t>20</a:t>
            </a:r>
            <a:r>
              <a:rPr lang="zh-CN" altLang="en-US" sz="1200" dirty="0">
                <a:solidFill>
                  <a:srgbClr val="FFFFFF"/>
                </a:solidFill>
                <a:latin typeface="微软雅黑"/>
                <a:ea typeface="微软雅黑"/>
                <a:cs typeface="微软雅黑"/>
              </a:rPr>
              <a:t>日，余杭区人民法院当庭以“非法经营罪”一审判处李某有期徒刑</a:t>
            </a:r>
            <a:r>
              <a:rPr lang="en-US" altLang="zh-CN" sz="1200" dirty="0">
                <a:solidFill>
                  <a:srgbClr val="FFFFFF"/>
                </a:solidFill>
                <a:latin typeface="微软雅黑"/>
                <a:ea typeface="微软雅黑"/>
                <a:cs typeface="微软雅黑"/>
              </a:rPr>
              <a:t>5</a:t>
            </a:r>
            <a:r>
              <a:rPr lang="zh-CN" altLang="en-US" sz="1200" dirty="0">
                <a:solidFill>
                  <a:srgbClr val="FFFFFF"/>
                </a:solidFill>
                <a:latin typeface="微软雅黑"/>
                <a:ea typeface="微软雅黑"/>
                <a:cs typeface="微软雅黑"/>
              </a:rPr>
              <a:t>年</a:t>
            </a:r>
            <a:r>
              <a:rPr lang="en-US" altLang="zh-CN" sz="1200" dirty="0">
                <a:solidFill>
                  <a:srgbClr val="FFFFFF"/>
                </a:solidFill>
                <a:latin typeface="微软雅黑"/>
                <a:ea typeface="微软雅黑"/>
                <a:cs typeface="微软雅黑"/>
              </a:rPr>
              <a:t>6</a:t>
            </a:r>
            <a:r>
              <a:rPr lang="zh-CN" altLang="en-US" sz="1200" dirty="0">
                <a:solidFill>
                  <a:srgbClr val="FFFFFF"/>
                </a:solidFill>
                <a:latin typeface="微软雅黑"/>
                <a:ea typeface="微软雅黑"/>
                <a:cs typeface="微软雅黑"/>
              </a:rPr>
              <a:t>个月。</a:t>
            </a:r>
            <a:endParaRPr lang="en-US" altLang="zh-CN" sz="1200" dirty="0">
              <a:solidFill>
                <a:srgbClr val="FFFFFF"/>
              </a:solidFill>
              <a:latin typeface="微软雅黑"/>
              <a:ea typeface="微软雅黑"/>
              <a:cs typeface="微软雅黑"/>
            </a:endParaRPr>
          </a:p>
          <a:p>
            <a:endParaRPr lang="en-US" altLang="zh-CN" sz="1400" dirty="0">
              <a:solidFill>
                <a:srgbClr val="FFFFFF"/>
              </a:solidFill>
              <a:latin typeface="微软雅黑"/>
              <a:ea typeface="微软雅黑"/>
              <a:cs typeface="微软雅黑"/>
            </a:endParaRPr>
          </a:p>
          <a:p>
            <a:r>
              <a:rPr lang="zh-CN" altLang="en-US" sz="1600" dirty="0" smtClean="0">
                <a:solidFill>
                  <a:srgbClr val="FF0000"/>
                </a:solidFill>
                <a:latin typeface="微软雅黑"/>
                <a:ea typeface="微软雅黑"/>
                <a:cs typeface="微软雅黑"/>
              </a:rPr>
              <a:t>这</a:t>
            </a:r>
            <a:r>
              <a:rPr lang="zh-CN" altLang="en-US" sz="1600" dirty="0">
                <a:solidFill>
                  <a:srgbClr val="FF0000"/>
                </a:solidFill>
                <a:latin typeface="微软雅黑"/>
                <a:ea typeface="微软雅黑"/>
                <a:cs typeface="微软雅黑"/>
              </a:rPr>
              <a:t>是</a:t>
            </a:r>
            <a:r>
              <a:rPr lang="zh-CN" altLang="en-US" sz="1600" dirty="0" smtClean="0">
                <a:solidFill>
                  <a:srgbClr val="FF0000"/>
                </a:solidFill>
                <a:latin typeface="微软雅黑"/>
                <a:ea typeface="微软雅黑"/>
                <a:cs typeface="微软雅黑"/>
              </a:rPr>
              <a:t>国内首例炒信组织平台被追究刑事责</a:t>
            </a:r>
            <a:r>
              <a:rPr lang="zh-CN" altLang="en-US" sz="1600" dirty="0">
                <a:solidFill>
                  <a:srgbClr val="FF0000"/>
                </a:solidFill>
                <a:latin typeface="微软雅黑"/>
                <a:ea typeface="微软雅黑"/>
                <a:cs typeface="微软雅黑"/>
              </a:rPr>
              <a:t>任的案件。</a:t>
            </a:r>
            <a:endParaRPr lang="en-US" altLang="zh-CN" sz="1600" dirty="0">
              <a:solidFill>
                <a:srgbClr val="FF0000"/>
              </a:solidFill>
              <a:latin typeface="微软雅黑"/>
              <a:ea typeface="微软雅黑"/>
              <a:cs typeface="微软雅黑"/>
            </a:endParaRP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3672508" y="108000"/>
            <a:ext cx="6677926" cy="439939"/>
          </a:xfrm>
          <a:prstGeom prst="rect">
            <a:avLst/>
          </a:prstGeom>
          <a:noFill/>
        </p:spPr>
        <p:txBody>
          <a:bodyPr wrap="none" lIns="158932" tIns="79466" rIns="158932" bIns="79466" rtlCol="0">
            <a:spAutoFit/>
          </a:bodyPr>
          <a:lstStyle/>
          <a:p>
            <a:pPr algn="ctr" eaLnBrk="0" hangingPunct="0"/>
            <a:r>
              <a:rPr lang="zh-CN" altLang="en-US" sz="1800" b="1" dirty="0">
                <a:solidFill>
                  <a:schemeClr val="bg1"/>
                </a:solidFill>
                <a:latin typeface="微软雅黑" panose="020B0503020204020204" pitchFamily="34" charset="-122"/>
                <a:ea typeface="微软雅黑" panose="020B0503020204020204" pitchFamily="34" charset="-122"/>
              </a:rPr>
              <a:t>公安部打击治理电信网络新型违法犯罪防控中心落户阿里巴巴</a:t>
            </a:r>
          </a:p>
        </p:txBody>
      </p:sp>
      <p:pic>
        <p:nvPicPr>
          <p:cNvPr id="4" name="图片 3" descr="20160726063446_f40be3b4b3cfce56081868fbbf80c095_3.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53028" y="612056"/>
            <a:ext cx="3417944" cy="2052215"/>
          </a:xfrm>
          <a:prstGeom prst="rect">
            <a:avLst/>
          </a:prstGeom>
        </p:spPr>
      </p:pic>
      <p:sp>
        <p:nvSpPr>
          <p:cNvPr id="5" name="矩形 4"/>
          <p:cNvSpPr/>
          <p:nvPr/>
        </p:nvSpPr>
        <p:spPr>
          <a:xfrm>
            <a:off x="1656284" y="972096"/>
            <a:ext cx="5989696" cy="1040725"/>
          </a:xfrm>
          <a:prstGeom prst="rect">
            <a:avLst/>
          </a:prstGeom>
        </p:spPr>
        <p:txBody>
          <a:bodyPr wrap="square" lIns="158932" tIns="79466" rIns="158932" bIns="79466">
            <a:spAutoFit/>
          </a:bodyPr>
          <a:lstStyle/>
          <a:p>
            <a:pPr>
              <a:lnSpc>
                <a:spcPct val="120000"/>
              </a:lnSpc>
            </a:pPr>
            <a:r>
              <a:rPr lang="en-US" altLang="zh-CN" sz="1200" dirty="0">
                <a:solidFill>
                  <a:srgbClr val="FFFFFF"/>
                </a:solidFill>
                <a:latin typeface="微软雅黑"/>
                <a:ea typeface="微软雅黑"/>
                <a:cs typeface="微软雅黑"/>
              </a:rPr>
              <a:t>2016</a:t>
            </a:r>
            <a:r>
              <a:rPr lang="zh-CN" altLang="en-US" sz="1200" dirty="0">
                <a:solidFill>
                  <a:srgbClr val="FFFFFF"/>
                </a:solidFill>
                <a:latin typeface="微软雅黑"/>
                <a:ea typeface="微软雅黑"/>
                <a:cs typeface="微软雅黑"/>
              </a:rPr>
              <a:t>年</a:t>
            </a:r>
            <a:r>
              <a:rPr lang="en-US" altLang="zh-CN" sz="1200" dirty="0">
                <a:solidFill>
                  <a:srgbClr val="FFFFFF"/>
                </a:solidFill>
                <a:latin typeface="微软雅黑"/>
                <a:ea typeface="微软雅黑"/>
                <a:cs typeface="微软雅黑"/>
              </a:rPr>
              <a:t>7</a:t>
            </a:r>
            <a:r>
              <a:rPr lang="zh-CN" altLang="en-US" sz="1200" dirty="0">
                <a:solidFill>
                  <a:srgbClr val="FFFFFF"/>
                </a:solidFill>
                <a:latin typeface="微软雅黑"/>
                <a:ea typeface="微软雅黑"/>
                <a:cs typeface="微软雅黑"/>
              </a:rPr>
              <a:t>月</a:t>
            </a:r>
            <a:r>
              <a:rPr lang="en-US" altLang="zh-CN" sz="1200" dirty="0">
                <a:solidFill>
                  <a:srgbClr val="FFFFFF"/>
                </a:solidFill>
                <a:latin typeface="微软雅黑"/>
                <a:ea typeface="微软雅黑"/>
                <a:cs typeface="微软雅黑"/>
              </a:rPr>
              <a:t>23</a:t>
            </a:r>
            <a:r>
              <a:rPr lang="zh-CN" altLang="en-US" sz="1200" dirty="0">
                <a:solidFill>
                  <a:srgbClr val="FFFFFF"/>
                </a:solidFill>
                <a:latin typeface="微软雅黑"/>
                <a:ea typeface="微软雅黑"/>
                <a:cs typeface="微软雅黑"/>
              </a:rPr>
              <a:t>日</a:t>
            </a:r>
            <a:r>
              <a:rPr lang="en-US" altLang="zh-CN" sz="1200" dirty="0">
                <a:solidFill>
                  <a:srgbClr val="FFFFFF"/>
                </a:solidFill>
                <a:latin typeface="微软雅黑"/>
                <a:ea typeface="微软雅黑"/>
                <a:cs typeface="微软雅黑"/>
              </a:rPr>
              <a:t>, </a:t>
            </a:r>
            <a:r>
              <a:rPr lang="zh-CN" altLang="en-US" sz="1200" dirty="0">
                <a:solidFill>
                  <a:srgbClr val="FFFFFF"/>
                </a:solidFill>
                <a:latin typeface="微软雅黑"/>
                <a:ea typeface="微软雅黑"/>
                <a:cs typeface="微软雅黑"/>
              </a:rPr>
              <a:t>公安部授牌阿里巴巴成立</a:t>
            </a:r>
            <a:r>
              <a:rPr lang="zh-CN" altLang="en-US" sz="1200" dirty="0">
                <a:solidFill>
                  <a:srgbClr val="FF0000"/>
                </a:solidFill>
                <a:latin typeface="微软雅黑"/>
                <a:ea typeface="微软雅黑"/>
                <a:cs typeface="微软雅黑"/>
              </a:rPr>
              <a:t>打击治理电信网络新型违法犯罪防控中心</a:t>
            </a:r>
            <a:r>
              <a:rPr lang="zh-CN" altLang="en-US" sz="1200" dirty="0" smtClean="0">
                <a:solidFill>
                  <a:srgbClr val="FFFFFF"/>
                </a:solidFill>
                <a:latin typeface="微软雅黑"/>
                <a:ea typeface="微软雅黑"/>
                <a:cs typeface="微软雅黑"/>
              </a:rPr>
              <a:t>。</a:t>
            </a:r>
            <a:endParaRPr lang="en-US" altLang="zh-CN" sz="1600" dirty="0">
              <a:solidFill>
                <a:srgbClr val="FFFFFF"/>
              </a:solidFill>
              <a:latin typeface="微软雅黑"/>
              <a:ea typeface="微软雅黑"/>
              <a:cs typeface="微软雅黑"/>
            </a:endParaRPr>
          </a:p>
          <a:p>
            <a:pPr>
              <a:lnSpc>
                <a:spcPct val="120000"/>
              </a:lnSpc>
            </a:pPr>
            <a:r>
              <a:rPr lang="zh-CN" altLang="en-US" sz="1200" dirty="0">
                <a:solidFill>
                  <a:srgbClr val="FFFFFF"/>
                </a:solidFill>
                <a:latin typeface="微软雅黑"/>
                <a:ea typeface="微软雅黑"/>
                <a:cs typeface="微软雅黑"/>
              </a:rPr>
              <a:t>阿里巴巴切实贯彻落实国务院打击治理电信网络新型违法犯罪工作部际联席会议相关部署，积极开展防范打击电信网络诈骗工作，致力于保护</a:t>
            </a:r>
            <a:r>
              <a:rPr lang="en-US" altLang="zh-CN" sz="1200" dirty="0">
                <a:solidFill>
                  <a:srgbClr val="FFFFFF"/>
                </a:solidFill>
                <a:latin typeface="微软雅黑"/>
                <a:ea typeface="微软雅黑"/>
                <a:cs typeface="微软雅黑"/>
              </a:rPr>
              <a:t>4</a:t>
            </a:r>
            <a:r>
              <a:rPr lang="zh-CN" altLang="en-US" sz="1200" dirty="0">
                <a:solidFill>
                  <a:srgbClr val="FFFFFF"/>
                </a:solidFill>
                <a:latin typeface="微软雅黑"/>
                <a:ea typeface="微软雅黑"/>
                <a:cs typeface="微软雅黑"/>
              </a:rPr>
              <a:t>亿消费者的交易安全，促进整个社会诚信体系的建立，助力中国在互联网时代的整体经济发展。</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468414" y="75259"/>
            <a:ext cx="2774663" cy="439939"/>
          </a:xfrm>
          <a:prstGeom prst="rect">
            <a:avLst/>
          </a:prstGeom>
          <a:noFill/>
        </p:spPr>
        <p:txBody>
          <a:bodyPr wrap="none" lIns="158932" tIns="79466" rIns="158932" bIns="79466" rtlCol="0">
            <a:spAutoFit/>
          </a:bodyPr>
          <a:lstStyle/>
          <a:p>
            <a:pPr algn="ctr" eaLnBrk="0" hangingPunct="0"/>
            <a:r>
              <a:rPr lang="zh-CN" altLang="en-US" sz="1800" b="1" dirty="0">
                <a:solidFill>
                  <a:schemeClr val="bg1"/>
                </a:solidFill>
                <a:latin typeface="微软雅黑" panose="020B0503020204020204" pitchFamily="34" charset="-122"/>
                <a:ea typeface="微软雅黑" panose="020B0503020204020204" pitchFamily="34" charset="-122"/>
              </a:rPr>
              <a:t>战略合作</a:t>
            </a:r>
            <a:r>
              <a:rPr lang="en-US" altLang="zh-CN" sz="1800" b="1" dirty="0">
                <a:solidFill>
                  <a:schemeClr val="bg1"/>
                </a:solidFill>
                <a:latin typeface="微软雅黑" panose="020B0503020204020204" pitchFamily="34" charset="-122"/>
                <a:ea typeface="微软雅黑" panose="020B0503020204020204" pitchFamily="34" charset="-122"/>
              </a:rPr>
              <a:t> </a:t>
            </a:r>
            <a:r>
              <a:rPr lang="zh-CN" altLang="en-US" sz="1800" b="1" dirty="0">
                <a:solidFill>
                  <a:schemeClr val="bg1"/>
                </a:solidFill>
                <a:latin typeface="微软雅黑" panose="020B0503020204020204" pitchFamily="34" charset="-122"/>
                <a:ea typeface="微软雅黑" panose="020B0503020204020204" pitchFamily="34" charset="-122"/>
              </a:rPr>
              <a:t>协助打击犯罪</a:t>
            </a:r>
          </a:p>
        </p:txBody>
      </p:sp>
      <p:pic>
        <p:nvPicPr>
          <p:cNvPr id="4" name="图片 3" descr="8T1A7728.JPG"/>
          <p:cNvPicPr>
            <a:picLocks noChangeAspect="1"/>
          </p:cNvPicPr>
          <p:nvPr/>
        </p:nvPicPr>
        <p:blipFill rotWithShape="1">
          <a:blip r:embed="rId2" cstate="print">
            <a:extLst>
              <a:ext uri="{28A0092B-C50C-407E-A947-70E740481C1C}">
                <a14:useLocalDpi xmlns:a14="http://schemas.microsoft.com/office/drawing/2010/main" val="0"/>
              </a:ext>
            </a:extLst>
          </a:blip>
          <a:srcRect l="3900" t="6579" r="12283" b="10082"/>
          <a:stretch/>
        </p:blipFill>
        <p:spPr>
          <a:xfrm>
            <a:off x="1440260" y="1101546"/>
            <a:ext cx="1447184" cy="1025594"/>
          </a:xfrm>
          <a:prstGeom prst="rect">
            <a:avLst/>
          </a:prstGeom>
        </p:spPr>
      </p:pic>
      <p:pic>
        <p:nvPicPr>
          <p:cNvPr id="5" name="图片 4" descr="W020170425317161537700.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43150" y="1101546"/>
            <a:ext cx="1513486" cy="998097"/>
          </a:xfrm>
          <a:prstGeom prst="rect">
            <a:avLst/>
          </a:prstGeom>
        </p:spPr>
      </p:pic>
      <p:pic>
        <p:nvPicPr>
          <p:cNvPr id="6" name="图片 5" descr="6363469112187500002019530.jp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27546" y="1101546"/>
            <a:ext cx="1490154" cy="998097"/>
          </a:xfrm>
          <a:prstGeom prst="rect">
            <a:avLst/>
          </a:prstGeom>
        </p:spPr>
      </p:pic>
      <p:sp>
        <p:nvSpPr>
          <p:cNvPr id="7" name="矩形 6"/>
          <p:cNvSpPr/>
          <p:nvPr/>
        </p:nvSpPr>
        <p:spPr>
          <a:xfrm>
            <a:off x="9950235" y="900088"/>
            <a:ext cx="3506745" cy="1262324"/>
          </a:xfrm>
          <a:prstGeom prst="rect">
            <a:avLst/>
          </a:prstGeom>
        </p:spPr>
        <p:txBody>
          <a:bodyPr wrap="square" lIns="158932" tIns="79466" rIns="158932" bIns="79466">
            <a:spAutoFit/>
          </a:bodyPr>
          <a:lstStyle/>
          <a:p>
            <a:pPr>
              <a:lnSpc>
                <a:spcPct val="120000"/>
              </a:lnSpc>
            </a:pPr>
            <a:r>
              <a:rPr lang="zh-CN" altLang="en-US" sz="1200" dirty="0">
                <a:solidFill>
                  <a:srgbClr val="FFFFFF"/>
                </a:solidFill>
                <a:latin typeface="微软雅黑"/>
                <a:ea typeface="微软雅黑"/>
                <a:cs typeface="微软雅黑"/>
              </a:rPr>
              <a:t>阿里巴巴先后与公安部刑侦局、网安局、经侦局、信通局和公安一所、治安局和反恐局 ；浙江省公安厅、福建省公安厅、河南省公安厅、陕西省公安厅、重庆市公安局及各地公检法机关、科研院校建立战略合作关系。</a:t>
            </a:r>
          </a:p>
        </p:txBody>
      </p:sp>
      <p:pic>
        <p:nvPicPr>
          <p:cNvPr id="8" name="图片 7" descr="lADPACOG82BY1tXNAu7NA-g_1000_750.jpg_620x10000q90g.jpg"/>
          <p:cNvPicPr>
            <a:picLocks noChangeAspect="1"/>
          </p:cNvPicPr>
          <p:nvPr/>
        </p:nvPicPr>
        <p:blipFill rotWithShape="1">
          <a:blip r:embed="rId5" cstate="print">
            <a:extLst>
              <a:ext uri="{28A0092B-C50C-407E-A947-70E740481C1C}">
                <a14:useLocalDpi xmlns:a14="http://schemas.microsoft.com/office/drawing/2010/main" val="0"/>
              </a:ext>
            </a:extLst>
          </a:blip>
          <a:srcRect b="8125"/>
          <a:stretch/>
        </p:blipFill>
        <p:spPr>
          <a:xfrm>
            <a:off x="4571283" y="1101546"/>
            <a:ext cx="1477527" cy="998097"/>
          </a:xfrm>
          <a:prstGeom prst="rect">
            <a:avLst/>
          </a:prstGeom>
        </p:spPr>
      </p:pic>
      <p:pic>
        <p:nvPicPr>
          <p:cNvPr id="9" name="图片 8" descr="lADPACOG82BY1tTNBgDNCAA_2048_1536.jpg_620x10000q90g.jp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199413" y="1101546"/>
            <a:ext cx="1533460" cy="998097"/>
          </a:xfrm>
          <a:prstGeom prst="rect">
            <a:avLst/>
          </a:prstGeom>
        </p:spPr>
      </p:pic>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4795109" y="35992"/>
            <a:ext cx="4782055" cy="439939"/>
          </a:xfrm>
          <a:prstGeom prst="rect">
            <a:avLst/>
          </a:prstGeom>
          <a:noFill/>
        </p:spPr>
        <p:txBody>
          <a:bodyPr wrap="none" lIns="158932" tIns="79466" rIns="158932" bIns="79466" rtlCol="0">
            <a:spAutoFit/>
          </a:bodyPr>
          <a:lstStyle/>
          <a:p>
            <a:pPr algn="ctr"/>
            <a:r>
              <a:rPr lang="zh-CN" altLang="en-US" sz="1800" b="1" dirty="0">
                <a:solidFill>
                  <a:schemeClr val="bg1"/>
                </a:solidFill>
                <a:latin typeface="微软雅黑" pitchFamily="34" charset="-122"/>
                <a:ea typeface="微软雅黑" pitchFamily="34" charset="-122"/>
              </a:rPr>
              <a:t>每年组织召开网络新“枫桥经验”高峰论坛</a:t>
            </a:r>
          </a:p>
        </p:txBody>
      </p:sp>
      <p:pic>
        <p:nvPicPr>
          <p:cNvPr id="4" name="图片 3" descr="16122907143156.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99938" y="650906"/>
            <a:ext cx="3093250" cy="1927974"/>
          </a:xfrm>
          <a:prstGeom prst="rect">
            <a:avLst/>
          </a:prstGeom>
        </p:spPr>
      </p:pic>
      <p:pic>
        <p:nvPicPr>
          <p:cNvPr id="5" name="图片 4" descr="16122915104723.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57166" y="638595"/>
            <a:ext cx="3080438" cy="1888408"/>
          </a:xfrm>
          <a:prstGeom prst="rect">
            <a:avLst/>
          </a:prstGeom>
        </p:spPr>
      </p:pic>
      <p:sp>
        <p:nvSpPr>
          <p:cNvPr id="6" name="矩形 5"/>
          <p:cNvSpPr/>
          <p:nvPr/>
        </p:nvSpPr>
        <p:spPr>
          <a:xfrm>
            <a:off x="1355220" y="557143"/>
            <a:ext cx="4981584" cy="1927121"/>
          </a:xfrm>
          <a:prstGeom prst="rect">
            <a:avLst/>
          </a:prstGeom>
        </p:spPr>
        <p:txBody>
          <a:bodyPr wrap="square" lIns="158932" tIns="79466" rIns="158932" bIns="79466">
            <a:spAutoFit/>
          </a:bodyPr>
          <a:lstStyle/>
          <a:p>
            <a:pPr>
              <a:lnSpc>
                <a:spcPct val="120000"/>
              </a:lnSpc>
            </a:pPr>
            <a:r>
              <a:rPr lang="en-US" altLang="zh-CN" sz="1200" dirty="0">
                <a:solidFill>
                  <a:srgbClr val="FFFFFF"/>
                </a:solidFill>
                <a:latin typeface="微软雅黑"/>
                <a:ea typeface="微软雅黑"/>
                <a:cs typeface="微软雅黑"/>
              </a:rPr>
              <a:t>2016</a:t>
            </a:r>
            <a:r>
              <a:rPr lang="zh-CN" altLang="en-US" sz="1200" dirty="0">
                <a:solidFill>
                  <a:srgbClr val="FFFFFF"/>
                </a:solidFill>
                <a:latin typeface="微软雅黑"/>
                <a:ea typeface="微软雅黑"/>
                <a:cs typeface="微软雅黑"/>
              </a:rPr>
              <a:t>年</a:t>
            </a:r>
            <a:r>
              <a:rPr lang="en-US" altLang="zh-CN" sz="1200" dirty="0">
                <a:solidFill>
                  <a:srgbClr val="FFFFFF"/>
                </a:solidFill>
                <a:latin typeface="微软雅黑"/>
                <a:ea typeface="微软雅黑"/>
                <a:cs typeface="微软雅黑"/>
              </a:rPr>
              <a:t>12</a:t>
            </a:r>
            <a:r>
              <a:rPr lang="zh-CN" altLang="en-US" sz="1200" dirty="0">
                <a:solidFill>
                  <a:srgbClr val="FFFFFF"/>
                </a:solidFill>
                <a:latin typeface="微软雅黑"/>
                <a:ea typeface="微软雅黑"/>
                <a:cs typeface="微软雅黑"/>
              </a:rPr>
              <a:t>月</a:t>
            </a:r>
            <a:r>
              <a:rPr lang="en-US" altLang="zh-CN" sz="1200" dirty="0">
                <a:solidFill>
                  <a:srgbClr val="FFFFFF"/>
                </a:solidFill>
                <a:latin typeface="微软雅黑"/>
                <a:ea typeface="微软雅黑"/>
                <a:cs typeface="微软雅黑"/>
              </a:rPr>
              <a:t>26</a:t>
            </a:r>
            <a:r>
              <a:rPr lang="zh-CN" altLang="en-US" sz="1200" dirty="0">
                <a:solidFill>
                  <a:srgbClr val="FFFFFF"/>
                </a:solidFill>
                <a:latin typeface="微软雅黑"/>
                <a:ea typeface="微软雅黑"/>
                <a:cs typeface="微软雅黑"/>
              </a:rPr>
              <a:t>日，首届“网络新枫桥经验高峰研讨会”在京召开</a:t>
            </a:r>
            <a:r>
              <a:rPr lang="zh-CN" altLang="en-US" sz="1200" dirty="0" smtClean="0">
                <a:solidFill>
                  <a:srgbClr val="FFFFFF"/>
                </a:solidFill>
                <a:latin typeface="微软雅黑"/>
                <a:ea typeface="微软雅黑"/>
                <a:cs typeface="微软雅黑"/>
              </a:rPr>
              <a:t>。</a:t>
            </a:r>
            <a:endParaRPr lang="en-US" altLang="zh-CN" sz="1200" dirty="0" smtClean="0">
              <a:solidFill>
                <a:srgbClr val="FFFFFF"/>
              </a:solidFill>
              <a:latin typeface="微软雅黑"/>
              <a:ea typeface="微软雅黑"/>
              <a:cs typeface="微软雅黑"/>
            </a:endParaRPr>
          </a:p>
          <a:p>
            <a:pPr>
              <a:lnSpc>
                <a:spcPct val="120000"/>
              </a:lnSpc>
            </a:pPr>
            <a:endParaRPr lang="en-US" altLang="zh-CN" sz="1200" dirty="0" smtClean="0">
              <a:solidFill>
                <a:srgbClr val="FFFFFF"/>
              </a:solidFill>
              <a:latin typeface="微软雅黑"/>
              <a:ea typeface="微软雅黑"/>
              <a:cs typeface="微软雅黑"/>
            </a:endParaRPr>
          </a:p>
          <a:p>
            <a:pPr>
              <a:lnSpc>
                <a:spcPct val="120000"/>
              </a:lnSpc>
            </a:pPr>
            <a:r>
              <a:rPr lang="zh-CN" altLang="en-US" sz="1200" dirty="0" smtClean="0">
                <a:solidFill>
                  <a:srgbClr val="FFFFFF"/>
                </a:solidFill>
                <a:latin typeface="微软雅黑"/>
                <a:ea typeface="微软雅黑"/>
                <a:cs typeface="微软雅黑"/>
              </a:rPr>
              <a:t>会议邀请</a:t>
            </a:r>
            <a:r>
              <a:rPr lang="zh-CN" altLang="en-US" sz="1200" dirty="0">
                <a:solidFill>
                  <a:srgbClr val="FFFFFF"/>
                </a:solidFill>
                <a:latin typeface="微软雅黑"/>
                <a:ea typeface="微软雅黑"/>
                <a:cs typeface="微软雅黑"/>
              </a:rPr>
              <a:t>了来自全国人大、全国政协、中央政法委、最高人民法院、最高人民检察院、公安部、中央网信办等中央有关部门的领导</a:t>
            </a:r>
            <a:r>
              <a:rPr lang="zh-CN" altLang="en-US" sz="1200" dirty="0" smtClean="0">
                <a:solidFill>
                  <a:srgbClr val="FFFFFF"/>
                </a:solidFill>
                <a:latin typeface="微软雅黑"/>
                <a:ea typeface="微软雅黑"/>
                <a:cs typeface="微软雅黑"/>
              </a:rPr>
              <a:t>同志；来自浙</a:t>
            </a:r>
            <a:r>
              <a:rPr lang="zh-CN" altLang="en-US" sz="1200" dirty="0">
                <a:solidFill>
                  <a:srgbClr val="FFFFFF"/>
                </a:solidFill>
                <a:latin typeface="微软雅黑"/>
                <a:ea typeface="微软雅黑"/>
                <a:cs typeface="微软雅黑"/>
              </a:rPr>
              <a:t>江、福建、广西等各地政府、政法机关实务部门</a:t>
            </a:r>
            <a:r>
              <a:rPr lang="zh-CN" altLang="en-US" sz="1200" dirty="0" smtClean="0">
                <a:solidFill>
                  <a:srgbClr val="FFFFFF"/>
                </a:solidFill>
                <a:latin typeface="微软雅黑"/>
                <a:ea typeface="微软雅黑"/>
                <a:cs typeface="微软雅黑"/>
              </a:rPr>
              <a:t>的同志；</a:t>
            </a:r>
            <a:endParaRPr lang="en-US" altLang="zh-CN" sz="1200" dirty="0" smtClean="0">
              <a:solidFill>
                <a:srgbClr val="FFFFFF"/>
              </a:solidFill>
              <a:latin typeface="微软雅黑"/>
              <a:ea typeface="微软雅黑"/>
              <a:cs typeface="微软雅黑"/>
            </a:endParaRPr>
          </a:p>
          <a:p>
            <a:pPr>
              <a:lnSpc>
                <a:spcPct val="120000"/>
              </a:lnSpc>
            </a:pPr>
            <a:r>
              <a:rPr lang="zh-CN" altLang="en-US" sz="1200" dirty="0" smtClean="0">
                <a:solidFill>
                  <a:srgbClr val="FFFFFF"/>
                </a:solidFill>
                <a:latin typeface="微软雅黑"/>
                <a:ea typeface="微软雅黑"/>
                <a:cs typeface="微软雅黑"/>
              </a:rPr>
              <a:t>以及</a:t>
            </a:r>
            <a:r>
              <a:rPr lang="zh-CN" altLang="en-US" sz="1200" dirty="0">
                <a:solidFill>
                  <a:srgbClr val="FFFFFF"/>
                </a:solidFill>
                <a:latin typeface="微软雅黑"/>
                <a:ea typeface="微软雅黑"/>
                <a:cs typeface="微软雅黑"/>
              </a:rPr>
              <a:t>来自北京大学、清华大学、人民大学、公安大学、北京师范大学、中国社会科学院法学研究所，浙江大学等院校的知名法学专家、学者，对网络新枫桥经验进行深入探讨与论证。</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3419446" y="100109"/>
            <a:ext cx="7453862" cy="439939"/>
          </a:xfrm>
          <a:prstGeom prst="rect">
            <a:avLst/>
          </a:prstGeom>
          <a:noFill/>
        </p:spPr>
        <p:txBody>
          <a:bodyPr wrap="none" lIns="158932" tIns="79466" rIns="158932" bIns="79466" rtlCol="0">
            <a:spAutoFit/>
          </a:bodyPr>
          <a:lstStyle/>
          <a:p>
            <a:pPr algn="ctr"/>
            <a:r>
              <a:rPr lang="zh-CN" altLang="en-US" sz="1800" b="1" dirty="0">
                <a:solidFill>
                  <a:schemeClr val="bg1"/>
                </a:solidFill>
                <a:latin typeface="微软雅黑" pitchFamily="34" charset="-122"/>
                <a:ea typeface="微软雅黑" pitchFamily="34" charset="-122"/>
              </a:rPr>
              <a:t>新时代的“枫桥经验”</a:t>
            </a:r>
            <a:r>
              <a:rPr lang="en-US" altLang="zh-CN" sz="1800" b="1" dirty="0">
                <a:solidFill>
                  <a:schemeClr val="bg1"/>
                </a:solidFill>
                <a:latin typeface="微软雅黑" pitchFamily="34" charset="-122"/>
                <a:ea typeface="微软雅黑" pitchFamily="34" charset="-122"/>
              </a:rPr>
              <a:t>—</a:t>
            </a:r>
            <a:r>
              <a:rPr lang="zh-CN" altLang="en-US" sz="1800" b="1" dirty="0">
                <a:solidFill>
                  <a:schemeClr val="bg1"/>
                </a:solidFill>
                <a:latin typeface="微软雅黑" pitchFamily="34" charset="-122"/>
                <a:ea typeface="微软雅黑" pitchFamily="34" charset="-122"/>
              </a:rPr>
              <a:t> </a:t>
            </a:r>
            <a:r>
              <a:rPr lang="en-US" altLang="zh-CN" sz="1800" b="1" dirty="0">
                <a:solidFill>
                  <a:schemeClr val="bg1"/>
                </a:solidFill>
                <a:latin typeface="微软雅黑" pitchFamily="34" charset="-122"/>
                <a:ea typeface="微软雅黑" pitchFamily="34" charset="-122"/>
              </a:rPr>
              <a:t>—</a:t>
            </a:r>
            <a:r>
              <a:rPr lang="zh-CN" altLang="en-US" sz="1800" b="1" dirty="0">
                <a:solidFill>
                  <a:schemeClr val="bg1"/>
                </a:solidFill>
                <a:latin typeface="微软雅黑" pitchFamily="34" charset="-122"/>
                <a:ea typeface="微软雅黑" pitchFamily="34" charset="-122"/>
              </a:rPr>
              <a:t>“警企合作”“群防群治”“敢于创变”</a:t>
            </a:r>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62182" y="780334"/>
            <a:ext cx="2167650" cy="1845039"/>
          </a:xfrm>
          <a:prstGeom prst="rect">
            <a:avLst/>
          </a:prstGeom>
        </p:spPr>
      </p:pic>
      <p:grpSp>
        <p:nvGrpSpPr>
          <p:cNvPr id="5" name="组合 7"/>
          <p:cNvGrpSpPr/>
          <p:nvPr/>
        </p:nvGrpSpPr>
        <p:grpSpPr>
          <a:xfrm>
            <a:off x="5042722" y="780333"/>
            <a:ext cx="2086170" cy="1871432"/>
            <a:chOff x="6384032" y="1886350"/>
            <a:chExt cx="4538297" cy="3676642"/>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84032" y="1886350"/>
              <a:ext cx="4538297" cy="1489457"/>
            </a:xfrm>
            <a:prstGeom prst="rect">
              <a:avLst/>
            </a:prstGeom>
          </p:spPr>
        </p:pic>
        <p:pic>
          <p:nvPicPr>
            <p:cNvPr id="7" name="图片 6"/>
            <p:cNvPicPr>
              <a:picLocks noChangeAspect="1"/>
            </p:cNvPicPr>
            <p:nvPr/>
          </p:nvPicPr>
          <p:blipFill rotWithShape="1">
            <a:blip r:embed="rId4" cstate="print">
              <a:extLst>
                <a:ext uri="{28A0092B-C50C-407E-A947-70E740481C1C}">
                  <a14:useLocalDpi xmlns:a14="http://schemas.microsoft.com/office/drawing/2010/main" val="0"/>
                </a:ext>
              </a:extLst>
            </a:blip>
            <a:srcRect b="46289"/>
            <a:stretch/>
          </p:blipFill>
          <p:spPr>
            <a:xfrm>
              <a:off x="6384032" y="3380743"/>
              <a:ext cx="4526863" cy="2182249"/>
            </a:xfrm>
            <a:prstGeom prst="rect">
              <a:avLst/>
            </a:prstGeom>
          </p:spPr>
        </p:pic>
      </p:grpSp>
      <p:sp>
        <p:nvSpPr>
          <p:cNvPr id="8" name="矩形 7"/>
          <p:cNvSpPr/>
          <p:nvPr/>
        </p:nvSpPr>
        <p:spPr>
          <a:xfrm>
            <a:off x="7488932" y="972096"/>
            <a:ext cx="5472608" cy="1038673"/>
          </a:xfrm>
          <a:prstGeom prst="rect">
            <a:avLst/>
          </a:prstGeom>
        </p:spPr>
        <p:txBody>
          <a:bodyPr wrap="square" lIns="158932" tIns="79466" rIns="158932" bIns="79466">
            <a:spAutoFit/>
          </a:bodyPr>
          <a:lstStyle/>
          <a:p>
            <a:pPr>
              <a:lnSpc>
                <a:spcPct val="120000"/>
              </a:lnSpc>
            </a:pPr>
            <a:r>
              <a:rPr lang="zh-CN" altLang="en-US" sz="1600" dirty="0">
                <a:solidFill>
                  <a:schemeClr val="bg1"/>
                </a:solidFill>
                <a:latin typeface="微软雅黑" panose="020B0503020204020204" pitchFamily="34" charset="-122"/>
                <a:ea typeface="微软雅黑" panose="020B0503020204020204" pitchFamily="34" charset="-122"/>
              </a:rPr>
              <a:t>在互联网条件下，在网络黑灰产业猖獗的今天，要保护个人信息安全，</a:t>
            </a:r>
            <a:r>
              <a:rPr lang="zh-CN" altLang="en-US" sz="1600" dirty="0" smtClean="0">
                <a:solidFill>
                  <a:schemeClr val="bg1"/>
                </a:solidFill>
                <a:latin typeface="微软雅黑" panose="020B0503020204020204" pitchFamily="34" charset="-122"/>
                <a:ea typeface="微软雅黑" panose="020B0503020204020204" pitchFamily="34" charset="-122"/>
              </a:rPr>
              <a:t>确保徐玉玉这样的悲剧不再重演</a:t>
            </a:r>
            <a:r>
              <a:rPr lang="zh-CN" altLang="en-US" sz="1600" dirty="0">
                <a:solidFill>
                  <a:schemeClr val="bg1"/>
                </a:solidFill>
                <a:latin typeface="微软雅黑" panose="020B0503020204020204" pitchFamily="34" charset="-122"/>
                <a:ea typeface="微软雅黑" panose="020B0503020204020204" pitchFamily="34" charset="-122"/>
              </a:rPr>
              <a:t>，就</a:t>
            </a:r>
            <a:r>
              <a:rPr lang="zh-CN" altLang="en-US" sz="1600" dirty="0" smtClean="0">
                <a:solidFill>
                  <a:schemeClr val="bg1"/>
                </a:solidFill>
                <a:latin typeface="微软雅黑" panose="020B0503020204020204" pitchFamily="34" charset="-122"/>
                <a:ea typeface="微软雅黑" panose="020B0503020204020204" pitchFamily="34" charset="-122"/>
              </a:rPr>
              <a:t>需要</a:t>
            </a:r>
            <a:endParaRPr lang="en-US" altLang="zh-CN" sz="1600" dirty="0" smtClean="0">
              <a:solidFill>
                <a:schemeClr val="bg1"/>
              </a:solidFill>
              <a:latin typeface="微软雅黑" panose="020B0503020204020204" pitchFamily="34" charset="-122"/>
              <a:ea typeface="微软雅黑" panose="020B0503020204020204" pitchFamily="34" charset="-122"/>
            </a:endParaRPr>
          </a:p>
          <a:p>
            <a:pPr>
              <a:lnSpc>
                <a:spcPct val="120000"/>
              </a:lnSpc>
            </a:pPr>
            <a:r>
              <a:rPr lang="zh-CN" altLang="en-US" sz="1600" dirty="0" smtClean="0">
                <a:solidFill>
                  <a:srgbClr val="FF0000"/>
                </a:solidFill>
                <a:latin typeface="微软雅黑" panose="020B0503020204020204" pitchFamily="34" charset="-122"/>
                <a:ea typeface="微软雅黑" panose="020B0503020204020204" pitchFamily="34" charset="-122"/>
              </a:rPr>
              <a:t>建立新形势</a:t>
            </a:r>
            <a:r>
              <a:rPr lang="zh-CN" altLang="en-US" sz="1600" dirty="0">
                <a:solidFill>
                  <a:srgbClr val="FF0000"/>
                </a:solidFill>
                <a:latin typeface="微软雅黑" panose="020B0503020204020204" pitchFamily="34" charset="-122"/>
                <a:ea typeface="微软雅黑" panose="020B0503020204020204" pitchFamily="34" charset="-122"/>
              </a:rPr>
              <a:t>下的警企合作关系，形成新的群防群治体系。</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2692227" y="611814"/>
            <a:ext cx="1878614" cy="1800442"/>
            <a:chOff x="1183048" y="902448"/>
            <a:chExt cx="5218112" cy="5141913"/>
          </a:xfrm>
        </p:grpSpPr>
        <p:sp>
          <p:nvSpPr>
            <p:cNvPr id="4" name="Shape 98"/>
            <p:cNvSpPr>
              <a:spLocks noChangeArrowheads="1"/>
            </p:cNvSpPr>
            <p:nvPr/>
          </p:nvSpPr>
          <p:spPr bwMode="auto">
            <a:xfrm>
              <a:off x="2306998" y="2027986"/>
              <a:ext cx="2892425" cy="28924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5" name="Shape 99"/>
            <p:cNvSpPr>
              <a:spLocks noChangeArrowheads="1"/>
            </p:cNvSpPr>
            <p:nvPr/>
          </p:nvSpPr>
          <p:spPr bwMode="auto">
            <a:xfrm>
              <a:off x="2002198" y="1723186"/>
              <a:ext cx="3502025" cy="35020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6" name="Shape 100"/>
            <p:cNvSpPr>
              <a:spLocks noChangeArrowheads="1"/>
            </p:cNvSpPr>
            <p:nvPr/>
          </p:nvSpPr>
          <p:spPr bwMode="auto">
            <a:xfrm>
              <a:off x="1183048" y="904036"/>
              <a:ext cx="5140325" cy="51403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6350">
              <a:solidFill>
                <a:srgbClr val="FFFFFF">
                  <a:alpha val="32156"/>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7" name="Shape 103"/>
            <p:cNvSpPr>
              <a:spLocks noChangeArrowheads="1"/>
            </p:cNvSpPr>
            <p:nvPr/>
          </p:nvSpPr>
          <p:spPr bwMode="auto">
            <a:xfrm rot="18871351" flipH="1">
              <a:off x="4637447" y="1794624"/>
              <a:ext cx="625475" cy="1270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8" name="Shape 104"/>
            <p:cNvSpPr>
              <a:spLocks noChangeArrowheads="1"/>
            </p:cNvSpPr>
            <p:nvPr/>
          </p:nvSpPr>
          <p:spPr bwMode="auto">
            <a:xfrm rot="18871351" flipH="1">
              <a:off x="5858235" y="3256711"/>
              <a:ext cx="1065213" cy="20637"/>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9" name="Shape 105"/>
            <p:cNvSpPr/>
            <p:nvPr/>
          </p:nvSpPr>
          <p:spPr bwMode="auto">
            <a:xfrm>
              <a:off x="2922420" y="2751226"/>
              <a:ext cx="1914602" cy="1832682"/>
            </a:xfrm>
            <a:prstGeom prst="rect">
              <a:avLst/>
            </a:prstGeom>
            <a:noFill/>
            <a:ln w="12700" cap="flat">
              <a:noFill/>
              <a:miter lim="400000"/>
            </a:ln>
            <a:effectLst/>
          </p:spPr>
          <p:txBody>
            <a:bodyPr wrap="none" lIns="19050" tIns="19050" rIns="19050" bIns="19050" anchor="ctr">
              <a:spAutoFit/>
            </a:bodyPr>
            <a:lstStyle/>
            <a:p>
              <a:pPr defTabSz="537499">
                <a:lnSpc>
                  <a:spcPct val="80000"/>
                </a:lnSpc>
                <a:defRPr/>
              </a:pPr>
              <a:r>
                <a:rPr lang="en-US" altLang="zh-CN" sz="4900" kern="0" cap="all" dirty="0">
                  <a:solidFill>
                    <a:srgbClr val="FFFFFF"/>
                  </a:solidFill>
                  <a:latin typeface="Impact" pitchFamily="34" charset="0"/>
                  <a:ea typeface="헤드라인A"/>
                  <a:cs typeface="헤드라인A"/>
                </a:rPr>
                <a:t>04</a:t>
              </a:r>
              <a:endParaRPr sz="4900" kern="0" cap="all" dirty="0">
                <a:solidFill>
                  <a:srgbClr val="FFFFFF"/>
                </a:solidFill>
                <a:latin typeface="Impact" pitchFamily="34" charset="0"/>
                <a:ea typeface="헤드라인A"/>
                <a:cs typeface="헤드라인A"/>
              </a:endParaRPr>
            </a:p>
          </p:txBody>
        </p:sp>
        <p:sp>
          <p:nvSpPr>
            <p:cNvPr id="10" name="Shape 101"/>
            <p:cNvSpPr>
              <a:spLocks noChangeArrowheads="1"/>
            </p:cNvSpPr>
            <p:nvPr/>
          </p:nvSpPr>
          <p:spPr bwMode="auto">
            <a:xfrm rot="18871351" flipH="1">
              <a:off x="1481498" y="4463211"/>
              <a:ext cx="990600" cy="1905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11" name="Shape 102"/>
            <p:cNvSpPr>
              <a:spLocks noChangeArrowheads="1"/>
            </p:cNvSpPr>
            <p:nvPr/>
          </p:nvSpPr>
          <p:spPr bwMode="auto">
            <a:xfrm rot="18871351" flipH="1">
              <a:off x="1471973" y="4966448"/>
              <a:ext cx="647700" cy="1270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12" name="Shape 98"/>
            <p:cNvSpPr>
              <a:spLocks noChangeArrowheads="1"/>
            </p:cNvSpPr>
            <p:nvPr/>
          </p:nvSpPr>
          <p:spPr bwMode="auto">
            <a:xfrm>
              <a:off x="2308585" y="2026398"/>
              <a:ext cx="2894013" cy="2894013"/>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13" name="Shape 99"/>
            <p:cNvSpPr>
              <a:spLocks noChangeArrowheads="1"/>
            </p:cNvSpPr>
            <p:nvPr/>
          </p:nvSpPr>
          <p:spPr bwMode="auto">
            <a:xfrm>
              <a:off x="2003785" y="1721598"/>
              <a:ext cx="3503613" cy="35020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14" name="Shape 100"/>
            <p:cNvSpPr>
              <a:spLocks noChangeArrowheads="1"/>
            </p:cNvSpPr>
            <p:nvPr/>
          </p:nvSpPr>
          <p:spPr bwMode="auto">
            <a:xfrm>
              <a:off x="1184635" y="902448"/>
              <a:ext cx="5141913" cy="5141913"/>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6350">
              <a:solidFill>
                <a:srgbClr val="FFFFFF">
                  <a:alpha val="32156"/>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grpSp>
      <p:sp>
        <p:nvSpPr>
          <p:cNvPr id="16" name="文本框 15"/>
          <p:cNvSpPr txBox="1"/>
          <p:nvPr/>
        </p:nvSpPr>
        <p:spPr>
          <a:xfrm>
            <a:off x="6324214" y="1029858"/>
            <a:ext cx="4335967" cy="639910"/>
          </a:xfrm>
          <a:prstGeom prst="rect">
            <a:avLst/>
          </a:prstGeom>
          <a:noFill/>
        </p:spPr>
        <p:txBody>
          <a:bodyPr wrap="none" lIns="158932" tIns="79466" rIns="158932" bIns="79466" rtlCol="0">
            <a:spAutoFit/>
          </a:bodyPr>
          <a:lstStyle/>
          <a:p>
            <a:pPr algn="ctr"/>
            <a:r>
              <a:rPr kumimoji="1" lang="zh-CN" altLang="en-US" sz="3100" dirty="0">
                <a:solidFill>
                  <a:srgbClr val="FFFFFF"/>
                </a:solidFill>
                <a:latin typeface="微软雅黑"/>
                <a:ea typeface="微软雅黑"/>
                <a:cs typeface="微软雅黑"/>
              </a:rPr>
              <a:t>安全技术的积累与创新</a:t>
            </a:r>
            <a:endParaRPr kumimoji="1" lang="en-US" altLang="zh-CN" sz="3100" dirty="0">
              <a:solidFill>
                <a:srgbClr val="FFFFFF"/>
              </a:solidFill>
              <a:latin typeface="微软雅黑"/>
              <a:ea typeface="微软雅黑"/>
              <a:cs typeface="微软雅黑"/>
            </a:endParaRPr>
          </a:p>
        </p:txBody>
      </p:sp>
    </p:spTree>
    <p:extLst>
      <p:ext uri="{BB962C8B-B14F-4D97-AF65-F5344CB8AC3E}">
        <p14:creationId xmlns:p14="http://schemas.microsoft.com/office/powerpoint/2010/main" val="131002714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6部委发文.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7164" y="156523"/>
            <a:ext cx="3882468" cy="2522212"/>
          </a:xfrm>
          <a:prstGeom prst="rect">
            <a:avLst/>
          </a:prstGeom>
        </p:spPr>
      </p:pic>
      <p:sp>
        <p:nvSpPr>
          <p:cNvPr id="4" name="TextBox 4"/>
          <p:cNvSpPr txBox="1"/>
          <p:nvPr/>
        </p:nvSpPr>
        <p:spPr>
          <a:xfrm>
            <a:off x="5025173" y="34886"/>
            <a:ext cx="4335967" cy="439939"/>
          </a:xfrm>
          <a:prstGeom prst="rect">
            <a:avLst/>
          </a:prstGeom>
          <a:noFill/>
        </p:spPr>
        <p:txBody>
          <a:bodyPr wrap="none" lIns="158932" tIns="79466" rIns="158932" bIns="79466" rtlCol="0">
            <a:spAutoFit/>
          </a:bodyPr>
          <a:lstStyle/>
          <a:p>
            <a:pPr algn="ctr"/>
            <a:r>
              <a:rPr lang="zh-CN" altLang="en-US" sz="1800" b="1" dirty="0">
                <a:solidFill>
                  <a:srgbClr val="FFFFFF"/>
                </a:solidFill>
                <a:latin typeface="微软雅黑" pitchFamily="34" charset="-122"/>
                <a:ea typeface="微软雅黑" pitchFamily="34" charset="-122"/>
              </a:rPr>
              <a:t>国家发文鼓励培养互联网安全专业力量</a:t>
            </a:r>
          </a:p>
        </p:txBody>
      </p:sp>
      <p:sp>
        <p:nvSpPr>
          <p:cNvPr id="5" name="矩形 4"/>
          <p:cNvSpPr/>
          <p:nvPr/>
        </p:nvSpPr>
        <p:spPr>
          <a:xfrm>
            <a:off x="432148" y="972096"/>
            <a:ext cx="4013452" cy="1040725"/>
          </a:xfrm>
          <a:prstGeom prst="rect">
            <a:avLst/>
          </a:prstGeom>
        </p:spPr>
        <p:txBody>
          <a:bodyPr wrap="square" lIns="158932" tIns="79466" rIns="158932" bIns="79466">
            <a:spAutoFit/>
          </a:bodyPr>
          <a:lstStyle/>
          <a:p>
            <a:pPr>
              <a:lnSpc>
                <a:spcPct val="120000"/>
              </a:lnSpc>
            </a:pPr>
            <a:r>
              <a:rPr lang="en-US" altLang="zh-CN" sz="1200" dirty="0">
                <a:solidFill>
                  <a:srgbClr val="FFFFFF"/>
                </a:solidFill>
                <a:latin typeface="微软雅黑"/>
                <a:ea typeface="微软雅黑"/>
                <a:cs typeface="微软雅黑"/>
              </a:rPr>
              <a:t>2016</a:t>
            </a:r>
            <a:r>
              <a:rPr lang="zh-CN" altLang="en-US" sz="1200" dirty="0">
                <a:solidFill>
                  <a:srgbClr val="FFFFFF"/>
                </a:solidFill>
                <a:latin typeface="微软雅黑"/>
                <a:ea typeface="微软雅黑"/>
                <a:cs typeface="微软雅黑"/>
              </a:rPr>
              <a:t>年</a:t>
            </a:r>
            <a:r>
              <a:rPr lang="en-US" altLang="zh-CN" sz="1200" dirty="0">
                <a:solidFill>
                  <a:srgbClr val="FFFFFF"/>
                </a:solidFill>
                <a:latin typeface="微软雅黑"/>
                <a:ea typeface="微软雅黑"/>
                <a:cs typeface="微软雅黑"/>
              </a:rPr>
              <a:t>6</a:t>
            </a:r>
            <a:r>
              <a:rPr lang="zh-CN" altLang="en-US" sz="1200" dirty="0">
                <a:solidFill>
                  <a:srgbClr val="FFFFFF"/>
                </a:solidFill>
                <a:latin typeface="微软雅黑"/>
                <a:ea typeface="微软雅黑"/>
                <a:cs typeface="微软雅黑"/>
              </a:rPr>
              <a:t>月</a:t>
            </a:r>
            <a:r>
              <a:rPr lang="en-US" altLang="zh-CN" sz="1200" dirty="0">
                <a:solidFill>
                  <a:srgbClr val="FFFFFF"/>
                </a:solidFill>
                <a:latin typeface="微软雅黑"/>
                <a:ea typeface="微软雅黑"/>
                <a:cs typeface="微软雅黑"/>
              </a:rPr>
              <a:t>6</a:t>
            </a:r>
            <a:r>
              <a:rPr lang="zh-CN" altLang="en-US" sz="1200" dirty="0">
                <a:solidFill>
                  <a:srgbClr val="FFFFFF"/>
                </a:solidFill>
                <a:latin typeface="微软雅黑"/>
                <a:ea typeface="微软雅黑"/>
                <a:cs typeface="微软雅黑"/>
              </a:rPr>
              <a:t>日，中央网络安全和信息化领导小组办公室、国家发展和改革委员会、教育部、科学技术部、工业和信息化部、人力资源和社会保障部，六部委联合发布</a:t>
            </a: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关于加强网络安全学科建设和人才培养的意见</a:t>
            </a: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a:t>
            </a:r>
            <a:endParaRPr lang="en-US" altLang="zh-CN" sz="1200" dirty="0">
              <a:solidFill>
                <a:srgbClr val="FFFFFF"/>
              </a:solidFill>
              <a:latin typeface="微软雅黑"/>
              <a:ea typeface="微软雅黑"/>
              <a:cs typeface="微软雅黑"/>
            </a:endParaRPr>
          </a:p>
        </p:txBody>
      </p:sp>
      <p:sp>
        <p:nvSpPr>
          <p:cNvPr id="6" name="矩形 5"/>
          <p:cNvSpPr/>
          <p:nvPr/>
        </p:nvSpPr>
        <p:spPr>
          <a:xfrm>
            <a:off x="4392588" y="750268"/>
            <a:ext cx="5870419" cy="1445964"/>
          </a:xfrm>
          <a:prstGeom prst="rect">
            <a:avLst/>
          </a:prstGeom>
        </p:spPr>
        <p:txBody>
          <a:bodyPr wrap="square" lIns="158932" tIns="79466" rIns="158932" bIns="79466">
            <a:spAutoFit/>
          </a:bodyPr>
          <a:lstStyle/>
          <a:p>
            <a:pPr indent="794659">
              <a:lnSpc>
                <a:spcPct val="120000"/>
              </a:lnSpc>
            </a:pPr>
            <a:r>
              <a:rPr lang="en-US" altLang="zh-CN" sz="1400" dirty="0">
                <a:solidFill>
                  <a:srgbClr val="FFFFFF"/>
                </a:solidFill>
                <a:latin typeface="微软雅黑"/>
                <a:ea typeface="微软雅黑"/>
                <a:cs typeface="微软雅黑"/>
              </a:rPr>
              <a:t>《</a:t>
            </a:r>
            <a:r>
              <a:rPr lang="zh-CN" altLang="en-US" sz="1400" dirty="0">
                <a:solidFill>
                  <a:srgbClr val="FFFFFF"/>
                </a:solidFill>
                <a:latin typeface="微软雅黑"/>
                <a:ea typeface="微软雅黑"/>
                <a:cs typeface="微软雅黑"/>
              </a:rPr>
              <a:t>意见</a:t>
            </a:r>
            <a:r>
              <a:rPr lang="en-US" altLang="zh-CN" sz="1400" dirty="0">
                <a:solidFill>
                  <a:srgbClr val="FFFFFF"/>
                </a:solidFill>
                <a:latin typeface="微软雅黑"/>
                <a:ea typeface="微软雅黑"/>
                <a:cs typeface="微软雅黑"/>
              </a:rPr>
              <a:t>》</a:t>
            </a:r>
            <a:r>
              <a:rPr lang="zh-CN" altLang="en-US" sz="1400" dirty="0">
                <a:solidFill>
                  <a:srgbClr val="FFFFFF"/>
                </a:solidFill>
                <a:latin typeface="微软雅黑"/>
                <a:ea typeface="微软雅黑"/>
                <a:cs typeface="微软雅黑"/>
              </a:rPr>
              <a:t>鼓励和倡导：</a:t>
            </a:r>
            <a:endParaRPr lang="en-US" altLang="zh-CN" sz="1400" dirty="0">
              <a:solidFill>
                <a:srgbClr val="FFFFFF"/>
              </a:solidFill>
              <a:latin typeface="微软雅黑"/>
              <a:ea typeface="微软雅黑"/>
              <a:cs typeface="微软雅黑"/>
            </a:endParaRPr>
          </a:p>
          <a:p>
            <a:pPr marL="595994" indent="-595994">
              <a:lnSpc>
                <a:spcPct val="120000"/>
              </a:lnSpc>
              <a:buFont typeface="Arial"/>
              <a:buChar char="•"/>
            </a:pPr>
            <a:r>
              <a:rPr lang="zh-CN" altLang="en-US" sz="1400" dirty="0">
                <a:solidFill>
                  <a:srgbClr val="FFFFFF"/>
                </a:solidFill>
                <a:latin typeface="微软雅黑"/>
                <a:ea typeface="微软雅黑"/>
                <a:cs typeface="微软雅黑"/>
              </a:rPr>
              <a:t>加快网络安全学科专业和院系建设；</a:t>
            </a:r>
            <a:endParaRPr lang="en-US" altLang="zh-CN" sz="1400" dirty="0">
              <a:solidFill>
                <a:srgbClr val="FFFFFF"/>
              </a:solidFill>
              <a:latin typeface="微软雅黑"/>
              <a:ea typeface="微软雅黑"/>
              <a:cs typeface="微软雅黑"/>
            </a:endParaRPr>
          </a:p>
          <a:p>
            <a:pPr marL="595994" indent="-595994">
              <a:lnSpc>
                <a:spcPct val="120000"/>
              </a:lnSpc>
              <a:buFont typeface="Arial"/>
              <a:buChar char="•"/>
            </a:pPr>
            <a:r>
              <a:rPr lang="zh-CN" altLang="en-US" sz="1400" dirty="0">
                <a:solidFill>
                  <a:srgbClr val="FFFFFF"/>
                </a:solidFill>
                <a:latin typeface="微软雅黑"/>
                <a:ea typeface="微软雅黑"/>
                <a:cs typeface="微软雅黑"/>
              </a:rPr>
              <a:t>创新网络安全人才培养机制；</a:t>
            </a:r>
            <a:endParaRPr lang="en-US" altLang="zh-CN" sz="1400" dirty="0">
              <a:solidFill>
                <a:srgbClr val="FFFFFF"/>
              </a:solidFill>
              <a:latin typeface="微软雅黑"/>
              <a:ea typeface="微软雅黑"/>
              <a:cs typeface="微软雅黑"/>
            </a:endParaRPr>
          </a:p>
          <a:p>
            <a:pPr marL="595994" indent="-595994">
              <a:lnSpc>
                <a:spcPct val="120000"/>
              </a:lnSpc>
              <a:buFont typeface="Arial"/>
              <a:buChar char="•"/>
            </a:pPr>
            <a:r>
              <a:rPr lang="zh-CN" altLang="en-US" sz="1400" dirty="0">
                <a:solidFill>
                  <a:srgbClr val="FFFFFF"/>
                </a:solidFill>
                <a:latin typeface="微软雅黑"/>
                <a:ea typeface="微软雅黑"/>
                <a:cs typeface="微软雅黑"/>
              </a:rPr>
              <a:t>推动高等院校与行业企业合作育人、协同创新；</a:t>
            </a:r>
            <a:endParaRPr lang="en-US" altLang="zh-CN" sz="1400" dirty="0">
              <a:solidFill>
                <a:srgbClr val="FFFFFF"/>
              </a:solidFill>
              <a:latin typeface="微软雅黑"/>
              <a:ea typeface="微软雅黑"/>
              <a:cs typeface="微软雅黑"/>
            </a:endParaRPr>
          </a:p>
          <a:p>
            <a:pPr marL="595994" indent="-595994">
              <a:lnSpc>
                <a:spcPct val="120000"/>
              </a:lnSpc>
              <a:buFont typeface="Arial"/>
              <a:buChar char="•"/>
            </a:pPr>
            <a:r>
              <a:rPr lang="zh-CN" altLang="en-US" sz="1400" dirty="0">
                <a:solidFill>
                  <a:srgbClr val="FFFFFF"/>
                </a:solidFill>
                <a:latin typeface="微软雅黑"/>
                <a:ea typeface="微软雅黑"/>
                <a:cs typeface="微软雅黑"/>
              </a:rPr>
              <a:t>有条件的高等院校可通过整合、新建等方式建立网络安全学院。</a:t>
            </a:r>
            <a:endParaRPr lang="en-US" altLang="zh-CN" sz="1400" dirty="0">
              <a:solidFill>
                <a:srgbClr val="FFFFFF"/>
              </a:solidFill>
              <a:latin typeface="微软雅黑"/>
              <a:ea typeface="微软雅黑"/>
              <a:cs typeface="微软雅黑"/>
            </a:endParaRP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4536604" y="69773"/>
            <a:ext cx="5250446" cy="439939"/>
          </a:xfrm>
          <a:prstGeom prst="rect">
            <a:avLst/>
          </a:prstGeom>
          <a:noFill/>
        </p:spPr>
        <p:txBody>
          <a:bodyPr wrap="none" lIns="158932" tIns="79466" rIns="158932" bIns="79466" rtlCol="0">
            <a:spAutoFit/>
          </a:bodyPr>
          <a:lstStyle/>
          <a:p>
            <a:pPr algn="ctr"/>
            <a:r>
              <a:rPr lang="zh-CN" altLang="en-US" sz="1800" b="1" dirty="0">
                <a:solidFill>
                  <a:srgbClr val="FFFFFF"/>
                </a:solidFill>
                <a:latin typeface="微软雅黑" pitchFamily="34" charset="-122"/>
                <a:ea typeface="微软雅黑" pitchFamily="34" charset="-122"/>
              </a:rPr>
              <a:t>阿里云与北京城市学院成立阿里巴巴大数据学院</a:t>
            </a:r>
          </a:p>
        </p:txBody>
      </p:sp>
      <p:pic>
        <p:nvPicPr>
          <p:cNvPr id="4" name="图片 3" descr="8639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2748" y="655571"/>
            <a:ext cx="2823557" cy="1879863"/>
          </a:xfrm>
          <a:prstGeom prst="rect">
            <a:avLst/>
          </a:prstGeom>
        </p:spPr>
      </p:pic>
      <p:sp>
        <p:nvSpPr>
          <p:cNvPr id="5" name="矩形 4"/>
          <p:cNvSpPr/>
          <p:nvPr/>
        </p:nvSpPr>
        <p:spPr>
          <a:xfrm>
            <a:off x="1368252" y="1116112"/>
            <a:ext cx="3973472" cy="819126"/>
          </a:xfrm>
          <a:prstGeom prst="rect">
            <a:avLst/>
          </a:prstGeom>
        </p:spPr>
        <p:txBody>
          <a:bodyPr wrap="square" lIns="158932" tIns="79466" rIns="158932" bIns="79466">
            <a:spAutoFit/>
          </a:bodyPr>
          <a:lstStyle/>
          <a:p>
            <a:pPr>
              <a:lnSpc>
                <a:spcPct val="120000"/>
              </a:lnSpc>
            </a:pPr>
            <a:r>
              <a:rPr lang="en-US" altLang="zh-CN" sz="1200" dirty="0">
                <a:solidFill>
                  <a:schemeClr val="bg1"/>
                </a:solidFill>
                <a:latin typeface="微软雅黑"/>
                <a:ea typeface="微软雅黑"/>
                <a:cs typeface="微软雅黑"/>
              </a:rPr>
              <a:t>2017</a:t>
            </a:r>
            <a:r>
              <a:rPr lang="zh-CN" altLang="en-US" sz="1200" dirty="0">
                <a:solidFill>
                  <a:schemeClr val="bg1"/>
                </a:solidFill>
                <a:latin typeface="微软雅黑"/>
                <a:ea typeface="微软雅黑"/>
                <a:cs typeface="微软雅黑"/>
              </a:rPr>
              <a:t>年</a:t>
            </a:r>
            <a:r>
              <a:rPr lang="en-US" altLang="zh-CN" sz="1200" dirty="0">
                <a:solidFill>
                  <a:schemeClr val="bg1"/>
                </a:solidFill>
                <a:latin typeface="微软雅黑"/>
                <a:ea typeface="微软雅黑"/>
                <a:cs typeface="微软雅黑"/>
              </a:rPr>
              <a:t>6</a:t>
            </a:r>
            <a:r>
              <a:rPr lang="zh-CN" altLang="en-US" sz="1200" dirty="0">
                <a:solidFill>
                  <a:schemeClr val="bg1"/>
                </a:solidFill>
                <a:latin typeface="微软雅黑"/>
                <a:ea typeface="微软雅黑"/>
                <a:cs typeface="微软雅黑"/>
              </a:rPr>
              <a:t>月</a:t>
            </a:r>
            <a:r>
              <a:rPr lang="en-US" altLang="zh-CN" sz="1200" dirty="0">
                <a:solidFill>
                  <a:schemeClr val="bg1"/>
                </a:solidFill>
                <a:latin typeface="微软雅黑"/>
                <a:ea typeface="微软雅黑"/>
                <a:cs typeface="微软雅黑"/>
              </a:rPr>
              <a:t>10</a:t>
            </a:r>
            <a:r>
              <a:rPr lang="zh-CN" altLang="en-US" sz="1200" dirty="0">
                <a:solidFill>
                  <a:schemeClr val="bg1"/>
                </a:solidFill>
                <a:latin typeface="微软雅黑"/>
                <a:ea typeface="微软雅黑"/>
                <a:cs typeface="微软雅黑"/>
              </a:rPr>
              <a:t>日，北京城市学院阿里巴巴大数据学院在“</a:t>
            </a:r>
            <a:r>
              <a:rPr lang="en-US" altLang="zh-CN" sz="1200" dirty="0">
                <a:solidFill>
                  <a:schemeClr val="bg1"/>
                </a:solidFill>
                <a:latin typeface="微软雅黑"/>
                <a:ea typeface="微软雅黑"/>
                <a:cs typeface="微软雅黑"/>
              </a:rPr>
              <a:t>2017</a:t>
            </a:r>
            <a:r>
              <a:rPr lang="zh-CN" altLang="en-US" sz="1200" dirty="0">
                <a:solidFill>
                  <a:schemeClr val="bg1"/>
                </a:solidFill>
                <a:latin typeface="微软雅黑"/>
                <a:ea typeface="微软雅黑"/>
                <a:cs typeface="微软雅黑"/>
              </a:rPr>
              <a:t>云栖大会</a:t>
            </a:r>
            <a:r>
              <a:rPr lang="en-US" altLang="zh-CN" sz="1200" dirty="0">
                <a:solidFill>
                  <a:schemeClr val="bg1"/>
                </a:solidFill>
                <a:latin typeface="微软雅黑"/>
                <a:ea typeface="微软雅黑"/>
                <a:cs typeface="微软雅黑"/>
              </a:rPr>
              <a:t>·</a:t>
            </a:r>
            <a:r>
              <a:rPr lang="zh-CN" altLang="en-US" sz="1200" dirty="0">
                <a:solidFill>
                  <a:schemeClr val="bg1"/>
                </a:solidFill>
                <a:latin typeface="微软雅黑"/>
                <a:ea typeface="微软雅黑"/>
                <a:cs typeface="微软雅黑"/>
              </a:rPr>
              <a:t>上海峰会”上宣布成立，并将于今年秋季开始招收第一批本科学生。</a:t>
            </a:r>
          </a:p>
        </p:txBody>
      </p:sp>
      <p:sp>
        <p:nvSpPr>
          <p:cNvPr id="6" name="矩形 5"/>
          <p:cNvSpPr/>
          <p:nvPr/>
        </p:nvSpPr>
        <p:spPr>
          <a:xfrm>
            <a:off x="9433148" y="1124149"/>
            <a:ext cx="4248472" cy="856059"/>
          </a:xfrm>
          <a:prstGeom prst="rect">
            <a:avLst/>
          </a:prstGeom>
        </p:spPr>
        <p:txBody>
          <a:bodyPr wrap="square" lIns="158932" tIns="79466" rIns="158932" bIns="79466">
            <a:spAutoFit/>
          </a:bodyPr>
          <a:lstStyle/>
          <a:p>
            <a:pPr>
              <a:lnSpc>
                <a:spcPct val="120000"/>
              </a:lnSpc>
            </a:pPr>
            <a:r>
              <a:rPr lang="zh-CN" altLang="en-US" sz="1200" dirty="0">
                <a:solidFill>
                  <a:schemeClr val="bg1"/>
                </a:solidFill>
                <a:latin typeface="微软雅黑"/>
                <a:ea typeface="微软雅黑"/>
                <a:cs typeface="微软雅黑"/>
              </a:rPr>
              <a:t>学院面向</a:t>
            </a:r>
            <a:r>
              <a:rPr lang="zh-CN" altLang="en-US" sz="1400" dirty="0">
                <a:solidFill>
                  <a:srgbClr val="FFFF00"/>
                </a:solidFill>
                <a:latin typeface="微软雅黑"/>
                <a:ea typeface="微软雅黑"/>
                <a:cs typeface="微软雅黑"/>
              </a:rPr>
              <a:t>云计算、大数据、云安全</a:t>
            </a:r>
            <a:r>
              <a:rPr lang="zh-CN" altLang="en-US" sz="1200" dirty="0">
                <a:solidFill>
                  <a:schemeClr val="bg1"/>
                </a:solidFill>
                <a:latin typeface="微软雅黑"/>
                <a:ea typeface="微软雅黑"/>
                <a:cs typeface="微软雅黑"/>
              </a:rPr>
              <a:t>等领域，创新人才培养理念，探索新型校企合作模式，实现三方优质教育资源共享，创立高校与行业领先企业联合培养人才的新机制。</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746655" y="88434"/>
            <a:ext cx="2908489" cy="439939"/>
          </a:xfrm>
          <a:prstGeom prst="rect">
            <a:avLst/>
          </a:prstGeom>
          <a:noFill/>
        </p:spPr>
        <p:txBody>
          <a:bodyPr wrap="none" lIns="158932" tIns="79466" rIns="158932" bIns="79466" rtlCol="0">
            <a:spAutoFit/>
          </a:bodyPr>
          <a:lstStyle/>
          <a:p>
            <a:pPr algn="ctr"/>
            <a:r>
              <a:rPr lang="zh-CN" altLang="en-US" sz="1800" b="1" dirty="0">
                <a:solidFill>
                  <a:schemeClr val="bg1"/>
                </a:solidFill>
                <a:latin typeface="微软雅黑" pitchFamily="34" charset="-122"/>
                <a:ea typeface="微软雅黑" pitchFamily="34" charset="-122"/>
              </a:rPr>
              <a:t>网络安全产业：</a:t>
            </a:r>
            <a:r>
              <a:rPr lang="zh-CN" altLang="en-US" sz="1800" b="1" dirty="0">
                <a:solidFill>
                  <a:srgbClr val="FFFFFF"/>
                </a:solidFill>
                <a:latin typeface="微软雅黑" pitchFamily="34" charset="-122"/>
                <a:ea typeface="微软雅黑" pitchFamily="34" charset="-122"/>
              </a:rPr>
              <a:t>橙鹰科技</a:t>
            </a:r>
          </a:p>
        </p:txBody>
      </p:sp>
      <p:pic>
        <p:nvPicPr>
          <p:cNvPr id="4" name="图片 3" descr="橙鹰公司LOG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317" y="156524"/>
            <a:ext cx="2100387" cy="2527003"/>
          </a:xfrm>
          <a:prstGeom prst="rect">
            <a:avLst/>
          </a:prstGeom>
        </p:spPr>
      </p:pic>
      <p:sp>
        <p:nvSpPr>
          <p:cNvPr id="5" name="矩形 4"/>
          <p:cNvSpPr/>
          <p:nvPr/>
        </p:nvSpPr>
        <p:spPr>
          <a:xfrm>
            <a:off x="4759155" y="926223"/>
            <a:ext cx="7200900" cy="1423907"/>
          </a:xfrm>
          <a:prstGeom prst="rect">
            <a:avLst/>
          </a:prstGeom>
        </p:spPr>
        <p:txBody>
          <a:bodyPr lIns="158932" tIns="79466" rIns="158932" bIns="79466">
            <a:spAutoFit/>
          </a:bodyPr>
          <a:lstStyle/>
          <a:p>
            <a:pPr>
              <a:lnSpc>
                <a:spcPct val="120000"/>
              </a:lnSpc>
            </a:pPr>
            <a:r>
              <a:rPr lang="zh-CN" altLang="en-US" sz="2400" dirty="0">
                <a:solidFill>
                  <a:schemeClr val="bg1"/>
                </a:solidFill>
                <a:latin typeface="微软雅黑" pitchFamily="34" charset="-122"/>
                <a:ea typeface="微软雅黑" pitchFamily="34" charset="-122"/>
              </a:rPr>
              <a:t>愿  景</a:t>
            </a:r>
            <a:r>
              <a:rPr lang="zh-CN" altLang="en-US" sz="1800" dirty="0">
                <a:solidFill>
                  <a:schemeClr val="bg1"/>
                </a:solidFill>
                <a:latin typeface="微软雅黑" pitchFamily="34" charset="-122"/>
                <a:ea typeface="微软雅黑" pitchFamily="34" charset="-122"/>
              </a:rPr>
              <a:t>：成为国家最可信赖的安全大数据服务公司</a:t>
            </a:r>
            <a:endParaRPr lang="en-US" altLang="zh-CN" sz="1800" dirty="0">
              <a:solidFill>
                <a:schemeClr val="bg1"/>
              </a:solidFill>
              <a:latin typeface="微软雅黑" pitchFamily="34" charset="-122"/>
              <a:ea typeface="微软雅黑" pitchFamily="34" charset="-122"/>
            </a:endParaRPr>
          </a:p>
          <a:p>
            <a:pPr>
              <a:lnSpc>
                <a:spcPct val="120000"/>
              </a:lnSpc>
            </a:pPr>
            <a:r>
              <a:rPr lang="zh-CN" altLang="en-US" sz="2400" dirty="0">
                <a:solidFill>
                  <a:schemeClr val="bg1"/>
                </a:solidFill>
                <a:latin typeface="微软雅黑" pitchFamily="34" charset="-122"/>
                <a:ea typeface="微软雅黑" pitchFamily="34" charset="-122"/>
              </a:rPr>
              <a:t>使  命</a:t>
            </a:r>
            <a:r>
              <a:rPr lang="zh-CN" altLang="en-US" sz="1800" dirty="0">
                <a:solidFill>
                  <a:schemeClr val="bg1"/>
                </a:solidFill>
                <a:latin typeface="微软雅黑" pitchFamily="34" charset="-122"/>
                <a:ea typeface="微软雅黑" pitchFamily="34" charset="-122"/>
              </a:rPr>
              <a:t>：让社会治理更加容易</a:t>
            </a:r>
            <a:endParaRPr lang="en-US" altLang="zh-CN" sz="1800" dirty="0">
              <a:solidFill>
                <a:schemeClr val="bg1"/>
              </a:solidFill>
              <a:latin typeface="微软雅黑" pitchFamily="34" charset="-122"/>
              <a:ea typeface="微软雅黑" pitchFamily="34" charset="-122"/>
            </a:endParaRPr>
          </a:p>
          <a:p>
            <a:pPr>
              <a:lnSpc>
                <a:spcPct val="120000"/>
              </a:lnSpc>
            </a:pPr>
            <a:r>
              <a:rPr lang="zh-CN" altLang="en-US" dirty="0">
                <a:solidFill>
                  <a:schemeClr val="bg1"/>
                </a:solidFill>
                <a:latin typeface="微软雅黑" pitchFamily="34" charset="-122"/>
                <a:ea typeface="微软雅黑" pitchFamily="34" charset="-122"/>
              </a:rPr>
              <a:t>价值观</a:t>
            </a:r>
            <a:r>
              <a:rPr lang="zh-CN" altLang="en-US" sz="1800" dirty="0">
                <a:solidFill>
                  <a:schemeClr val="bg1"/>
                </a:solidFill>
                <a:latin typeface="微软雅黑" pitchFamily="34" charset="-122"/>
                <a:ea typeface="微软雅黑" pitchFamily="34" charset="-122"/>
              </a:rPr>
              <a:t>：忠诚、卓越、敬畏、激情、协同</a:t>
            </a:r>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3132" y="686762"/>
            <a:ext cx="3506745" cy="1965004"/>
          </a:xfrm>
          <a:prstGeom prst="rect">
            <a:avLst/>
          </a:prstGeom>
        </p:spPr>
      </p:pic>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屏幕快照 2016-11-02 下午3.05.40.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88732" y="156524"/>
            <a:ext cx="2254335" cy="2495243"/>
          </a:xfrm>
          <a:prstGeom prst="rect">
            <a:avLst/>
          </a:prstGeom>
        </p:spPr>
      </p:pic>
      <p:sp>
        <p:nvSpPr>
          <p:cNvPr id="5" name="文本框 4"/>
          <p:cNvSpPr txBox="1"/>
          <p:nvPr/>
        </p:nvSpPr>
        <p:spPr>
          <a:xfrm>
            <a:off x="2592388" y="1102871"/>
            <a:ext cx="2630059" cy="373281"/>
          </a:xfrm>
          <a:prstGeom prst="rect">
            <a:avLst/>
          </a:prstGeom>
          <a:noFill/>
        </p:spPr>
        <p:txBody>
          <a:bodyPr wrap="square" lIns="158932" tIns="79466" rIns="158932" bIns="79466" rtlCol="0">
            <a:spAutoFit/>
          </a:bodyPr>
          <a:lstStyle/>
          <a:p>
            <a:r>
              <a:rPr kumimoji="1" lang="zh-CN" altLang="en-US" sz="1400" dirty="0">
                <a:solidFill>
                  <a:schemeClr val="bg1"/>
                </a:solidFill>
                <a:latin typeface="微软雅黑"/>
                <a:ea typeface="微软雅黑"/>
                <a:cs typeface="微软雅黑"/>
              </a:rPr>
              <a:t>没有网络安全就没有国家安全</a:t>
            </a:r>
          </a:p>
        </p:txBody>
      </p:sp>
      <p:pic>
        <p:nvPicPr>
          <p:cNvPr id="6" name="图片 5" descr="222222.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37378" y="156523"/>
            <a:ext cx="2248298" cy="2475747"/>
          </a:xfrm>
          <a:prstGeom prst="rect">
            <a:avLst/>
          </a:prstGeom>
          <a:ln>
            <a:noFill/>
          </a:ln>
          <a:effectLst>
            <a:outerShdw blurRad="292100" dist="139700" dir="2700000" algn="tl" rotWithShape="0">
              <a:srgbClr val="333333">
                <a:alpha val="65000"/>
              </a:srgbClr>
            </a:outerShdw>
          </a:effectLst>
        </p:spPr>
      </p:pic>
      <p:pic>
        <p:nvPicPr>
          <p:cNvPr id="7" name="图片 6" descr="173038771.jpg"/>
          <p:cNvPicPr>
            <a:picLocks noChangeAspect="1"/>
          </p:cNvPicPr>
          <p:nvPr/>
        </p:nvPicPr>
        <p:blipFill rotWithShape="1">
          <a:blip r:embed="rId4" cstate="print">
            <a:extLst>
              <a:ext uri="{28A0092B-C50C-407E-A947-70E740481C1C}">
                <a14:useLocalDpi xmlns:a14="http://schemas.microsoft.com/office/drawing/2010/main" val="0"/>
              </a:ext>
            </a:extLst>
          </a:blip>
          <a:srcRect b="3968"/>
          <a:stretch/>
        </p:blipFill>
        <p:spPr>
          <a:xfrm>
            <a:off x="288132" y="156524"/>
            <a:ext cx="2003855" cy="2478542"/>
          </a:xfrm>
          <a:prstGeom prst="rect">
            <a:avLst/>
          </a:prstGeom>
        </p:spPr>
      </p:pic>
      <p:sp>
        <p:nvSpPr>
          <p:cNvPr id="9" name="文本框 8"/>
          <p:cNvSpPr txBox="1"/>
          <p:nvPr/>
        </p:nvSpPr>
        <p:spPr>
          <a:xfrm>
            <a:off x="7917104" y="756072"/>
            <a:ext cx="3820300" cy="928899"/>
          </a:xfrm>
          <a:prstGeom prst="rect">
            <a:avLst/>
          </a:prstGeom>
          <a:noFill/>
        </p:spPr>
        <p:txBody>
          <a:bodyPr wrap="square" lIns="158932" tIns="79466" rIns="158932" bIns="79466" rtlCol="0">
            <a:spAutoFit/>
          </a:bodyPr>
          <a:lstStyle/>
          <a:p>
            <a:pPr>
              <a:lnSpc>
                <a:spcPct val="120000"/>
              </a:lnSpc>
            </a:pPr>
            <a:r>
              <a:rPr kumimoji="1" lang="zh-CN" altLang="en-US" sz="1400" dirty="0">
                <a:solidFill>
                  <a:schemeClr val="bg1"/>
                </a:solidFill>
                <a:latin typeface="微软雅黑"/>
                <a:ea typeface="微软雅黑"/>
                <a:cs typeface="微软雅黑"/>
              </a:rPr>
              <a:t>企业要承担企业的责任</a:t>
            </a:r>
            <a:r>
              <a:rPr kumimoji="1" lang="zh-CN" altLang="zh-CN" sz="1400" dirty="0">
                <a:solidFill>
                  <a:schemeClr val="bg1"/>
                </a:solidFill>
                <a:latin typeface="微软雅黑"/>
                <a:ea typeface="微软雅黑"/>
                <a:cs typeface="微软雅黑"/>
              </a:rPr>
              <a:t>；</a:t>
            </a:r>
            <a:endParaRPr kumimoji="1" lang="en-US" altLang="zh-CN" sz="1400" dirty="0">
              <a:solidFill>
                <a:schemeClr val="bg1"/>
              </a:solidFill>
              <a:latin typeface="微软雅黑"/>
              <a:ea typeface="微软雅黑"/>
              <a:cs typeface="微软雅黑"/>
            </a:endParaRPr>
          </a:p>
          <a:p>
            <a:pPr>
              <a:lnSpc>
                <a:spcPct val="120000"/>
              </a:lnSpc>
            </a:pPr>
            <a:r>
              <a:rPr kumimoji="1" lang="zh-CN" altLang="en-US" sz="1400" dirty="0">
                <a:solidFill>
                  <a:schemeClr val="bg1"/>
                </a:solidFill>
                <a:latin typeface="微软雅黑"/>
                <a:ea typeface="微软雅黑"/>
                <a:cs typeface="微软雅黑"/>
              </a:rPr>
              <a:t>党和政府要承担党和政府的责任；</a:t>
            </a:r>
            <a:endParaRPr kumimoji="1" lang="en-US" altLang="zh-CN" sz="1400" dirty="0">
              <a:solidFill>
                <a:schemeClr val="bg1"/>
              </a:solidFill>
              <a:latin typeface="微软雅黑"/>
              <a:ea typeface="微软雅黑"/>
              <a:cs typeface="微软雅黑"/>
            </a:endParaRPr>
          </a:p>
          <a:p>
            <a:pPr>
              <a:lnSpc>
                <a:spcPct val="120000"/>
              </a:lnSpc>
            </a:pPr>
            <a:r>
              <a:rPr kumimoji="1" lang="zh-CN" altLang="en-US" sz="1400" dirty="0">
                <a:solidFill>
                  <a:schemeClr val="bg1"/>
                </a:solidFill>
                <a:latin typeface="微软雅黑"/>
                <a:ea typeface="微软雅黑"/>
                <a:cs typeface="微软雅黑"/>
              </a:rPr>
              <a:t>主管部门、企业要建立密切协作协调的关系。</a:t>
            </a:r>
            <a:endParaRPr kumimoji="1" lang="en-US" altLang="zh-CN" sz="1400" dirty="0">
              <a:solidFill>
                <a:schemeClr val="bg1"/>
              </a:solidFill>
              <a:latin typeface="微软雅黑"/>
              <a:ea typeface="微软雅黑"/>
              <a:cs typeface="微软雅黑"/>
            </a:endParaRPr>
          </a:p>
        </p:txBody>
      </p:sp>
    </p:spTree>
    <p:extLst>
      <p:ext uri="{BB962C8B-B14F-4D97-AF65-F5344CB8AC3E}">
        <p14:creationId xmlns:p14="http://schemas.microsoft.com/office/powerpoint/2010/main" val="75556965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6215047" y="51112"/>
            <a:ext cx="1971706" cy="439939"/>
          </a:xfrm>
          <a:prstGeom prst="rect">
            <a:avLst/>
          </a:prstGeom>
          <a:noFill/>
        </p:spPr>
        <p:txBody>
          <a:bodyPr wrap="none" lIns="158932" tIns="79466" rIns="158932" bIns="79466" rtlCol="0">
            <a:spAutoFit/>
          </a:bodyPr>
          <a:lstStyle/>
          <a:p>
            <a:pPr algn="ctr"/>
            <a:r>
              <a:rPr lang="zh-CN" altLang="en-US" sz="1800" b="1" dirty="0">
                <a:solidFill>
                  <a:srgbClr val="FFFFFF"/>
                </a:solidFill>
                <a:latin typeface="微软雅黑" pitchFamily="34" charset="-122"/>
                <a:ea typeface="微软雅黑" pitchFamily="34" charset="-122"/>
              </a:rPr>
              <a:t>超级警察三件套</a:t>
            </a:r>
          </a:p>
        </p:txBody>
      </p:sp>
      <p:pic>
        <p:nvPicPr>
          <p:cNvPr id="4" name="图片 3" descr="粘贴图片2.png"/>
          <p:cNvPicPr>
            <a:picLocks noChangeAspect="1"/>
          </p:cNvPicPr>
          <p:nvPr/>
        </p:nvPicPr>
        <p:blipFill rotWithShape="1">
          <a:blip r:embed="rId2" cstate="print">
            <a:extLst>
              <a:ext uri="{28A0092B-C50C-407E-A947-70E740481C1C}">
                <a14:useLocalDpi xmlns:a14="http://schemas.microsoft.com/office/drawing/2010/main" val="0"/>
              </a:ext>
            </a:extLst>
          </a:blip>
          <a:srcRect t="12909"/>
          <a:stretch/>
        </p:blipFill>
        <p:spPr>
          <a:xfrm>
            <a:off x="1029859" y="655571"/>
            <a:ext cx="3506745" cy="1712860"/>
          </a:xfrm>
          <a:prstGeom prst="rect">
            <a:avLst/>
          </a:prstGeom>
        </p:spPr>
      </p:pic>
      <p:pic>
        <p:nvPicPr>
          <p:cNvPr id="5" name="图片 4" descr="粘贴图片3.png"/>
          <p:cNvPicPr>
            <a:picLocks noChangeAspect="1"/>
          </p:cNvPicPr>
          <p:nvPr/>
        </p:nvPicPr>
        <p:blipFill rotWithShape="1">
          <a:blip r:embed="rId3" cstate="print">
            <a:extLst>
              <a:ext uri="{28A0092B-C50C-407E-A947-70E740481C1C}">
                <a14:useLocalDpi xmlns:a14="http://schemas.microsoft.com/office/drawing/2010/main" val="0"/>
              </a:ext>
            </a:extLst>
          </a:blip>
          <a:srcRect t="17870"/>
          <a:stretch/>
        </p:blipFill>
        <p:spPr>
          <a:xfrm>
            <a:off x="5823250" y="655572"/>
            <a:ext cx="3524211" cy="1621906"/>
          </a:xfrm>
          <a:prstGeom prst="rect">
            <a:avLst/>
          </a:prstGeom>
        </p:spPr>
      </p:pic>
      <p:pic>
        <p:nvPicPr>
          <p:cNvPr id="6" name="图片 5" descr="粘贴图片4.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57284" y="655572"/>
            <a:ext cx="2880541" cy="1625305"/>
          </a:xfrm>
          <a:prstGeom prst="rect">
            <a:avLst/>
          </a:prstGeom>
        </p:spPr>
      </p:pic>
      <p:sp>
        <p:nvSpPr>
          <p:cNvPr id="7" name="矩形 6"/>
          <p:cNvSpPr/>
          <p:nvPr/>
        </p:nvSpPr>
        <p:spPr>
          <a:xfrm>
            <a:off x="1408525" y="2277479"/>
            <a:ext cx="2797608" cy="406705"/>
          </a:xfrm>
          <a:prstGeom prst="rect">
            <a:avLst/>
          </a:prstGeom>
        </p:spPr>
        <p:txBody>
          <a:bodyPr wrap="none" lIns="158932" tIns="79466" rIns="158932" bIns="79466">
            <a:spAutoFit/>
          </a:bodyPr>
          <a:lstStyle/>
          <a:p>
            <a:r>
              <a:rPr lang="zh-CN" altLang="en-US" sz="1600" dirty="0">
                <a:solidFill>
                  <a:srgbClr val="FFFFFF"/>
                </a:solidFill>
                <a:latin typeface="微软雅黑" panose="020B0503020204020204" pitchFamily="34" charset="-122"/>
                <a:ea typeface="微软雅黑" panose="020B0503020204020204" pitchFamily="34" charset="-122"/>
              </a:rPr>
              <a:t>风洞</a:t>
            </a:r>
            <a:r>
              <a:rPr lang="en-US" altLang="zh-CN" sz="1600" dirty="0">
                <a:solidFill>
                  <a:srgbClr val="FFFFFF"/>
                </a:solidFill>
                <a:latin typeface="微软雅黑" panose="020B0503020204020204" pitchFamily="34" charset="-122"/>
                <a:ea typeface="微软雅黑" panose="020B0503020204020204" pitchFamily="34" charset="-122"/>
              </a:rPr>
              <a:t>——G20</a:t>
            </a:r>
            <a:r>
              <a:rPr lang="zh-CN" altLang="en-US" sz="1600" dirty="0">
                <a:solidFill>
                  <a:srgbClr val="FFFFFF"/>
                </a:solidFill>
                <a:latin typeface="微软雅黑" panose="020B0503020204020204" pitchFamily="34" charset="-122"/>
                <a:ea typeface="微软雅黑" panose="020B0503020204020204" pitchFamily="34" charset="-122"/>
              </a:rPr>
              <a:t>安保功勋技术</a:t>
            </a:r>
          </a:p>
        </p:txBody>
      </p:sp>
      <p:sp>
        <p:nvSpPr>
          <p:cNvPr id="8" name="矩形 7"/>
          <p:cNvSpPr/>
          <p:nvPr/>
        </p:nvSpPr>
        <p:spPr>
          <a:xfrm>
            <a:off x="6217826" y="2277479"/>
            <a:ext cx="2404872" cy="406705"/>
          </a:xfrm>
          <a:prstGeom prst="rect">
            <a:avLst/>
          </a:prstGeom>
        </p:spPr>
        <p:txBody>
          <a:bodyPr wrap="none" lIns="158932" tIns="79466" rIns="158932" bIns="79466">
            <a:spAutoFit/>
          </a:bodyPr>
          <a:lstStyle/>
          <a:p>
            <a:r>
              <a:rPr lang="zh-CN" altLang="en-US" sz="1600" dirty="0">
                <a:solidFill>
                  <a:srgbClr val="FFFFFF"/>
                </a:solidFill>
                <a:latin typeface="微软雅黑" panose="020B0503020204020204" pitchFamily="34" charset="-122"/>
                <a:ea typeface="微软雅黑" panose="020B0503020204020204" pitchFamily="34" charset="-122"/>
              </a:rPr>
              <a:t>云捕</a:t>
            </a:r>
            <a:r>
              <a:rPr lang="en-US" altLang="zh-CN" sz="1600" dirty="0">
                <a:solidFill>
                  <a:srgbClr val="FFFFFF"/>
                </a:solidFill>
                <a:latin typeface="微软雅黑" panose="020B0503020204020204" pitchFamily="34" charset="-122"/>
                <a:ea typeface="微软雅黑" panose="020B0503020204020204" pitchFamily="34" charset="-122"/>
              </a:rPr>
              <a:t>——</a:t>
            </a:r>
            <a:r>
              <a:rPr lang="zh-CN" altLang="en-US" sz="1600" dirty="0">
                <a:solidFill>
                  <a:srgbClr val="FFFFFF"/>
                </a:solidFill>
                <a:latin typeface="微软雅黑" panose="020B0503020204020204" pitchFamily="34" charset="-122"/>
                <a:ea typeface="微软雅黑" panose="020B0503020204020204" pitchFamily="34" charset="-122"/>
              </a:rPr>
              <a:t>追逃“神器”</a:t>
            </a:r>
          </a:p>
        </p:txBody>
      </p:sp>
      <p:sp>
        <p:nvSpPr>
          <p:cNvPr id="9" name="矩形 8"/>
          <p:cNvSpPr/>
          <p:nvPr/>
        </p:nvSpPr>
        <p:spPr>
          <a:xfrm>
            <a:off x="10885693" y="2277479"/>
            <a:ext cx="2404873" cy="406705"/>
          </a:xfrm>
          <a:prstGeom prst="rect">
            <a:avLst/>
          </a:prstGeom>
        </p:spPr>
        <p:txBody>
          <a:bodyPr wrap="none" lIns="158932" tIns="79466" rIns="158932" bIns="79466">
            <a:spAutoFit/>
          </a:bodyPr>
          <a:lstStyle/>
          <a:p>
            <a:pPr algn="ctr"/>
            <a:r>
              <a:rPr lang="zh-CN" altLang="en-US" sz="1600" dirty="0">
                <a:solidFill>
                  <a:srgbClr val="FFFFFF"/>
                </a:solidFill>
                <a:latin typeface="微软雅黑" pitchFamily="34" charset="-122"/>
                <a:ea typeface="微软雅黑" pitchFamily="34" charset="-122"/>
              </a:rPr>
              <a:t>微察</a:t>
            </a:r>
            <a:r>
              <a:rPr lang="en-US" altLang="zh-CN" sz="1600" dirty="0">
                <a:solidFill>
                  <a:srgbClr val="FFFFFF"/>
                </a:solidFill>
                <a:latin typeface="微软雅黑" pitchFamily="34" charset="-122"/>
                <a:ea typeface="微软雅黑" pitchFamily="34" charset="-122"/>
              </a:rPr>
              <a:t>——</a:t>
            </a:r>
            <a:r>
              <a:rPr lang="zh-CN" altLang="en-US" sz="1600" dirty="0">
                <a:solidFill>
                  <a:srgbClr val="FFFFFF"/>
                </a:solidFill>
                <a:latin typeface="微软雅黑" pitchFamily="34" charset="-122"/>
                <a:ea typeface="微软雅黑" pitchFamily="34" charset="-122"/>
              </a:rPr>
              <a:t>智能破案系统</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4686852" y="90870"/>
            <a:ext cx="5250446" cy="439939"/>
          </a:xfrm>
          <a:prstGeom prst="rect">
            <a:avLst/>
          </a:prstGeom>
          <a:noFill/>
        </p:spPr>
        <p:txBody>
          <a:bodyPr wrap="none" lIns="158932" tIns="79466" rIns="158932" bIns="79466" rtlCol="0">
            <a:spAutoFit/>
          </a:bodyPr>
          <a:lstStyle/>
          <a:p>
            <a:pPr algn="ctr"/>
            <a:r>
              <a:rPr lang="zh-CN" altLang="en-US" sz="1800" b="1" dirty="0">
                <a:solidFill>
                  <a:srgbClr val="FFFFFF"/>
                </a:solidFill>
                <a:latin typeface="微软雅黑" pitchFamily="34" charset="-122"/>
                <a:ea typeface="微软雅黑" pitchFamily="34" charset="-122"/>
              </a:rPr>
              <a:t>“超级警察三件套”</a:t>
            </a:r>
            <a:r>
              <a:rPr lang="zh-CN" altLang="zh-CN" sz="1800" b="1" dirty="0">
                <a:solidFill>
                  <a:srgbClr val="FFFFFF"/>
                </a:solidFill>
                <a:latin typeface="微软雅黑"/>
                <a:ea typeface="微软雅黑"/>
                <a:cs typeface="微软雅黑"/>
              </a:rPr>
              <a:t>正在发挥着越来越大的价值</a:t>
            </a:r>
            <a:endParaRPr lang="zh-CN" altLang="en-US" sz="1800" b="1" dirty="0">
              <a:solidFill>
                <a:srgbClr val="FFFFFF"/>
              </a:solidFill>
              <a:latin typeface="微软雅黑" pitchFamily="34" charset="-122"/>
              <a:ea typeface="微软雅黑" pitchFamily="34" charset="-122"/>
            </a:endParaRPr>
          </a:p>
        </p:txBody>
      </p:sp>
      <p:sp>
        <p:nvSpPr>
          <p:cNvPr id="4" name="矩形 3"/>
          <p:cNvSpPr/>
          <p:nvPr/>
        </p:nvSpPr>
        <p:spPr>
          <a:xfrm>
            <a:off x="1944316" y="1123317"/>
            <a:ext cx="4082809" cy="928899"/>
          </a:xfrm>
          <a:prstGeom prst="rect">
            <a:avLst/>
          </a:prstGeom>
        </p:spPr>
        <p:txBody>
          <a:bodyPr wrap="square" lIns="158932" tIns="79466" rIns="158932" bIns="79466">
            <a:spAutoFit/>
          </a:bodyPr>
          <a:lstStyle/>
          <a:p>
            <a:pPr>
              <a:lnSpc>
                <a:spcPct val="120000"/>
              </a:lnSpc>
            </a:pPr>
            <a:r>
              <a:rPr lang="zh-CN" altLang="zh-CN" sz="1400" dirty="0">
                <a:solidFill>
                  <a:srgbClr val="FFFFFF"/>
                </a:solidFill>
                <a:latin typeface="微软雅黑"/>
                <a:ea typeface="微软雅黑"/>
                <a:cs typeface="微软雅黑"/>
              </a:rPr>
              <a:t>在警力有限、技术有限、数据有限的互联网时代，阿里安全协助公安部及各地公安机关联合开发的整套智慧警务系统。 </a:t>
            </a:r>
            <a:endParaRPr lang="zh-CN" altLang="en-US" sz="1400" dirty="0">
              <a:solidFill>
                <a:srgbClr val="FFFFFF"/>
              </a:solidFill>
              <a:latin typeface="微软雅黑"/>
              <a:ea typeface="微软雅黑"/>
              <a:cs typeface="微软雅黑"/>
            </a:endParaRPr>
          </a:p>
        </p:txBody>
      </p:sp>
      <p:sp>
        <p:nvSpPr>
          <p:cNvPr id="5" name="原创设计师QQ69613753    _20"/>
          <p:cNvSpPr>
            <a:spLocks/>
          </p:cNvSpPr>
          <p:nvPr/>
        </p:nvSpPr>
        <p:spPr bwMode="auto">
          <a:xfrm>
            <a:off x="6421623" y="780334"/>
            <a:ext cx="500964" cy="342554"/>
          </a:xfrm>
          <a:custGeom>
            <a:avLst/>
            <a:gdLst>
              <a:gd name="T0" fmla="*/ 17 w 105"/>
              <a:gd name="T1" fmla="*/ 68 h 68"/>
              <a:gd name="T2" fmla="*/ 89 w 105"/>
              <a:gd name="T3" fmla="*/ 68 h 68"/>
              <a:gd name="T4" fmla="*/ 105 w 105"/>
              <a:gd name="T5" fmla="*/ 49 h 68"/>
              <a:gd name="T6" fmla="*/ 87 w 105"/>
              <a:gd name="T7" fmla="*/ 35 h 68"/>
              <a:gd name="T8" fmla="*/ 69 w 105"/>
              <a:gd name="T9" fmla="*/ 6 h 68"/>
              <a:gd name="T10" fmla="*/ 37 w 105"/>
              <a:gd name="T11" fmla="*/ 23 h 68"/>
              <a:gd name="T12" fmla="*/ 24 w 105"/>
              <a:gd name="T13" fmla="*/ 20 h 68"/>
              <a:gd name="T14" fmla="*/ 19 w 105"/>
              <a:gd name="T15" fmla="*/ 31 h 68"/>
              <a:gd name="T16" fmla="*/ 3 w 105"/>
              <a:gd name="T17" fmla="*/ 46 h 68"/>
              <a:gd name="T18" fmla="*/ 17 w 105"/>
              <a:gd name="T19"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68">
                <a:moveTo>
                  <a:pt x="17" y="68"/>
                </a:moveTo>
                <a:cubicBezTo>
                  <a:pt x="28" y="68"/>
                  <a:pt x="79" y="68"/>
                  <a:pt x="89" y="68"/>
                </a:cubicBezTo>
                <a:cubicBezTo>
                  <a:pt x="98" y="68"/>
                  <a:pt x="105" y="63"/>
                  <a:pt x="105" y="49"/>
                </a:cubicBezTo>
                <a:cubicBezTo>
                  <a:pt x="105" y="35"/>
                  <a:pt x="92" y="31"/>
                  <a:pt x="87" y="35"/>
                </a:cubicBezTo>
                <a:cubicBezTo>
                  <a:pt x="87" y="35"/>
                  <a:pt x="90" y="11"/>
                  <a:pt x="69" y="6"/>
                </a:cubicBezTo>
                <a:cubicBezTo>
                  <a:pt x="48" y="0"/>
                  <a:pt x="39" y="18"/>
                  <a:pt x="37" y="23"/>
                </a:cubicBezTo>
                <a:cubicBezTo>
                  <a:pt x="37" y="23"/>
                  <a:pt x="33" y="16"/>
                  <a:pt x="24" y="20"/>
                </a:cubicBezTo>
                <a:cubicBezTo>
                  <a:pt x="17" y="23"/>
                  <a:pt x="19" y="31"/>
                  <a:pt x="19" y="31"/>
                </a:cubicBezTo>
                <a:cubicBezTo>
                  <a:pt x="19" y="31"/>
                  <a:pt x="5" y="33"/>
                  <a:pt x="3" y="46"/>
                </a:cubicBezTo>
                <a:cubicBezTo>
                  <a:pt x="0" y="59"/>
                  <a:pt x="8" y="68"/>
                  <a:pt x="17" y="68"/>
                </a:cubicBezTo>
                <a:close/>
              </a:path>
            </a:pathLst>
          </a:custGeom>
          <a:solidFill>
            <a:schemeClr val="bg1">
              <a:alpha val="20000"/>
            </a:schemeClr>
          </a:solidFill>
          <a:ln>
            <a:noFill/>
          </a:ln>
        </p:spPr>
        <p:txBody>
          <a:bodyPr lIns="158932" tIns="79466" rIns="158932" bIns="79466"/>
          <a:lstStyle/>
          <a:p>
            <a:endParaRPr lang="zh-CN" altLang="en-US" sz="4900"/>
          </a:p>
        </p:txBody>
      </p:sp>
      <p:sp>
        <p:nvSpPr>
          <p:cNvPr id="6" name="矩形 5"/>
          <p:cNvSpPr/>
          <p:nvPr/>
        </p:nvSpPr>
        <p:spPr>
          <a:xfrm>
            <a:off x="6797346" y="745789"/>
            <a:ext cx="3330431" cy="375928"/>
          </a:xfrm>
          <a:prstGeom prst="rect">
            <a:avLst/>
          </a:prstGeom>
        </p:spPr>
        <p:txBody>
          <a:bodyPr wrap="none" lIns="158932" tIns="79466" rIns="158932" bIns="79466">
            <a:spAutoFit/>
          </a:bodyPr>
          <a:lstStyle/>
          <a:p>
            <a:pPr>
              <a:lnSpc>
                <a:spcPct val="120000"/>
              </a:lnSpc>
            </a:pPr>
            <a:r>
              <a:rPr lang="en-US" altLang="zh-CN" sz="1200" dirty="0">
                <a:solidFill>
                  <a:srgbClr val="FFFFFF"/>
                </a:solidFill>
                <a:latin typeface="微软雅黑 Light" panose="020B0502040204020203" pitchFamily="34" charset="-122"/>
                <a:ea typeface="微软雅黑 Light" panose="020B0502040204020203" pitchFamily="34" charset="-122"/>
              </a:rPr>
              <a:t>G</a:t>
            </a:r>
            <a:r>
              <a:rPr lang="x-none" altLang="zh-CN" sz="1200" dirty="0">
                <a:solidFill>
                  <a:srgbClr val="FFFFFF"/>
                </a:solidFill>
                <a:latin typeface="微软雅黑 Light" panose="020B0502040204020203" pitchFamily="34" charset="-122"/>
                <a:ea typeface="微软雅黑 Light" panose="020B0502040204020203" pitchFamily="34" charset="-122"/>
              </a:rPr>
              <a:t>20</a:t>
            </a:r>
            <a:r>
              <a:rPr lang="zh-CN" altLang="en-US" sz="1200" dirty="0">
                <a:solidFill>
                  <a:srgbClr val="FFFFFF"/>
                </a:solidFill>
                <a:latin typeface="微软雅黑 Light" panose="020B0502040204020203" pitchFamily="34" charset="-122"/>
                <a:ea typeface="微软雅黑 Light" panose="020B0502040204020203" pitchFamily="34" charset="-122"/>
              </a:rPr>
              <a:t>会议，首创“风动”系统，保证会议安全。</a:t>
            </a:r>
          </a:p>
        </p:txBody>
      </p:sp>
      <p:sp>
        <p:nvSpPr>
          <p:cNvPr id="8" name="原创设计师QQ69613753    _20"/>
          <p:cNvSpPr>
            <a:spLocks/>
          </p:cNvSpPr>
          <p:nvPr/>
        </p:nvSpPr>
        <p:spPr bwMode="auto">
          <a:xfrm>
            <a:off x="6421844" y="1980208"/>
            <a:ext cx="500964" cy="342554"/>
          </a:xfrm>
          <a:custGeom>
            <a:avLst/>
            <a:gdLst>
              <a:gd name="T0" fmla="*/ 17 w 105"/>
              <a:gd name="T1" fmla="*/ 68 h 68"/>
              <a:gd name="T2" fmla="*/ 89 w 105"/>
              <a:gd name="T3" fmla="*/ 68 h 68"/>
              <a:gd name="T4" fmla="*/ 105 w 105"/>
              <a:gd name="T5" fmla="*/ 49 h 68"/>
              <a:gd name="T6" fmla="*/ 87 w 105"/>
              <a:gd name="T7" fmla="*/ 35 h 68"/>
              <a:gd name="T8" fmla="*/ 69 w 105"/>
              <a:gd name="T9" fmla="*/ 6 h 68"/>
              <a:gd name="T10" fmla="*/ 37 w 105"/>
              <a:gd name="T11" fmla="*/ 23 h 68"/>
              <a:gd name="T12" fmla="*/ 24 w 105"/>
              <a:gd name="T13" fmla="*/ 20 h 68"/>
              <a:gd name="T14" fmla="*/ 19 w 105"/>
              <a:gd name="T15" fmla="*/ 31 h 68"/>
              <a:gd name="T16" fmla="*/ 3 w 105"/>
              <a:gd name="T17" fmla="*/ 46 h 68"/>
              <a:gd name="T18" fmla="*/ 17 w 105"/>
              <a:gd name="T19"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68">
                <a:moveTo>
                  <a:pt x="17" y="68"/>
                </a:moveTo>
                <a:cubicBezTo>
                  <a:pt x="28" y="68"/>
                  <a:pt x="79" y="68"/>
                  <a:pt x="89" y="68"/>
                </a:cubicBezTo>
                <a:cubicBezTo>
                  <a:pt x="98" y="68"/>
                  <a:pt x="105" y="63"/>
                  <a:pt x="105" y="49"/>
                </a:cubicBezTo>
                <a:cubicBezTo>
                  <a:pt x="105" y="35"/>
                  <a:pt x="92" y="31"/>
                  <a:pt x="87" y="35"/>
                </a:cubicBezTo>
                <a:cubicBezTo>
                  <a:pt x="87" y="35"/>
                  <a:pt x="90" y="11"/>
                  <a:pt x="69" y="6"/>
                </a:cubicBezTo>
                <a:cubicBezTo>
                  <a:pt x="48" y="0"/>
                  <a:pt x="39" y="18"/>
                  <a:pt x="37" y="23"/>
                </a:cubicBezTo>
                <a:cubicBezTo>
                  <a:pt x="37" y="23"/>
                  <a:pt x="33" y="16"/>
                  <a:pt x="24" y="20"/>
                </a:cubicBezTo>
                <a:cubicBezTo>
                  <a:pt x="17" y="23"/>
                  <a:pt x="19" y="31"/>
                  <a:pt x="19" y="31"/>
                </a:cubicBezTo>
                <a:cubicBezTo>
                  <a:pt x="19" y="31"/>
                  <a:pt x="5" y="33"/>
                  <a:pt x="3" y="46"/>
                </a:cubicBezTo>
                <a:cubicBezTo>
                  <a:pt x="0" y="59"/>
                  <a:pt x="8" y="68"/>
                  <a:pt x="17" y="68"/>
                </a:cubicBezTo>
                <a:close/>
              </a:path>
            </a:pathLst>
          </a:custGeom>
          <a:solidFill>
            <a:schemeClr val="bg1">
              <a:alpha val="20000"/>
            </a:schemeClr>
          </a:solidFill>
          <a:ln>
            <a:noFill/>
          </a:ln>
        </p:spPr>
        <p:txBody>
          <a:bodyPr lIns="158932" tIns="79466" rIns="158932" bIns="79466"/>
          <a:lstStyle/>
          <a:p>
            <a:endParaRPr lang="zh-CN" altLang="en-US" sz="4900"/>
          </a:p>
        </p:txBody>
      </p:sp>
      <p:sp>
        <p:nvSpPr>
          <p:cNvPr id="9" name="矩形 8"/>
          <p:cNvSpPr/>
          <p:nvPr/>
        </p:nvSpPr>
        <p:spPr>
          <a:xfrm>
            <a:off x="6781884" y="1260128"/>
            <a:ext cx="5904656" cy="597527"/>
          </a:xfrm>
          <a:prstGeom prst="rect">
            <a:avLst/>
          </a:prstGeom>
        </p:spPr>
        <p:txBody>
          <a:bodyPr wrap="square" lIns="158932" tIns="79466" rIns="158932" bIns="79466">
            <a:spAutoFit/>
          </a:bodyPr>
          <a:lstStyle/>
          <a:p>
            <a:pPr>
              <a:lnSpc>
                <a:spcPct val="120000"/>
              </a:lnSpc>
            </a:pPr>
            <a:r>
              <a:rPr lang="zh-CN" altLang="en-US" sz="1200" dirty="0">
                <a:solidFill>
                  <a:srgbClr val="FFFFFF"/>
                </a:solidFill>
                <a:latin typeface="微软雅黑"/>
                <a:ea typeface="微软雅黑"/>
                <a:cs typeface="微软雅黑"/>
              </a:rPr>
              <a:t>微察系统得到</a:t>
            </a:r>
            <a:r>
              <a:rPr lang="zh-CN" altLang="en-US" sz="1200" dirty="0">
                <a:solidFill>
                  <a:srgbClr val="FF0000"/>
                </a:solidFill>
                <a:latin typeface="微软雅黑"/>
                <a:ea typeface="微软雅黑"/>
                <a:cs typeface="微软雅黑"/>
              </a:rPr>
              <a:t>孟建柱书记、郭声琨部长</a:t>
            </a:r>
            <a:r>
              <a:rPr lang="zh-CN" altLang="en-US" sz="1200" dirty="0">
                <a:solidFill>
                  <a:srgbClr val="FFFFFF"/>
                </a:solidFill>
                <a:latin typeface="微软雅黑"/>
                <a:ea typeface="微软雅黑"/>
                <a:cs typeface="微软雅黑"/>
              </a:rPr>
              <a:t>的批示和肯定，并由公安部五局发文，在全国公安系统推广使用，目前，该系统已在广西等省</a:t>
            </a:r>
            <a:r>
              <a:rPr lang="zh-CN" altLang="en-US" sz="1200" dirty="0">
                <a:solidFill>
                  <a:schemeClr val="bg1"/>
                </a:solidFill>
                <a:latin typeface="微软雅黑"/>
                <a:ea typeface="微软雅黑"/>
                <a:cs typeface="微软雅黑"/>
              </a:rPr>
              <a:t>部署</a:t>
            </a:r>
            <a:r>
              <a:rPr lang="zh-CN" altLang="en-US" sz="1200" dirty="0">
                <a:solidFill>
                  <a:srgbClr val="FFFFFF"/>
                </a:solidFill>
                <a:latin typeface="微软雅黑"/>
                <a:ea typeface="微软雅黑"/>
                <a:cs typeface="微软雅黑"/>
              </a:rPr>
              <a:t>。</a:t>
            </a:r>
          </a:p>
        </p:txBody>
      </p:sp>
      <p:sp>
        <p:nvSpPr>
          <p:cNvPr id="11" name="原创设计师QQ69613753    _20"/>
          <p:cNvSpPr>
            <a:spLocks/>
          </p:cNvSpPr>
          <p:nvPr/>
        </p:nvSpPr>
        <p:spPr bwMode="auto">
          <a:xfrm>
            <a:off x="6421844" y="1404144"/>
            <a:ext cx="500964" cy="342554"/>
          </a:xfrm>
          <a:custGeom>
            <a:avLst/>
            <a:gdLst>
              <a:gd name="T0" fmla="*/ 17 w 105"/>
              <a:gd name="T1" fmla="*/ 68 h 68"/>
              <a:gd name="T2" fmla="*/ 89 w 105"/>
              <a:gd name="T3" fmla="*/ 68 h 68"/>
              <a:gd name="T4" fmla="*/ 105 w 105"/>
              <a:gd name="T5" fmla="*/ 49 h 68"/>
              <a:gd name="T6" fmla="*/ 87 w 105"/>
              <a:gd name="T7" fmla="*/ 35 h 68"/>
              <a:gd name="T8" fmla="*/ 69 w 105"/>
              <a:gd name="T9" fmla="*/ 6 h 68"/>
              <a:gd name="T10" fmla="*/ 37 w 105"/>
              <a:gd name="T11" fmla="*/ 23 h 68"/>
              <a:gd name="T12" fmla="*/ 24 w 105"/>
              <a:gd name="T13" fmla="*/ 20 h 68"/>
              <a:gd name="T14" fmla="*/ 19 w 105"/>
              <a:gd name="T15" fmla="*/ 31 h 68"/>
              <a:gd name="T16" fmla="*/ 3 w 105"/>
              <a:gd name="T17" fmla="*/ 46 h 68"/>
              <a:gd name="T18" fmla="*/ 17 w 105"/>
              <a:gd name="T19"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68">
                <a:moveTo>
                  <a:pt x="17" y="68"/>
                </a:moveTo>
                <a:cubicBezTo>
                  <a:pt x="28" y="68"/>
                  <a:pt x="79" y="68"/>
                  <a:pt x="89" y="68"/>
                </a:cubicBezTo>
                <a:cubicBezTo>
                  <a:pt x="98" y="68"/>
                  <a:pt x="105" y="63"/>
                  <a:pt x="105" y="49"/>
                </a:cubicBezTo>
                <a:cubicBezTo>
                  <a:pt x="105" y="35"/>
                  <a:pt x="92" y="31"/>
                  <a:pt x="87" y="35"/>
                </a:cubicBezTo>
                <a:cubicBezTo>
                  <a:pt x="87" y="35"/>
                  <a:pt x="90" y="11"/>
                  <a:pt x="69" y="6"/>
                </a:cubicBezTo>
                <a:cubicBezTo>
                  <a:pt x="48" y="0"/>
                  <a:pt x="39" y="18"/>
                  <a:pt x="37" y="23"/>
                </a:cubicBezTo>
                <a:cubicBezTo>
                  <a:pt x="37" y="23"/>
                  <a:pt x="33" y="16"/>
                  <a:pt x="24" y="20"/>
                </a:cubicBezTo>
                <a:cubicBezTo>
                  <a:pt x="17" y="23"/>
                  <a:pt x="19" y="31"/>
                  <a:pt x="19" y="31"/>
                </a:cubicBezTo>
                <a:cubicBezTo>
                  <a:pt x="19" y="31"/>
                  <a:pt x="5" y="33"/>
                  <a:pt x="3" y="46"/>
                </a:cubicBezTo>
                <a:cubicBezTo>
                  <a:pt x="0" y="59"/>
                  <a:pt x="8" y="68"/>
                  <a:pt x="17" y="68"/>
                </a:cubicBezTo>
                <a:close/>
              </a:path>
            </a:pathLst>
          </a:custGeom>
          <a:solidFill>
            <a:schemeClr val="bg1">
              <a:alpha val="20000"/>
            </a:schemeClr>
          </a:solidFill>
          <a:ln>
            <a:noFill/>
          </a:ln>
        </p:spPr>
        <p:txBody>
          <a:bodyPr lIns="158932" tIns="79466" rIns="158932" bIns="79466"/>
          <a:lstStyle/>
          <a:p>
            <a:endParaRPr lang="zh-CN" altLang="en-US" sz="4900"/>
          </a:p>
        </p:txBody>
      </p:sp>
      <p:sp>
        <p:nvSpPr>
          <p:cNvPr id="12" name="矩形 11"/>
          <p:cNvSpPr/>
          <p:nvPr/>
        </p:nvSpPr>
        <p:spPr>
          <a:xfrm>
            <a:off x="6853892" y="1836192"/>
            <a:ext cx="5760640" cy="597527"/>
          </a:xfrm>
          <a:prstGeom prst="rect">
            <a:avLst/>
          </a:prstGeom>
        </p:spPr>
        <p:txBody>
          <a:bodyPr wrap="square" lIns="158932" tIns="79466" rIns="158932" bIns="79466">
            <a:spAutoFit/>
          </a:bodyPr>
          <a:lstStyle/>
          <a:p>
            <a:pPr>
              <a:lnSpc>
                <a:spcPct val="120000"/>
              </a:lnSpc>
            </a:pPr>
            <a:r>
              <a:rPr lang="zh-CN" altLang="en-US" sz="1200" dirty="0">
                <a:solidFill>
                  <a:srgbClr val="FFFFFF"/>
                </a:solidFill>
                <a:latin typeface="微软雅黑"/>
                <a:ea typeface="微软雅黑"/>
                <a:cs typeface="微软雅黑"/>
              </a:rPr>
              <a:t>云捕系统面世半年来，已成功协助抓捕</a:t>
            </a:r>
            <a:r>
              <a:rPr lang="zh-CN" altLang="en-US" sz="1200" dirty="0">
                <a:solidFill>
                  <a:srgbClr val="FF0000"/>
                </a:solidFill>
                <a:latin typeface="微软雅黑"/>
                <a:ea typeface="微软雅黑"/>
                <a:cs typeface="微软雅黑"/>
              </a:rPr>
              <a:t>“公安部</a:t>
            </a:r>
            <a:r>
              <a:rPr lang="en-US" altLang="zh-CN" sz="1200" dirty="0">
                <a:solidFill>
                  <a:srgbClr val="FF0000"/>
                </a:solidFill>
                <a:latin typeface="微软雅黑"/>
                <a:ea typeface="微软雅黑"/>
                <a:cs typeface="微软雅黑"/>
              </a:rPr>
              <a:t>A</a:t>
            </a:r>
            <a:r>
              <a:rPr lang="zh-CN" altLang="en-US" sz="1200" dirty="0">
                <a:solidFill>
                  <a:srgbClr val="FF0000"/>
                </a:solidFill>
                <a:latin typeface="微软雅黑"/>
                <a:ea typeface="微软雅黑"/>
                <a:cs typeface="微软雅黑"/>
              </a:rPr>
              <a:t>级通缉犯</a:t>
            </a:r>
            <a:r>
              <a:rPr lang="zh-CN" altLang="en-US" sz="1200" dirty="0" smtClean="0">
                <a:solidFill>
                  <a:srgbClr val="FF0000"/>
                </a:solidFill>
                <a:latin typeface="微软雅黑"/>
                <a:ea typeface="微软雅黑"/>
                <a:cs typeface="微软雅黑"/>
              </a:rPr>
              <a:t>”数名</a:t>
            </a:r>
            <a:r>
              <a:rPr lang="zh-CN" altLang="en-US" sz="1200" dirty="0">
                <a:solidFill>
                  <a:srgbClr val="FFFFFF"/>
                </a:solidFill>
                <a:latin typeface="微软雅黑"/>
                <a:ea typeface="微软雅黑"/>
                <a:cs typeface="微软雅黑"/>
              </a:rPr>
              <a:t>。</a:t>
            </a:r>
            <a:endParaRPr lang="en-US" altLang="zh-CN" sz="1200" dirty="0">
              <a:solidFill>
                <a:srgbClr val="FFFFFF"/>
              </a:solidFill>
              <a:latin typeface="微软雅黑"/>
              <a:ea typeface="微软雅黑"/>
              <a:cs typeface="微软雅黑"/>
            </a:endParaRPr>
          </a:p>
          <a:p>
            <a:pPr>
              <a:lnSpc>
                <a:spcPct val="120000"/>
              </a:lnSpc>
            </a:pPr>
            <a:r>
              <a:rPr lang="zh-CN" altLang="en-US" sz="1200" dirty="0">
                <a:solidFill>
                  <a:srgbClr val="FFFFFF"/>
                </a:solidFill>
                <a:latin typeface="微软雅黑"/>
                <a:ea typeface="微软雅黑"/>
                <a:cs typeface="微软雅黑"/>
              </a:rPr>
              <a:t>成功追捕安徽</a:t>
            </a:r>
            <a:r>
              <a:rPr lang="en-US" altLang="zh-CN" sz="1200" dirty="0">
                <a:solidFill>
                  <a:srgbClr val="FF0000"/>
                </a:solidFill>
                <a:latin typeface="微软雅黑"/>
                <a:ea typeface="微软雅黑"/>
                <a:cs typeface="微软雅黑"/>
              </a:rPr>
              <a:t>28</a:t>
            </a:r>
            <a:r>
              <a:rPr lang="zh-CN" altLang="en-US" sz="1200" dirty="0">
                <a:solidFill>
                  <a:srgbClr val="FF0000"/>
                </a:solidFill>
                <a:latin typeface="微软雅黑"/>
                <a:ea typeface="微软雅黑"/>
                <a:cs typeface="微软雅黑"/>
              </a:rPr>
              <a:t>年逃犯</a:t>
            </a:r>
            <a:r>
              <a:rPr lang="zh-CN" altLang="en-US" sz="1200" dirty="0">
                <a:solidFill>
                  <a:srgbClr val="FFFFFF"/>
                </a:solidFill>
                <a:latin typeface="微软雅黑"/>
                <a:ea typeface="微软雅黑"/>
                <a:cs typeface="微软雅黑"/>
              </a:rPr>
              <a:t>、河南</a:t>
            </a:r>
            <a:r>
              <a:rPr lang="en-US" altLang="zh-CN" sz="1200" dirty="0">
                <a:solidFill>
                  <a:srgbClr val="FF0000"/>
                </a:solidFill>
                <a:latin typeface="微软雅黑"/>
                <a:ea typeface="微软雅黑"/>
                <a:cs typeface="微软雅黑"/>
              </a:rPr>
              <a:t>17</a:t>
            </a:r>
            <a:r>
              <a:rPr lang="zh-CN" altLang="en-US" sz="1200" dirty="0">
                <a:solidFill>
                  <a:srgbClr val="FF0000"/>
                </a:solidFill>
                <a:latin typeface="微软雅黑"/>
                <a:ea typeface="微软雅黑"/>
                <a:cs typeface="微软雅黑"/>
              </a:rPr>
              <a:t>年逃犯</a:t>
            </a:r>
            <a:r>
              <a:rPr lang="zh-CN" altLang="en-US" sz="1200" dirty="0">
                <a:solidFill>
                  <a:srgbClr val="FFFFFF"/>
                </a:solidFill>
                <a:latin typeface="微软雅黑"/>
                <a:ea typeface="微软雅黑"/>
                <a:cs typeface="微软雅黑"/>
              </a:rPr>
              <a:t>、丽水</a:t>
            </a:r>
            <a:r>
              <a:rPr lang="en-US" altLang="zh-CN" sz="1200" dirty="0">
                <a:solidFill>
                  <a:srgbClr val="FF0000"/>
                </a:solidFill>
                <a:latin typeface="微软雅黑"/>
                <a:ea typeface="微软雅黑"/>
                <a:cs typeface="微软雅黑"/>
              </a:rPr>
              <a:t>22</a:t>
            </a:r>
            <a:r>
              <a:rPr lang="zh-CN" altLang="en-US" sz="1200" dirty="0">
                <a:solidFill>
                  <a:srgbClr val="FF0000"/>
                </a:solidFill>
                <a:latin typeface="微软雅黑"/>
                <a:ea typeface="微软雅黑"/>
                <a:cs typeface="微软雅黑"/>
              </a:rPr>
              <a:t>年逃犯</a:t>
            </a:r>
            <a:r>
              <a:rPr lang="zh-CN" altLang="en-US" sz="1200" dirty="0">
                <a:solidFill>
                  <a:srgbClr val="FFFFFF"/>
                </a:solidFill>
                <a:latin typeface="微软雅黑"/>
                <a:ea typeface="微软雅黑"/>
                <a:cs typeface="微软雅黑"/>
              </a:rPr>
              <a:t>等一批陈年积案逃犯。</a:t>
            </a:r>
            <a:r>
              <a:rPr lang="en-US" altLang="zh-CN" sz="1200" dirty="0">
                <a:solidFill>
                  <a:srgbClr val="FFFFFF"/>
                </a:solidFill>
                <a:latin typeface="微软雅黑"/>
                <a:ea typeface="微软雅黑"/>
                <a:cs typeface="微软雅黑"/>
              </a:rPr>
              <a:t>. </a:t>
            </a:r>
            <a:endParaRPr lang="zh-CN" altLang="en-US" sz="1200" dirty="0">
              <a:solidFill>
                <a:srgbClr val="FFFFFF"/>
              </a:solidFill>
              <a:latin typeface="微软雅黑"/>
              <a:ea typeface="微软雅黑"/>
              <a:cs typeface="微软雅黑"/>
            </a:endParaRP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832748" y="100109"/>
            <a:ext cx="2685444" cy="439939"/>
          </a:xfrm>
          <a:prstGeom prst="rect">
            <a:avLst/>
          </a:prstGeom>
          <a:noFill/>
        </p:spPr>
        <p:txBody>
          <a:bodyPr wrap="none" lIns="158932" tIns="79466" rIns="158932" bIns="79466" rtlCol="0">
            <a:spAutoFit/>
          </a:bodyPr>
          <a:lstStyle/>
          <a:p>
            <a:r>
              <a:rPr lang="zh-CN" altLang="en-US" sz="1800" b="1" dirty="0">
                <a:solidFill>
                  <a:srgbClr val="FFFFFF"/>
                </a:solidFill>
                <a:latin typeface="微软雅黑 Light" charset="0"/>
                <a:ea typeface="微软雅黑 Light" charset="0"/>
                <a:cs typeface="Arial Unicode MS" panose="020B0604020202020204" pitchFamily="34" charset="-122"/>
              </a:rPr>
              <a:t>实人认证</a:t>
            </a:r>
            <a:r>
              <a:rPr lang="en-US" altLang="zh-CN" sz="1800" b="1" dirty="0">
                <a:solidFill>
                  <a:srgbClr val="FFFFFF"/>
                </a:solidFill>
                <a:latin typeface="微软雅黑 Light" charset="0"/>
                <a:ea typeface="微软雅黑 Light" charset="0"/>
                <a:cs typeface="Arial Unicode MS" panose="020B0604020202020204" pitchFamily="34" charset="-122"/>
              </a:rPr>
              <a:t>——</a:t>
            </a:r>
            <a:r>
              <a:rPr lang="zh-CN" altLang="en-US" sz="1800" b="1" dirty="0">
                <a:solidFill>
                  <a:srgbClr val="FFFFFF"/>
                </a:solidFill>
                <a:latin typeface="微软雅黑 Light" charset="0"/>
                <a:ea typeface="微软雅黑 Light" charset="0"/>
                <a:cs typeface="Arial Unicode MS" panose="020B0604020202020204" pitchFamily="34" charset="-122"/>
              </a:rPr>
              <a:t>识人而通</a:t>
            </a:r>
          </a:p>
        </p:txBody>
      </p:sp>
      <p:sp>
        <p:nvSpPr>
          <p:cNvPr id="5" name="矩形 4"/>
          <p:cNvSpPr/>
          <p:nvPr/>
        </p:nvSpPr>
        <p:spPr>
          <a:xfrm>
            <a:off x="4237669" y="1184036"/>
            <a:ext cx="646331" cy="230832"/>
          </a:xfrm>
          <a:prstGeom prst="rect">
            <a:avLst/>
          </a:prstGeom>
        </p:spPr>
        <p:txBody>
          <a:bodyPr wrap="none">
            <a:spAutoFit/>
          </a:bodyPr>
          <a:lstStyle/>
          <a:p>
            <a:pPr lvl="0"/>
            <a:r>
              <a:rPr lang="zh-CN" altLang="en-US" sz="900" dirty="0">
                <a:solidFill>
                  <a:srgbClr val="FFFFFF"/>
                </a:solidFill>
                <a:latin typeface="微软雅黑" pitchFamily="34" charset="-122"/>
                <a:ea typeface="微软雅黑" pitchFamily="34" charset="-122"/>
              </a:rPr>
              <a:t>网吧上网</a:t>
            </a:r>
            <a:endParaRPr lang="en-US" altLang="zh-CN" sz="900" dirty="0">
              <a:solidFill>
                <a:srgbClr val="FFFFFF"/>
              </a:solidFill>
              <a:latin typeface="微软雅黑" pitchFamily="34" charset="-122"/>
              <a:ea typeface="微软雅黑" pitchFamily="34" charset="-122"/>
            </a:endParaRPr>
          </a:p>
        </p:txBody>
      </p:sp>
      <p:sp>
        <p:nvSpPr>
          <p:cNvPr id="6" name="KSO_Shape"/>
          <p:cNvSpPr>
            <a:spLocks/>
          </p:cNvSpPr>
          <p:nvPr/>
        </p:nvSpPr>
        <p:spPr bwMode="auto">
          <a:xfrm>
            <a:off x="4393974" y="913182"/>
            <a:ext cx="343880" cy="284774"/>
          </a:xfrm>
          <a:custGeom>
            <a:avLst/>
            <a:gdLst>
              <a:gd name="T0" fmla="*/ 1904755 w 1760538"/>
              <a:gd name="T1" fmla="*/ 1433569 h 1384301"/>
              <a:gd name="T2" fmla="*/ 1893230 w 1760538"/>
              <a:gd name="T3" fmla="*/ 1498354 h 1384301"/>
              <a:gd name="T4" fmla="*/ 246 w 1760538"/>
              <a:gd name="T5" fmla="*/ 1489486 h 1384301"/>
              <a:gd name="T6" fmla="*/ 11525 w 1760538"/>
              <a:gd name="T7" fmla="*/ 1424947 h 1384301"/>
              <a:gd name="T8" fmla="*/ 1831627 w 1760538"/>
              <a:gd name="T9" fmla="*/ 1314597 h 1384301"/>
              <a:gd name="T10" fmla="*/ 1824506 w 1760538"/>
              <a:gd name="T11" fmla="*/ 1379052 h 1384301"/>
              <a:gd name="T12" fmla="*/ 73129 w 1760538"/>
              <a:gd name="T13" fmla="*/ 1373258 h 1384301"/>
              <a:gd name="T14" fmla="*/ 80248 w 1760538"/>
              <a:gd name="T15" fmla="*/ 1308562 h 1384301"/>
              <a:gd name="T16" fmla="*/ 1757028 w 1760538"/>
              <a:gd name="T17" fmla="*/ 1194445 h 1384301"/>
              <a:gd name="T18" fmla="*/ 1753592 w 1760538"/>
              <a:gd name="T19" fmla="*/ 1261425 h 1384301"/>
              <a:gd name="T20" fmla="*/ 147974 w 1760538"/>
              <a:gd name="T21" fmla="*/ 1258458 h 1384301"/>
              <a:gd name="T22" fmla="*/ 151410 w 1760538"/>
              <a:gd name="T23" fmla="*/ 1191232 h 1384301"/>
              <a:gd name="T24" fmla="*/ 1689513 w 1760538"/>
              <a:gd name="T25" fmla="*/ 603462 h 1384301"/>
              <a:gd name="T26" fmla="*/ 1707700 w 1760538"/>
              <a:gd name="T27" fmla="*/ 618902 h 1384301"/>
              <a:gd name="T28" fmla="*/ 1703522 w 1760538"/>
              <a:gd name="T29" fmla="*/ 639733 h 1384301"/>
              <a:gd name="T30" fmla="*/ 1679927 w 1760538"/>
              <a:gd name="T31" fmla="*/ 650516 h 1384301"/>
              <a:gd name="T32" fmla="*/ 1653874 w 1760538"/>
              <a:gd name="T33" fmla="*/ 1148260 h 1384301"/>
              <a:gd name="T34" fmla="*/ 1453315 w 1760538"/>
              <a:gd name="T35" fmla="*/ 1148260 h 1384301"/>
              <a:gd name="T36" fmla="*/ 1427262 w 1760538"/>
              <a:gd name="T37" fmla="*/ 650516 h 1384301"/>
              <a:gd name="T38" fmla="*/ 1403913 w 1760538"/>
              <a:gd name="T39" fmla="*/ 639733 h 1384301"/>
              <a:gd name="T40" fmla="*/ 1399980 w 1760538"/>
              <a:gd name="T41" fmla="*/ 618902 h 1384301"/>
              <a:gd name="T42" fmla="*/ 1418168 w 1760538"/>
              <a:gd name="T43" fmla="*/ 603462 h 1384301"/>
              <a:gd name="T44" fmla="*/ 1085101 w 1760538"/>
              <a:gd name="T45" fmla="*/ 602727 h 1384301"/>
              <a:gd name="T46" fmla="*/ 1105500 w 1760538"/>
              <a:gd name="T47" fmla="*/ 616697 h 1384301"/>
              <a:gd name="T48" fmla="*/ 1104026 w 1760538"/>
              <a:gd name="T49" fmla="*/ 637772 h 1384301"/>
              <a:gd name="T50" fmla="*/ 1082151 w 1760538"/>
              <a:gd name="T51" fmla="*/ 650272 h 1384301"/>
              <a:gd name="T52" fmla="*/ 1054869 w 1760538"/>
              <a:gd name="T53" fmla="*/ 1146545 h 1384301"/>
              <a:gd name="T54" fmla="*/ 855047 w 1760538"/>
              <a:gd name="T55" fmla="*/ 1149486 h 1384301"/>
              <a:gd name="T56" fmla="*/ 829240 w 1760538"/>
              <a:gd name="T57" fmla="*/ 650762 h 1384301"/>
              <a:gd name="T58" fmla="*/ 804416 w 1760538"/>
              <a:gd name="T59" fmla="*/ 641694 h 1384301"/>
              <a:gd name="T60" fmla="*/ 797534 w 1760538"/>
              <a:gd name="T61" fmla="*/ 621107 h 1384301"/>
              <a:gd name="T62" fmla="*/ 813756 w 1760538"/>
              <a:gd name="T63" fmla="*/ 604443 h 1384301"/>
              <a:gd name="T64" fmla="*/ 480934 w 1760538"/>
              <a:gd name="T65" fmla="*/ 601992 h 1384301"/>
              <a:gd name="T66" fmla="*/ 502809 w 1760538"/>
              <a:gd name="T67" fmla="*/ 614246 h 1384301"/>
              <a:gd name="T68" fmla="*/ 504283 w 1760538"/>
              <a:gd name="T69" fmla="*/ 635567 h 1384301"/>
              <a:gd name="T70" fmla="*/ 483883 w 1760538"/>
              <a:gd name="T71" fmla="*/ 649536 h 1384301"/>
              <a:gd name="T72" fmla="*/ 455618 w 1760538"/>
              <a:gd name="T73" fmla="*/ 1144584 h 1384301"/>
              <a:gd name="T74" fmla="*/ 257025 w 1760538"/>
              <a:gd name="T75" fmla="*/ 1150711 h 1384301"/>
              <a:gd name="T76" fmla="*/ 245473 w 1760538"/>
              <a:gd name="T77" fmla="*/ 650762 h 1384301"/>
              <a:gd name="T78" fmla="*/ 205411 w 1760538"/>
              <a:gd name="T79" fmla="*/ 643409 h 1384301"/>
              <a:gd name="T80" fmla="*/ 195825 w 1760538"/>
              <a:gd name="T81" fmla="*/ 623558 h 1384301"/>
              <a:gd name="T82" fmla="*/ 210081 w 1760538"/>
              <a:gd name="T83" fmla="*/ 605668 h 1384301"/>
              <a:gd name="T84" fmla="*/ 936917 w 1760538"/>
              <a:gd name="T85" fmla="*/ 195250 h 1384301"/>
              <a:gd name="T86" fmla="*/ 897409 w 1760538"/>
              <a:gd name="T87" fmla="*/ 210703 h 1384301"/>
              <a:gd name="T88" fmla="*/ 868698 w 1760538"/>
              <a:gd name="T89" fmla="*/ 240874 h 1384301"/>
              <a:gd name="T90" fmla="*/ 855200 w 1760538"/>
              <a:gd name="T91" fmla="*/ 281346 h 1384301"/>
              <a:gd name="T92" fmla="*/ 860354 w 1760538"/>
              <a:gd name="T93" fmla="*/ 324517 h 1384301"/>
              <a:gd name="T94" fmla="*/ 882930 w 1760538"/>
              <a:gd name="T95" fmla="*/ 360084 h 1384301"/>
              <a:gd name="T96" fmla="*/ 918513 w 1760538"/>
              <a:gd name="T97" fmla="*/ 382405 h 1384301"/>
              <a:gd name="T98" fmla="*/ 961702 w 1760538"/>
              <a:gd name="T99" fmla="*/ 387802 h 1384301"/>
              <a:gd name="T100" fmla="*/ 1002192 w 1760538"/>
              <a:gd name="T101" fmla="*/ 374311 h 1384301"/>
              <a:gd name="T102" fmla="*/ 1032376 w 1760538"/>
              <a:gd name="T103" fmla="*/ 345612 h 1384301"/>
              <a:gd name="T104" fmla="*/ 1047836 w 1760538"/>
              <a:gd name="T105" fmla="*/ 306120 h 1384301"/>
              <a:gd name="T106" fmla="*/ 1044400 w 1760538"/>
              <a:gd name="T107" fmla="*/ 262213 h 1384301"/>
              <a:gd name="T108" fmla="*/ 1023787 w 1760538"/>
              <a:gd name="T109" fmla="*/ 225910 h 1384301"/>
              <a:gd name="T110" fmla="*/ 989432 w 1760538"/>
              <a:gd name="T111" fmla="*/ 201873 h 1384301"/>
              <a:gd name="T112" fmla="*/ 946734 w 1760538"/>
              <a:gd name="T113" fmla="*/ 194269 h 1384301"/>
              <a:gd name="T114" fmla="*/ 995567 w 1760538"/>
              <a:gd name="T115" fmla="*/ 9811 h 1384301"/>
              <a:gd name="T116" fmla="*/ 1796780 w 1760538"/>
              <a:gd name="T117" fmla="*/ 528842 h 1384301"/>
              <a:gd name="T118" fmla="*/ 1788438 w 1760538"/>
              <a:gd name="T119" fmla="*/ 538899 h 1384301"/>
              <a:gd name="T120" fmla="*/ 114845 w 1760538"/>
              <a:gd name="T121" fmla="*/ 538899 h 1384301"/>
              <a:gd name="T122" fmla="*/ 106747 w 1760538"/>
              <a:gd name="T123" fmla="*/ 528842 h 1384301"/>
              <a:gd name="T124" fmla="*/ 907716 w 1760538"/>
              <a:gd name="T125" fmla="*/ 9811 h 138430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760538" h="1384301">
                <a:moveTo>
                  <a:pt x="13597" y="1316038"/>
                </a:moveTo>
                <a:lnTo>
                  <a:pt x="1747168" y="1316038"/>
                </a:lnTo>
                <a:lnTo>
                  <a:pt x="1749661" y="1316266"/>
                </a:lnTo>
                <a:lnTo>
                  <a:pt x="1752154" y="1317176"/>
                </a:lnTo>
                <a:lnTo>
                  <a:pt x="1754646" y="1318086"/>
                </a:lnTo>
                <a:lnTo>
                  <a:pt x="1756459" y="1319224"/>
                </a:lnTo>
                <a:lnTo>
                  <a:pt x="1758045" y="1320816"/>
                </a:lnTo>
                <a:lnTo>
                  <a:pt x="1759405" y="1322409"/>
                </a:lnTo>
                <a:lnTo>
                  <a:pt x="1760312" y="1324230"/>
                </a:lnTo>
                <a:lnTo>
                  <a:pt x="1760538" y="1326505"/>
                </a:lnTo>
                <a:lnTo>
                  <a:pt x="1760538" y="1373834"/>
                </a:lnTo>
                <a:lnTo>
                  <a:pt x="1760312" y="1375882"/>
                </a:lnTo>
                <a:lnTo>
                  <a:pt x="1759405" y="1377930"/>
                </a:lnTo>
                <a:lnTo>
                  <a:pt x="1758045" y="1379750"/>
                </a:lnTo>
                <a:lnTo>
                  <a:pt x="1756459" y="1381115"/>
                </a:lnTo>
                <a:lnTo>
                  <a:pt x="1754646" y="1382253"/>
                </a:lnTo>
                <a:lnTo>
                  <a:pt x="1752154" y="1383163"/>
                </a:lnTo>
                <a:lnTo>
                  <a:pt x="1749661" y="1384074"/>
                </a:lnTo>
                <a:lnTo>
                  <a:pt x="1747168" y="1384301"/>
                </a:lnTo>
                <a:lnTo>
                  <a:pt x="13597" y="1384301"/>
                </a:lnTo>
                <a:lnTo>
                  <a:pt x="10651" y="1384074"/>
                </a:lnTo>
                <a:lnTo>
                  <a:pt x="8158" y="1383163"/>
                </a:lnTo>
                <a:lnTo>
                  <a:pt x="6119" y="1382253"/>
                </a:lnTo>
                <a:lnTo>
                  <a:pt x="3853" y="1381115"/>
                </a:lnTo>
                <a:lnTo>
                  <a:pt x="2266" y="1379750"/>
                </a:lnTo>
                <a:lnTo>
                  <a:pt x="1133" y="1377930"/>
                </a:lnTo>
                <a:lnTo>
                  <a:pt x="227" y="1375882"/>
                </a:lnTo>
                <a:lnTo>
                  <a:pt x="0" y="1373834"/>
                </a:lnTo>
                <a:lnTo>
                  <a:pt x="0" y="1326505"/>
                </a:lnTo>
                <a:lnTo>
                  <a:pt x="227" y="1324230"/>
                </a:lnTo>
                <a:lnTo>
                  <a:pt x="1133" y="1322409"/>
                </a:lnTo>
                <a:lnTo>
                  <a:pt x="2266" y="1320816"/>
                </a:lnTo>
                <a:lnTo>
                  <a:pt x="3853" y="1319224"/>
                </a:lnTo>
                <a:lnTo>
                  <a:pt x="6119" y="1318086"/>
                </a:lnTo>
                <a:lnTo>
                  <a:pt x="8158" y="1317176"/>
                </a:lnTo>
                <a:lnTo>
                  <a:pt x="10651" y="1316266"/>
                </a:lnTo>
                <a:lnTo>
                  <a:pt x="13597" y="1316038"/>
                </a:lnTo>
                <a:close/>
                <a:moveTo>
                  <a:pt x="79155" y="1208088"/>
                </a:moveTo>
                <a:lnTo>
                  <a:pt x="1681383" y="1208088"/>
                </a:lnTo>
                <a:lnTo>
                  <a:pt x="1683879" y="1208311"/>
                </a:lnTo>
                <a:lnTo>
                  <a:pt x="1686148" y="1208757"/>
                </a:lnTo>
                <a:lnTo>
                  <a:pt x="1688417" y="1209649"/>
                </a:lnTo>
                <a:lnTo>
                  <a:pt x="1690233" y="1210987"/>
                </a:lnTo>
                <a:lnTo>
                  <a:pt x="1691594" y="1212325"/>
                </a:lnTo>
                <a:lnTo>
                  <a:pt x="1692729" y="1214332"/>
                </a:lnTo>
                <a:lnTo>
                  <a:pt x="1693409" y="1216116"/>
                </a:lnTo>
                <a:lnTo>
                  <a:pt x="1693863" y="1218123"/>
                </a:lnTo>
                <a:lnTo>
                  <a:pt x="1693863" y="1264728"/>
                </a:lnTo>
                <a:lnTo>
                  <a:pt x="1693409" y="1266735"/>
                </a:lnTo>
                <a:lnTo>
                  <a:pt x="1692729" y="1268519"/>
                </a:lnTo>
                <a:lnTo>
                  <a:pt x="1691594" y="1270080"/>
                </a:lnTo>
                <a:lnTo>
                  <a:pt x="1690233" y="1271641"/>
                </a:lnTo>
                <a:lnTo>
                  <a:pt x="1688417" y="1272979"/>
                </a:lnTo>
                <a:lnTo>
                  <a:pt x="1686148" y="1273871"/>
                </a:lnTo>
                <a:lnTo>
                  <a:pt x="1683879" y="1274540"/>
                </a:lnTo>
                <a:lnTo>
                  <a:pt x="1681383" y="1274763"/>
                </a:lnTo>
                <a:lnTo>
                  <a:pt x="79155" y="1274763"/>
                </a:lnTo>
                <a:lnTo>
                  <a:pt x="76432" y="1274540"/>
                </a:lnTo>
                <a:lnTo>
                  <a:pt x="74163" y="1273871"/>
                </a:lnTo>
                <a:lnTo>
                  <a:pt x="72121" y="1272979"/>
                </a:lnTo>
                <a:lnTo>
                  <a:pt x="70533" y="1271641"/>
                </a:lnTo>
                <a:lnTo>
                  <a:pt x="68717" y="1270080"/>
                </a:lnTo>
                <a:lnTo>
                  <a:pt x="67583" y="1268519"/>
                </a:lnTo>
                <a:lnTo>
                  <a:pt x="66902" y="1266735"/>
                </a:lnTo>
                <a:lnTo>
                  <a:pt x="66675" y="1264728"/>
                </a:lnTo>
                <a:lnTo>
                  <a:pt x="66675" y="1218123"/>
                </a:lnTo>
                <a:lnTo>
                  <a:pt x="66902" y="1216116"/>
                </a:lnTo>
                <a:lnTo>
                  <a:pt x="67583" y="1214332"/>
                </a:lnTo>
                <a:lnTo>
                  <a:pt x="68717" y="1212325"/>
                </a:lnTo>
                <a:lnTo>
                  <a:pt x="70533" y="1210987"/>
                </a:lnTo>
                <a:lnTo>
                  <a:pt x="72121" y="1209649"/>
                </a:lnTo>
                <a:lnTo>
                  <a:pt x="74163" y="1208757"/>
                </a:lnTo>
                <a:lnTo>
                  <a:pt x="76432" y="1208311"/>
                </a:lnTo>
                <a:lnTo>
                  <a:pt x="79155" y="1208088"/>
                </a:lnTo>
                <a:close/>
                <a:moveTo>
                  <a:pt x="146278" y="1098550"/>
                </a:moveTo>
                <a:lnTo>
                  <a:pt x="1614262" y="1098550"/>
                </a:lnTo>
                <a:lnTo>
                  <a:pt x="1616530" y="1098778"/>
                </a:lnTo>
                <a:lnTo>
                  <a:pt x="1618571" y="1099463"/>
                </a:lnTo>
                <a:lnTo>
                  <a:pt x="1620612" y="1100376"/>
                </a:lnTo>
                <a:lnTo>
                  <a:pt x="1622426" y="1101746"/>
                </a:lnTo>
                <a:lnTo>
                  <a:pt x="1623787" y="1103344"/>
                </a:lnTo>
                <a:lnTo>
                  <a:pt x="1624694" y="1104942"/>
                </a:lnTo>
                <a:lnTo>
                  <a:pt x="1625374" y="1106769"/>
                </a:lnTo>
                <a:lnTo>
                  <a:pt x="1625601" y="1108824"/>
                </a:lnTo>
                <a:lnTo>
                  <a:pt x="1625601" y="1156539"/>
                </a:lnTo>
                <a:lnTo>
                  <a:pt x="1625374" y="1158594"/>
                </a:lnTo>
                <a:lnTo>
                  <a:pt x="1624694" y="1160420"/>
                </a:lnTo>
                <a:lnTo>
                  <a:pt x="1623787" y="1162475"/>
                </a:lnTo>
                <a:lnTo>
                  <a:pt x="1622426" y="1163845"/>
                </a:lnTo>
                <a:lnTo>
                  <a:pt x="1620612" y="1165215"/>
                </a:lnTo>
                <a:lnTo>
                  <a:pt x="1618571" y="1166128"/>
                </a:lnTo>
                <a:lnTo>
                  <a:pt x="1616530" y="1166585"/>
                </a:lnTo>
                <a:lnTo>
                  <a:pt x="1614262" y="1166813"/>
                </a:lnTo>
                <a:lnTo>
                  <a:pt x="146278" y="1166813"/>
                </a:lnTo>
                <a:lnTo>
                  <a:pt x="143783" y="1166585"/>
                </a:lnTo>
                <a:lnTo>
                  <a:pt x="141742" y="1166128"/>
                </a:lnTo>
                <a:lnTo>
                  <a:pt x="139928" y="1165215"/>
                </a:lnTo>
                <a:lnTo>
                  <a:pt x="138340" y="1163845"/>
                </a:lnTo>
                <a:lnTo>
                  <a:pt x="136753" y="1162475"/>
                </a:lnTo>
                <a:lnTo>
                  <a:pt x="135619" y="1160420"/>
                </a:lnTo>
                <a:lnTo>
                  <a:pt x="135165" y="1158594"/>
                </a:lnTo>
                <a:lnTo>
                  <a:pt x="134938" y="1156539"/>
                </a:lnTo>
                <a:lnTo>
                  <a:pt x="134938" y="1108824"/>
                </a:lnTo>
                <a:lnTo>
                  <a:pt x="135165" y="1106769"/>
                </a:lnTo>
                <a:lnTo>
                  <a:pt x="135619" y="1104942"/>
                </a:lnTo>
                <a:lnTo>
                  <a:pt x="136753" y="1103344"/>
                </a:lnTo>
                <a:lnTo>
                  <a:pt x="138340" y="1101746"/>
                </a:lnTo>
                <a:lnTo>
                  <a:pt x="139928" y="1100376"/>
                </a:lnTo>
                <a:lnTo>
                  <a:pt x="141742" y="1099463"/>
                </a:lnTo>
                <a:lnTo>
                  <a:pt x="143783" y="1098778"/>
                </a:lnTo>
                <a:lnTo>
                  <a:pt x="146278" y="1098550"/>
                </a:lnTo>
                <a:close/>
                <a:moveTo>
                  <a:pt x="1321981" y="555625"/>
                </a:moveTo>
                <a:lnTo>
                  <a:pt x="1549580" y="555625"/>
                </a:lnTo>
                <a:lnTo>
                  <a:pt x="1552533" y="555851"/>
                </a:lnTo>
                <a:lnTo>
                  <a:pt x="1555713" y="556078"/>
                </a:lnTo>
                <a:lnTo>
                  <a:pt x="1558439" y="556757"/>
                </a:lnTo>
                <a:lnTo>
                  <a:pt x="1561392" y="557436"/>
                </a:lnTo>
                <a:lnTo>
                  <a:pt x="1563890" y="558342"/>
                </a:lnTo>
                <a:lnTo>
                  <a:pt x="1566389" y="559473"/>
                </a:lnTo>
                <a:lnTo>
                  <a:pt x="1568887" y="560605"/>
                </a:lnTo>
                <a:lnTo>
                  <a:pt x="1570932" y="562416"/>
                </a:lnTo>
                <a:lnTo>
                  <a:pt x="1572749" y="564001"/>
                </a:lnTo>
                <a:lnTo>
                  <a:pt x="1574339" y="565586"/>
                </a:lnTo>
                <a:lnTo>
                  <a:pt x="1576156" y="567397"/>
                </a:lnTo>
                <a:lnTo>
                  <a:pt x="1577292" y="569661"/>
                </a:lnTo>
                <a:lnTo>
                  <a:pt x="1578200" y="571698"/>
                </a:lnTo>
                <a:lnTo>
                  <a:pt x="1578882" y="573735"/>
                </a:lnTo>
                <a:lnTo>
                  <a:pt x="1579336" y="575999"/>
                </a:lnTo>
                <a:lnTo>
                  <a:pt x="1579563" y="578489"/>
                </a:lnTo>
                <a:lnTo>
                  <a:pt x="1579336" y="580527"/>
                </a:lnTo>
                <a:lnTo>
                  <a:pt x="1578882" y="582791"/>
                </a:lnTo>
                <a:lnTo>
                  <a:pt x="1578200" y="585055"/>
                </a:lnTo>
                <a:lnTo>
                  <a:pt x="1577292" y="587092"/>
                </a:lnTo>
                <a:lnTo>
                  <a:pt x="1576156" y="589129"/>
                </a:lnTo>
                <a:lnTo>
                  <a:pt x="1574339" y="590940"/>
                </a:lnTo>
                <a:lnTo>
                  <a:pt x="1572749" y="592752"/>
                </a:lnTo>
                <a:lnTo>
                  <a:pt x="1570932" y="594336"/>
                </a:lnTo>
                <a:lnTo>
                  <a:pt x="1568887" y="595921"/>
                </a:lnTo>
                <a:lnTo>
                  <a:pt x="1566389" y="597053"/>
                </a:lnTo>
                <a:lnTo>
                  <a:pt x="1563890" y="598185"/>
                </a:lnTo>
                <a:lnTo>
                  <a:pt x="1561392" y="599317"/>
                </a:lnTo>
                <a:lnTo>
                  <a:pt x="1558439" y="599996"/>
                </a:lnTo>
                <a:lnTo>
                  <a:pt x="1555713" y="600675"/>
                </a:lnTo>
                <a:lnTo>
                  <a:pt x="1552533" y="600901"/>
                </a:lnTo>
                <a:lnTo>
                  <a:pt x="1549580" y="601128"/>
                </a:lnTo>
                <a:lnTo>
                  <a:pt x="1533680" y="601128"/>
                </a:lnTo>
                <a:lnTo>
                  <a:pt x="1533680" y="1053211"/>
                </a:lnTo>
                <a:lnTo>
                  <a:pt x="1533680" y="1054117"/>
                </a:lnTo>
                <a:lnTo>
                  <a:pt x="1533453" y="1055249"/>
                </a:lnTo>
                <a:lnTo>
                  <a:pt x="1532999" y="1056154"/>
                </a:lnTo>
                <a:lnTo>
                  <a:pt x="1532317" y="1057286"/>
                </a:lnTo>
                <a:lnTo>
                  <a:pt x="1530500" y="1059097"/>
                </a:lnTo>
                <a:lnTo>
                  <a:pt x="1528456" y="1060682"/>
                </a:lnTo>
                <a:lnTo>
                  <a:pt x="1525957" y="1061814"/>
                </a:lnTo>
                <a:lnTo>
                  <a:pt x="1523004" y="1062946"/>
                </a:lnTo>
                <a:lnTo>
                  <a:pt x="1519824" y="1063399"/>
                </a:lnTo>
                <a:lnTo>
                  <a:pt x="1516417" y="1063625"/>
                </a:lnTo>
                <a:lnTo>
                  <a:pt x="1355599" y="1063625"/>
                </a:lnTo>
                <a:lnTo>
                  <a:pt x="1351964" y="1063399"/>
                </a:lnTo>
                <a:lnTo>
                  <a:pt x="1348784" y="1062946"/>
                </a:lnTo>
                <a:lnTo>
                  <a:pt x="1345831" y="1061814"/>
                </a:lnTo>
                <a:lnTo>
                  <a:pt x="1343106" y="1060682"/>
                </a:lnTo>
                <a:lnTo>
                  <a:pt x="1341061" y="1059097"/>
                </a:lnTo>
                <a:lnTo>
                  <a:pt x="1339471" y="1057286"/>
                </a:lnTo>
                <a:lnTo>
                  <a:pt x="1339017" y="1056154"/>
                </a:lnTo>
                <a:lnTo>
                  <a:pt x="1338563" y="1055249"/>
                </a:lnTo>
                <a:lnTo>
                  <a:pt x="1338336" y="1054117"/>
                </a:lnTo>
                <a:lnTo>
                  <a:pt x="1338336" y="1053211"/>
                </a:lnTo>
                <a:lnTo>
                  <a:pt x="1338336" y="601128"/>
                </a:lnTo>
                <a:lnTo>
                  <a:pt x="1321981" y="601128"/>
                </a:lnTo>
                <a:lnTo>
                  <a:pt x="1319028" y="600901"/>
                </a:lnTo>
                <a:lnTo>
                  <a:pt x="1316075" y="600675"/>
                </a:lnTo>
                <a:lnTo>
                  <a:pt x="1313123" y="599996"/>
                </a:lnTo>
                <a:lnTo>
                  <a:pt x="1310624" y="599317"/>
                </a:lnTo>
                <a:lnTo>
                  <a:pt x="1307671" y="598185"/>
                </a:lnTo>
                <a:lnTo>
                  <a:pt x="1305400" y="597053"/>
                </a:lnTo>
                <a:lnTo>
                  <a:pt x="1303128" y="595921"/>
                </a:lnTo>
                <a:lnTo>
                  <a:pt x="1301084" y="594336"/>
                </a:lnTo>
                <a:lnTo>
                  <a:pt x="1299040" y="592752"/>
                </a:lnTo>
                <a:lnTo>
                  <a:pt x="1297450" y="590940"/>
                </a:lnTo>
                <a:lnTo>
                  <a:pt x="1295860" y="589129"/>
                </a:lnTo>
                <a:lnTo>
                  <a:pt x="1294724" y="587092"/>
                </a:lnTo>
                <a:lnTo>
                  <a:pt x="1293815" y="585055"/>
                </a:lnTo>
                <a:lnTo>
                  <a:pt x="1292680" y="582791"/>
                </a:lnTo>
                <a:lnTo>
                  <a:pt x="1292225" y="580527"/>
                </a:lnTo>
                <a:lnTo>
                  <a:pt x="1292225" y="578489"/>
                </a:lnTo>
                <a:lnTo>
                  <a:pt x="1292225" y="575999"/>
                </a:lnTo>
                <a:lnTo>
                  <a:pt x="1292680" y="573735"/>
                </a:lnTo>
                <a:lnTo>
                  <a:pt x="1293815" y="571698"/>
                </a:lnTo>
                <a:lnTo>
                  <a:pt x="1294724" y="569661"/>
                </a:lnTo>
                <a:lnTo>
                  <a:pt x="1295860" y="567397"/>
                </a:lnTo>
                <a:lnTo>
                  <a:pt x="1297450" y="565586"/>
                </a:lnTo>
                <a:lnTo>
                  <a:pt x="1299040" y="564001"/>
                </a:lnTo>
                <a:lnTo>
                  <a:pt x="1301084" y="562416"/>
                </a:lnTo>
                <a:lnTo>
                  <a:pt x="1303128" y="560605"/>
                </a:lnTo>
                <a:lnTo>
                  <a:pt x="1305400" y="559473"/>
                </a:lnTo>
                <a:lnTo>
                  <a:pt x="1307671" y="558342"/>
                </a:lnTo>
                <a:lnTo>
                  <a:pt x="1310624" y="557436"/>
                </a:lnTo>
                <a:lnTo>
                  <a:pt x="1313123" y="556757"/>
                </a:lnTo>
                <a:lnTo>
                  <a:pt x="1316075" y="556078"/>
                </a:lnTo>
                <a:lnTo>
                  <a:pt x="1319028" y="555851"/>
                </a:lnTo>
                <a:lnTo>
                  <a:pt x="1321981" y="555625"/>
                </a:lnTo>
                <a:close/>
                <a:moveTo>
                  <a:pt x="766356" y="555625"/>
                </a:moveTo>
                <a:lnTo>
                  <a:pt x="993955" y="555625"/>
                </a:lnTo>
                <a:lnTo>
                  <a:pt x="996908" y="555851"/>
                </a:lnTo>
                <a:lnTo>
                  <a:pt x="1000088" y="556078"/>
                </a:lnTo>
                <a:lnTo>
                  <a:pt x="1002814" y="556757"/>
                </a:lnTo>
                <a:lnTo>
                  <a:pt x="1005767" y="557436"/>
                </a:lnTo>
                <a:lnTo>
                  <a:pt x="1008265" y="558342"/>
                </a:lnTo>
                <a:lnTo>
                  <a:pt x="1010764" y="559473"/>
                </a:lnTo>
                <a:lnTo>
                  <a:pt x="1013035" y="560605"/>
                </a:lnTo>
                <a:lnTo>
                  <a:pt x="1015080" y="562416"/>
                </a:lnTo>
                <a:lnTo>
                  <a:pt x="1017124" y="564001"/>
                </a:lnTo>
                <a:lnTo>
                  <a:pt x="1018714" y="565586"/>
                </a:lnTo>
                <a:lnTo>
                  <a:pt x="1020304" y="567397"/>
                </a:lnTo>
                <a:lnTo>
                  <a:pt x="1021667" y="569661"/>
                </a:lnTo>
                <a:lnTo>
                  <a:pt x="1022575" y="571698"/>
                </a:lnTo>
                <a:lnTo>
                  <a:pt x="1023257" y="573735"/>
                </a:lnTo>
                <a:lnTo>
                  <a:pt x="1023711" y="575999"/>
                </a:lnTo>
                <a:lnTo>
                  <a:pt x="1023938" y="578489"/>
                </a:lnTo>
                <a:lnTo>
                  <a:pt x="1023711" y="580527"/>
                </a:lnTo>
                <a:lnTo>
                  <a:pt x="1023257" y="582791"/>
                </a:lnTo>
                <a:lnTo>
                  <a:pt x="1022575" y="585055"/>
                </a:lnTo>
                <a:lnTo>
                  <a:pt x="1021667" y="587092"/>
                </a:lnTo>
                <a:lnTo>
                  <a:pt x="1020304" y="589129"/>
                </a:lnTo>
                <a:lnTo>
                  <a:pt x="1018714" y="590940"/>
                </a:lnTo>
                <a:lnTo>
                  <a:pt x="1017124" y="592752"/>
                </a:lnTo>
                <a:lnTo>
                  <a:pt x="1015080" y="594336"/>
                </a:lnTo>
                <a:lnTo>
                  <a:pt x="1013035" y="595921"/>
                </a:lnTo>
                <a:lnTo>
                  <a:pt x="1010764" y="597053"/>
                </a:lnTo>
                <a:lnTo>
                  <a:pt x="1008265" y="598185"/>
                </a:lnTo>
                <a:lnTo>
                  <a:pt x="1005767" y="599317"/>
                </a:lnTo>
                <a:lnTo>
                  <a:pt x="1002814" y="599996"/>
                </a:lnTo>
                <a:lnTo>
                  <a:pt x="1000088" y="600675"/>
                </a:lnTo>
                <a:lnTo>
                  <a:pt x="996908" y="600901"/>
                </a:lnTo>
                <a:lnTo>
                  <a:pt x="993955" y="601128"/>
                </a:lnTo>
                <a:lnTo>
                  <a:pt x="978055" y="601128"/>
                </a:lnTo>
                <a:lnTo>
                  <a:pt x="978055" y="1053211"/>
                </a:lnTo>
                <a:lnTo>
                  <a:pt x="978055" y="1054117"/>
                </a:lnTo>
                <a:lnTo>
                  <a:pt x="977601" y="1055249"/>
                </a:lnTo>
                <a:lnTo>
                  <a:pt x="977374" y="1056154"/>
                </a:lnTo>
                <a:lnTo>
                  <a:pt x="976692" y="1057286"/>
                </a:lnTo>
                <a:lnTo>
                  <a:pt x="974875" y="1059097"/>
                </a:lnTo>
                <a:lnTo>
                  <a:pt x="972831" y="1060682"/>
                </a:lnTo>
                <a:lnTo>
                  <a:pt x="970332" y="1061814"/>
                </a:lnTo>
                <a:lnTo>
                  <a:pt x="967379" y="1062946"/>
                </a:lnTo>
                <a:lnTo>
                  <a:pt x="964199" y="1063399"/>
                </a:lnTo>
                <a:lnTo>
                  <a:pt x="960792" y="1063625"/>
                </a:lnTo>
                <a:lnTo>
                  <a:pt x="799974" y="1063625"/>
                </a:lnTo>
                <a:lnTo>
                  <a:pt x="796339" y="1063399"/>
                </a:lnTo>
                <a:lnTo>
                  <a:pt x="793159" y="1062946"/>
                </a:lnTo>
                <a:lnTo>
                  <a:pt x="790206" y="1061814"/>
                </a:lnTo>
                <a:lnTo>
                  <a:pt x="787481" y="1060682"/>
                </a:lnTo>
                <a:lnTo>
                  <a:pt x="785436" y="1059097"/>
                </a:lnTo>
                <a:lnTo>
                  <a:pt x="783846" y="1057286"/>
                </a:lnTo>
                <a:lnTo>
                  <a:pt x="783392" y="1056154"/>
                </a:lnTo>
                <a:lnTo>
                  <a:pt x="782938" y="1055249"/>
                </a:lnTo>
                <a:lnTo>
                  <a:pt x="782711" y="1054117"/>
                </a:lnTo>
                <a:lnTo>
                  <a:pt x="782711" y="1053211"/>
                </a:lnTo>
                <a:lnTo>
                  <a:pt x="782711" y="601128"/>
                </a:lnTo>
                <a:lnTo>
                  <a:pt x="766356" y="601128"/>
                </a:lnTo>
                <a:lnTo>
                  <a:pt x="763403" y="600901"/>
                </a:lnTo>
                <a:lnTo>
                  <a:pt x="760450" y="600675"/>
                </a:lnTo>
                <a:lnTo>
                  <a:pt x="757498" y="599996"/>
                </a:lnTo>
                <a:lnTo>
                  <a:pt x="754772" y="599317"/>
                </a:lnTo>
                <a:lnTo>
                  <a:pt x="752046" y="598185"/>
                </a:lnTo>
                <a:lnTo>
                  <a:pt x="749775" y="597053"/>
                </a:lnTo>
                <a:lnTo>
                  <a:pt x="747503" y="595921"/>
                </a:lnTo>
                <a:lnTo>
                  <a:pt x="745459" y="594336"/>
                </a:lnTo>
                <a:lnTo>
                  <a:pt x="743415" y="592752"/>
                </a:lnTo>
                <a:lnTo>
                  <a:pt x="741597" y="590940"/>
                </a:lnTo>
                <a:lnTo>
                  <a:pt x="740235" y="589129"/>
                </a:lnTo>
                <a:lnTo>
                  <a:pt x="739099" y="587092"/>
                </a:lnTo>
                <a:lnTo>
                  <a:pt x="737963" y="585055"/>
                </a:lnTo>
                <a:lnTo>
                  <a:pt x="737055" y="582791"/>
                </a:lnTo>
                <a:lnTo>
                  <a:pt x="736600" y="580527"/>
                </a:lnTo>
                <a:lnTo>
                  <a:pt x="736600" y="578489"/>
                </a:lnTo>
                <a:lnTo>
                  <a:pt x="736600" y="575999"/>
                </a:lnTo>
                <a:lnTo>
                  <a:pt x="737055" y="573735"/>
                </a:lnTo>
                <a:lnTo>
                  <a:pt x="737963" y="571698"/>
                </a:lnTo>
                <a:lnTo>
                  <a:pt x="739099" y="569661"/>
                </a:lnTo>
                <a:lnTo>
                  <a:pt x="740235" y="567397"/>
                </a:lnTo>
                <a:lnTo>
                  <a:pt x="741597" y="565586"/>
                </a:lnTo>
                <a:lnTo>
                  <a:pt x="743415" y="564001"/>
                </a:lnTo>
                <a:lnTo>
                  <a:pt x="745459" y="562416"/>
                </a:lnTo>
                <a:lnTo>
                  <a:pt x="747503" y="560605"/>
                </a:lnTo>
                <a:lnTo>
                  <a:pt x="749775" y="559473"/>
                </a:lnTo>
                <a:lnTo>
                  <a:pt x="752046" y="558342"/>
                </a:lnTo>
                <a:lnTo>
                  <a:pt x="754772" y="557436"/>
                </a:lnTo>
                <a:lnTo>
                  <a:pt x="757498" y="556757"/>
                </a:lnTo>
                <a:lnTo>
                  <a:pt x="760450" y="556078"/>
                </a:lnTo>
                <a:lnTo>
                  <a:pt x="763403" y="555851"/>
                </a:lnTo>
                <a:lnTo>
                  <a:pt x="766356" y="555625"/>
                </a:lnTo>
                <a:close/>
                <a:moveTo>
                  <a:pt x="210731" y="555625"/>
                </a:moveTo>
                <a:lnTo>
                  <a:pt x="438330" y="555625"/>
                </a:lnTo>
                <a:lnTo>
                  <a:pt x="441510" y="555851"/>
                </a:lnTo>
                <a:lnTo>
                  <a:pt x="444463" y="556078"/>
                </a:lnTo>
                <a:lnTo>
                  <a:pt x="447189" y="556757"/>
                </a:lnTo>
                <a:lnTo>
                  <a:pt x="450142" y="557436"/>
                </a:lnTo>
                <a:lnTo>
                  <a:pt x="452640" y="558342"/>
                </a:lnTo>
                <a:lnTo>
                  <a:pt x="455139" y="559473"/>
                </a:lnTo>
                <a:lnTo>
                  <a:pt x="457410" y="560605"/>
                </a:lnTo>
                <a:lnTo>
                  <a:pt x="459455" y="562416"/>
                </a:lnTo>
                <a:lnTo>
                  <a:pt x="461499" y="564001"/>
                </a:lnTo>
                <a:lnTo>
                  <a:pt x="463089" y="565586"/>
                </a:lnTo>
                <a:lnTo>
                  <a:pt x="464679" y="567397"/>
                </a:lnTo>
                <a:lnTo>
                  <a:pt x="466042" y="569661"/>
                </a:lnTo>
                <a:lnTo>
                  <a:pt x="466950" y="571698"/>
                </a:lnTo>
                <a:lnTo>
                  <a:pt x="467632" y="573735"/>
                </a:lnTo>
                <a:lnTo>
                  <a:pt x="468086" y="575999"/>
                </a:lnTo>
                <a:lnTo>
                  <a:pt x="468313" y="578489"/>
                </a:lnTo>
                <a:lnTo>
                  <a:pt x="468086" y="580527"/>
                </a:lnTo>
                <a:lnTo>
                  <a:pt x="467632" y="582791"/>
                </a:lnTo>
                <a:lnTo>
                  <a:pt x="466950" y="585055"/>
                </a:lnTo>
                <a:lnTo>
                  <a:pt x="466042" y="587092"/>
                </a:lnTo>
                <a:lnTo>
                  <a:pt x="464679" y="589129"/>
                </a:lnTo>
                <a:lnTo>
                  <a:pt x="463089" y="590940"/>
                </a:lnTo>
                <a:lnTo>
                  <a:pt x="461499" y="592752"/>
                </a:lnTo>
                <a:lnTo>
                  <a:pt x="459455" y="594336"/>
                </a:lnTo>
                <a:lnTo>
                  <a:pt x="457410" y="595921"/>
                </a:lnTo>
                <a:lnTo>
                  <a:pt x="455139" y="597053"/>
                </a:lnTo>
                <a:lnTo>
                  <a:pt x="452640" y="598185"/>
                </a:lnTo>
                <a:lnTo>
                  <a:pt x="450142" y="599317"/>
                </a:lnTo>
                <a:lnTo>
                  <a:pt x="447189" y="599996"/>
                </a:lnTo>
                <a:lnTo>
                  <a:pt x="444463" y="600675"/>
                </a:lnTo>
                <a:lnTo>
                  <a:pt x="441510" y="600901"/>
                </a:lnTo>
                <a:lnTo>
                  <a:pt x="438330" y="601128"/>
                </a:lnTo>
                <a:lnTo>
                  <a:pt x="422430" y="601128"/>
                </a:lnTo>
                <a:lnTo>
                  <a:pt x="422430" y="1053211"/>
                </a:lnTo>
                <a:lnTo>
                  <a:pt x="422203" y="1054117"/>
                </a:lnTo>
                <a:lnTo>
                  <a:pt x="421976" y="1055249"/>
                </a:lnTo>
                <a:lnTo>
                  <a:pt x="421749" y="1056154"/>
                </a:lnTo>
                <a:lnTo>
                  <a:pt x="421067" y="1057286"/>
                </a:lnTo>
                <a:lnTo>
                  <a:pt x="419477" y="1059097"/>
                </a:lnTo>
                <a:lnTo>
                  <a:pt x="417206" y="1060682"/>
                </a:lnTo>
                <a:lnTo>
                  <a:pt x="414707" y="1061814"/>
                </a:lnTo>
                <a:lnTo>
                  <a:pt x="411981" y="1062946"/>
                </a:lnTo>
                <a:lnTo>
                  <a:pt x="408574" y="1063399"/>
                </a:lnTo>
                <a:lnTo>
                  <a:pt x="405167" y="1063625"/>
                </a:lnTo>
                <a:lnTo>
                  <a:pt x="244349" y="1063625"/>
                </a:lnTo>
                <a:lnTo>
                  <a:pt x="240941" y="1063399"/>
                </a:lnTo>
                <a:lnTo>
                  <a:pt x="237534" y="1062946"/>
                </a:lnTo>
                <a:lnTo>
                  <a:pt x="234581" y="1061814"/>
                </a:lnTo>
                <a:lnTo>
                  <a:pt x="231856" y="1060682"/>
                </a:lnTo>
                <a:lnTo>
                  <a:pt x="229811" y="1059097"/>
                </a:lnTo>
                <a:lnTo>
                  <a:pt x="228221" y="1057286"/>
                </a:lnTo>
                <a:lnTo>
                  <a:pt x="227767" y="1056154"/>
                </a:lnTo>
                <a:lnTo>
                  <a:pt x="227313" y="1055249"/>
                </a:lnTo>
                <a:lnTo>
                  <a:pt x="227086" y="1054117"/>
                </a:lnTo>
                <a:lnTo>
                  <a:pt x="226858" y="1053211"/>
                </a:lnTo>
                <a:lnTo>
                  <a:pt x="226858" y="601128"/>
                </a:lnTo>
                <a:lnTo>
                  <a:pt x="210731" y="601128"/>
                </a:lnTo>
                <a:lnTo>
                  <a:pt x="207778" y="600901"/>
                </a:lnTo>
                <a:lnTo>
                  <a:pt x="204825" y="600675"/>
                </a:lnTo>
                <a:lnTo>
                  <a:pt x="201873" y="599996"/>
                </a:lnTo>
                <a:lnTo>
                  <a:pt x="199147" y="599317"/>
                </a:lnTo>
                <a:lnTo>
                  <a:pt x="196648" y="598185"/>
                </a:lnTo>
                <a:lnTo>
                  <a:pt x="194150" y="597053"/>
                </a:lnTo>
                <a:lnTo>
                  <a:pt x="191878" y="595921"/>
                </a:lnTo>
                <a:lnTo>
                  <a:pt x="189834" y="594336"/>
                </a:lnTo>
                <a:lnTo>
                  <a:pt x="187790" y="592752"/>
                </a:lnTo>
                <a:lnTo>
                  <a:pt x="185972" y="590940"/>
                </a:lnTo>
                <a:lnTo>
                  <a:pt x="184610" y="589129"/>
                </a:lnTo>
                <a:lnTo>
                  <a:pt x="183474" y="587092"/>
                </a:lnTo>
                <a:lnTo>
                  <a:pt x="182338" y="585055"/>
                </a:lnTo>
                <a:lnTo>
                  <a:pt x="181657" y="582791"/>
                </a:lnTo>
                <a:lnTo>
                  <a:pt x="180975" y="580527"/>
                </a:lnTo>
                <a:lnTo>
                  <a:pt x="180975" y="578489"/>
                </a:lnTo>
                <a:lnTo>
                  <a:pt x="180975" y="575999"/>
                </a:lnTo>
                <a:lnTo>
                  <a:pt x="181657" y="573735"/>
                </a:lnTo>
                <a:lnTo>
                  <a:pt x="182338" y="571698"/>
                </a:lnTo>
                <a:lnTo>
                  <a:pt x="183474" y="569661"/>
                </a:lnTo>
                <a:lnTo>
                  <a:pt x="184610" y="567397"/>
                </a:lnTo>
                <a:lnTo>
                  <a:pt x="185972" y="565586"/>
                </a:lnTo>
                <a:lnTo>
                  <a:pt x="187790" y="564001"/>
                </a:lnTo>
                <a:lnTo>
                  <a:pt x="189834" y="562416"/>
                </a:lnTo>
                <a:lnTo>
                  <a:pt x="191878" y="560605"/>
                </a:lnTo>
                <a:lnTo>
                  <a:pt x="194150" y="559473"/>
                </a:lnTo>
                <a:lnTo>
                  <a:pt x="196648" y="558342"/>
                </a:lnTo>
                <a:lnTo>
                  <a:pt x="199147" y="557436"/>
                </a:lnTo>
                <a:lnTo>
                  <a:pt x="201873" y="556757"/>
                </a:lnTo>
                <a:lnTo>
                  <a:pt x="204825" y="556078"/>
                </a:lnTo>
                <a:lnTo>
                  <a:pt x="207778" y="555851"/>
                </a:lnTo>
                <a:lnTo>
                  <a:pt x="210731" y="555625"/>
                </a:lnTo>
                <a:close/>
                <a:moveTo>
                  <a:pt x="874940" y="179452"/>
                </a:moveTo>
                <a:lnTo>
                  <a:pt x="870631" y="179905"/>
                </a:lnTo>
                <a:lnTo>
                  <a:pt x="865868" y="180358"/>
                </a:lnTo>
                <a:lnTo>
                  <a:pt x="861332" y="181038"/>
                </a:lnTo>
                <a:lnTo>
                  <a:pt x="857250" y="182171"/>
                </a:lnTo>
                <a:lnTo>
                  <a:pt x="852941" y="183303"/>
                </a:lnTo>
                <a:lnTo>
                  <a:pt x="848859" y="184890"/>
                </a:lnTo>
                <a:lnTo>
                  <a:pt x="844550" y="186476"/>
                </a:lnTo>
                <a:lnTo>
                  <a:pt x="840468" y="188288"/>
                </a:lnTo>
                <a:lnTo>
                  <a:pt x="836840" y="190101"/>
                </a:lnTo>
                <a:lnTo>
                  <a:pt x="832984" y="192367"/>
                </a:lnTo>
                <a:lnTo>
                  <a:pt x="829356" y="194633"/>
                </a:lnTo>
                <a:lnTo>
                  <a:pt x="825727" y="197125"/>
                </a:lnTo>
                <a:lnTo>
                  <a:pt x="822552" y="199844"/>
                </a:lnTo>
                <a:lnTo>
                  <a:pt x="819377" y="202563"/>
                </a:lnTo>
                <a:lnTo>
                  <a:pt x="815975" y="205508"/>
                </a:lnTo>
                <a:lnTo>
                  <a:pt x="813254" y="208680"/>
                </a:lnTo>
                <a:lnTo>
                  <a:pt x="810306" y="211853"/>
                </a:lnTo>
                <a:lnTo>
                  <a:pt x="807584" y="215478"/>
                </a:lnTo>
                <a:lnTo>
                  <a:pt x="805316" y="218877"/>
                </a:lnTo>
                <a:lnTo>
                  <a:pt x="802822" y="222502"/>
                </a:lnTo>
                <a:lnTo>
                  <a:pt x="800554" y="226354"/>
                </a:lnTo>
                <a:lnTo>
                  <a:pt x="798740" y="230206"/>
                </a:lnTo>
                <a:lnTo>
                  <a:pt x="796925" y="234057"/>
                </a:lnTo>
                <a:lnTo>
                  <a:pt x="795111" y="238136"/>
                </a:lnTo>
                <a:lnTo>
                  <a:pt x="793750" y="242214"/>
                </a:lnTo>
                <a:lnTo>
                  <a:pt x="792616" y="246746"/>
                </a:lnTo>
                <a:lnTo>
                  <a:pt x="791709" y="251051"/>
                </a:lnTo>
                <a:lnTo>
                  <a:pt x="790802" y="255356"/>
                </a:lnTo>
                <a:lnTo>
                  <a:pt x="790348" y="259888"/>
                </a:lnTo>
                <a:lnTo>
                  <a:pt x="789895" y="264419"/>
                </a:lnTo>
                <a:lnTo>
                  <a:pt x="789895" y="268951"/>
                </a:lnTo>
                <a:lnTo>
                  <a:pt x="789895" y="273709"/>
                </a:lnTo>
                <a:lnTo>
                  <a:pt x="790348" y="278241"/>
                </a:lnTo>
                <a:lnTo>
                  <a:pt x="790802" y="282772"/>
                </a:lnTo>
                <a:lnTo>
                  <a:pt x="791709" y="287304"/>
                </a:lnTo>
                <a:lnTo>
                  <a:pt x="792616" y="291382"/>
                </a:lnTo>
                <a:lnTo>
                  <a:pt x="793750" y="295914"/>
                </a:lnTo>
                <a:lnTo>
                  <a:pt x="795111" y="299766"/>
                </a:lnTo>
                <a:lnTo>
                  <a:pt x="796925" y="304071"/>
                </a:lnTo>
                <a:lnTo>
                  <a:pt x="798740" y="307923"/>
                </a:lnTo>
                <a:lnTo>
                  <a:pt x="800554" y="311775"/>
                </a:lnTo>
                <a:lnTo>
                  <a:pt x="802822" y="315400"/>
                </a:lnTo>
                <a:lnTo>
                  <a:pt x="805316" y="319252"/>
                </a:lnTo>
                <a:lnTo>
                  <a:pt x="807584" y="322650"/>
                </a:lnTo>
                <a:lnTo>
                  <a:pt x="810306" y="326276"/>
                </a:lnTo>
                <a:lnTo>
                  <a:pt x="813254" y="329448"/>
                </a:lnTo>
                <a:lnTo>
                  <a:pt x="815975" y="332620"/>
                </a:lnTo>
                <a:lnTo>
                  <a:pt x="819377" y="335566"/>
                </a:lnTo>
                <a:lnTo>
                  <a:pt x="822552" y="338285"/>
                </a:lnTo>
                <a:lnTo>
                  <a:pt x="825727" y="341003"/>
                </a:lnTo>
                <a:lnTo>
                  <a:pt x="829356" y="343496"/>
                </a:lnTo>
                <a:lnTo>
                  <a:pt x="832984" y="345762"/>
                </a:lnTo>
                <a:lnTo>
                  <a:pt x="836840" y="348027"/>
                </a:lnTo>
                <a:lnTo>
                  <a:pt x="840468" y="349840"/>
                </a:lnTo>
                <a:lnTo>
                  <a:pt x="844550" y="351653"/>
                </a:lnTo>
                <a:lnTo>
                  <a:pt x="848859" y="353239"/>
                </a:lnTo>
                <a:lnTo>
                  <a:pt x="852941" y="354825"/>
                </a:lnTo>
                <a:lnTo>
                  <a:pt x="857250" y="355958"/>
                </a:lnTo>
                <a:lnTo>
                  <a:pt x="861332" y="356864"/>
                </a:lnTo>
                <a:lnTo>
                  <a:pt x="865868" y="357770"/>
                </a:lnTo>
                <a:lnTo>
                  <a:pt x="870631" y="358224"/>
                </a:lnTo>
                <a:lnTo>
                  <a:pt x="874940" y="358677"/>
                </a:lnTo>
                <a:lnTo>
                  <a:pt x="879702" y="358677"/>
                </a:lnTo>
                <a:lnTo>
                  <a:pt x="884238" y="358677"/>
                </a:lnTo>
                <a:lnTo>
                  <a:pt x="888773" y="358224"/>
                </a:lnTo>
                <a:lnTo>
                  <a:pt x="893309" y="357770"/>
                </a:lnTo>
                <a:lnTo>
                  <a:pt x="897618" y="356864"/>
                </a:lnTo>
                <a:lnTo>
                  <a:pt x="902154" y="355958"/>
                </a:lnTo>
                <a:lnTo>
                  <a:pt x="906236" y="354825"/>
                </a:lnTo>
                <a:lnTo>
                  <a:pt x="910545" y="353239"/>
                </a:lnTo>
                <a:lnTo>
                  <a:pt x="914400" y="351653"/>
                </a:lnTo>
                <a:lnTo>
                  <a:pt x="918482" y="349840"/>
                </a:lnTo>
                <a:lnTo>
                  <a:pt x="922565" y="348027"/>
                </a:lnTo>
                <a:lnTo>
                  <a:pt x="926193" y="345762"/>
                </a:lnTo>
                <a:lnTo>
                  <a:pt x="929822" y="343496"/>
                </a:lnTo>
                <a:lnTo>
                  <a:pt x="933223" y="341003"/>
                </a:lnTo>
                <a:lnTo>
                  <a:pt x="936625" y="338285"/>
                </a:lnTo>
                <a:lnTo>
                  <a:pt x="940027" y="335566"/>
                </a:lnTo>
                <a:lnTo>
                  <a:pt x="942975" y="332620"/>
                </a:lnTo>
                <a:lnTo>
                  <a:pt x="946150" y="329448"/>
                </a:lnTo>
                <a:lnTo>
                  <a:pt x="948872" y="326276"/>
                </a:lnTo>
                <a:lnTo>
                  <a:pt x="951366" y="322650"/>
                </a:lnTo>
                <a:lnTo>
                  <a:pt x="954088" y="319252"/>
                </a:lnTo>
                <a:lnTo>
                  <a:pt x="956356" y="315400"/>
                </a:lnTo>
                <a:lnTo>
                  <a:pt x="958397" y="311775"/>
                </a:lnTo>
                <a:lnTo>
                  <a:pt x="960665" y="307923"/>
                </a:lnTo>
                <a:lnTo>
                  <a:pt x="962252" y="304071"/>
                </a:lnTo>
                <a:lnTo>
                  <a:pt x="963840" y="299766"/>
                </a:lnTo>
                <a:lnTo>
                  <a:pt x="965200" y="295914"/>
                </a:lnTo>
                <a:lnTo>
                  <a:pt x="966334" y="291382"/>
                </a:lnTo>
                <a:lnTo>
                  <a:pt x="967695" y="287304"/>
                </a:lnTo>
                <a:lnTo>
                  <a:pt x="968375" y="282772"/>
                </a:lnTo>
                <a:lnTo>
                  <a:pt x="969056" y="278241"/>
                </a:lnTo>
                <a:lnTo>
                  <a:pt x="969282" y="273709"/>
                </a:lnTo>
                <a:lnTo>
                  <a:pt x="969509" y="268951"/>
                </a:lnTo>
                <a:lnTo>
                  <a:pt x="969282" y="264419"/>
                </a:lnTo>
                <a:lnTo>
                  <a:pt x="969056" y="259888"/>
                </a:lnTo>
                <a:lnTo>
                  <a:pt x="968375" y="255356"/>
                </a:lnTo>
                <a:lnTo>
                  <a:pt x="967695" y="251051"/>
                </a:lnTo>
                <a:lnTo>
                  <a:pt x="966334" y="246746"/>
                </a:lnTo>
                <a:lnTo>
                  <a:pt x="965200" y="242214"/>
                </a:lnTo>
                <a:lnTo>
                  <a:pt x="963840" y="238136"/>
                </a:lnTo>
                <a:lnTo>
                  <a:pt x="962252" y="234057"/>
                </a:lnTo>
                <a:lnTo>
                  <a:pt x="960665" y="230206"/>
                </a:lnTo>
                <a:lnTo>
                  <a:pt x="958397" y="226354"/>
                </a:lnTo>
                <a:lnTo>
                  <a:pt x="956356" y="222502"/>
                </a:lnTo>
                <a:lnTo>
                  <a:pt x="954088" y="218877"/>
                </a:lnTo>
                <a:lnTo>
                  <a:pt x="951366" y="215478"/>
                </a:lnTo>
                <a:lnTo>
                  <a:pt x="948872" y="211853"/>
                </a:lnTo>
                <a:lnTo>
                  <a:pt x="946150" y="208680"/>
                </a:lnTo>
                <a:lnTo>
                  <a:pt x="942975" y="205508"/>
                </a:lnTo>
                <a:lnTo>
                  <a:pt x="940027" y="202563"/>
                </a:lnTo>
                <a:lnTo>
                  <a:pt x="936625" y="199844"/>
                </a:lnTo>
                <a:lnTo>
                  <a:pt x="933223" y="197125"/>
                </a:lnTo>
                <a:lnTo>
                  <a:pt x="929822" y="194633"/>
                </a:lnTo>
                <a:lnTo>
                  <a:pt x="926193" y="192367"/>
                </a:lnTo>
                <a:lnTo>
                  <a:pt x="922565" y="190101"/>
                </a:lnTo>
                <a:lnTo>
                  <a:pt x="918482" y="188288"/>
                </a:lnTo>
                <a:lnTo>
                  <a:pt x="914400" y="186476"/>
                </a:lnTo>
                <a:lnTo>
                  <a:pt x="910545" y="184890"/>
                </a:lnTo>
                <a:lnTo>
                  <a:pt x="906236" y="183303"/>
                </a:lnTo>
                <a:lnTo>
                  <a:pt x="902154" y="182171"/>
                </a:lnTo>
                <a:lnTo>
                  <a:pt x="897618" y="181038"/>
                </a:lnTo>
                <a:lnTo>
                  <a:pt x="893309" y="180358"/>
                </a:lnTo>
                <a:lnTo>
                  <a:pt x="888773" y="179905"/>
                </a:lnTo>
                <a:lnTo>
                  <a:pt x="884238" y="179452"/>
                </a:lnTo>
                <a:lnTo>
                  <a:pt x="879702" y="179452"/>
                </a:lnTo>
                <a:lnTo>
                  <a:pt x="874940" y="179452"/>
                </a:lnTo>
                <a:close/>
                <a:moveTo>
                  <a:pt x="873352" y="0"/>
                </a:moveTo>
                <a:lnTo>
                  <a:pt x="879702" y="0"/>
                </a:lnTo>
                <a:lnTo>
                  <a:pt x="885825" y="0"/>
                </a:lnTo>
                <a:lnTo>
                  <a:pt x="891722" y="680"/>
                </a:lnTo>
                <a:lnTo>
                  <a:pt x="897845" y="1586"/>
                </a:lnTo>
                <a:lnTo>
                  <a:pt x="903741" y="2719"/>
                </a:lnTo>
                <a:lnTo>
                  <a:pt x="909411" y="4532"/>
                </a:lnTo>
                <a:lnTo>
                  <a:pt x="915081" y="6571"/>
                </a:lnTo>
                <a:lnTo>
                  <a:pt x="920070" y="9063"/>
                </a:lnTo>
                <a:lnTo>
                  <a:pt x="925059" y="11782"/>
                </a:lnTo>
                <a:lnTo>
                  <a:pt x="1644197" y="471061"/>
                </a:lnTo>
                <a:lnTo>
                  <a:pt x="1648279" y="474006"/>
                </a:lnTo>
                <a:lnTo>
                  <a:pt x="1652134" y="476952"/>
                </a:lnTo>
                <a:lnTo>
                  <a:pt x="1655082" y="479897"/>
                </a:lnTo>
                <a:lnTo>
                  <a:pt x="1657577" y="482390"/>
                </a:lnTo>
                <a:lnTo>
                  <a:pt x="1659165" y="484882"/>
                </a:lnTo>
                <a:lnTo>
                  <a:pt x="1660072" y="487374"/>
                </a:lnTo>
                <a:lnTo>
                  <a:pt x="1660525" y="488507"/>
                </a:lnTo>
                <a:lnTo>
                  <a:pt x="1660525" y="489640"/>
                </a:lnTo>
                <a:lnTo>
                  <a:pt x="1660525" y="490547"/>
                </a:lnTo>
                <a:lnTo>
                  <a:pt x="1660298" y="491453"/>
                </a:lnTo>
                <a:lnTo>
                  <a:pt x="1659845" y="492586"/>
                </a:lnTo>
                <a:lnTo>
                  <a:pt x="1659391" y="493266"/>
                </a:lnTo>
                <a:lnTo>
                  <a:pt x="1658711" y="494172"/>
                </a:lnTo>
                <a:lnTo>
                  <a:pt x="1658031" y="495305"/>
                </a:lnTo>
                <a:lnTo>
                  <a:pt x="1655536" y="496664"/>
                </a:lnTo>
                <a:lnTo>
                  <a:pt x="1652815" y="497797"/>
                </a:lnTo>
                <a:lnTo>
                  <a:pt x="1649640" y="498703"/>
                </a:lnTo>
                <a:lnTo>
                  <a:pt x="1645557" y="499383"/>
                </a:lnTo>
                <a:lnTo>
                  <a:pt x="1640795" y="499836"/>
                </a:lnTo>
                <a:lnTo>
                  <a:pt x="1635579" y="500063"/>
                </a:lnTo>
                <a:lnTo>
                  <a:pt x="123598" y="500063"/>
                </a:lnTo>
                <a:lnTo>
                  <a:pt x="118382" y="499836"/>
                </a:lnTo>
                <a:lnTo>
                  <a:pt x="113620" y="499383"/>
                </a:lnTo>
                <a:lnTo>
                  <a:pt x="109765" y="498703"/>
                </a:lnTo>
                <a:lnTo>
                  <a:pt x="106136" y="497797"/>
                </a:lnTo>
                <a:lnTo>
                  <a:pt x="103415" y="496664"/>
                </a:lnTo>
                <a:lnTo>
                  <a:pt x="101373" y="495305"/>
                </a:lnTo>
                <a:lnTo>
                  <a:pt x="100466" y="494172"/>
                </a:lnTo>
                <a:lnTo>
                  <a:pt x="99786" y="493266"/>
                </a:lnTo>
                <a:lnTo>
                  <a:pt x="99106" y="492586"/>
                </a:lnTo>
                <a:lnTo>
                  <a:pt x="98652" y="491453"/>
                </a:lnTo>
                <a:lnTo>
                  <a:pt x="98652" y="490547"/>
                </a:lnTo>
                <a:lnTo>
                  <a:pt x="98425" y="489640"/>
                </a:lnTo>
                <a:lnTo>
                  <a:pt x="98652" y="488507"/>
                </a:lnTo>
                <a:lnTo>
                  <a:pt x="98879" y="487374"/>
                </a:lnTo>
                <a:lnTo>
                  <a:pt x="100013" y="484882"/>
                </a:lnTo>
                <a:lnTo>
                  <a:pt x="101827" y="482390"/>
                </a:lnTo>
                <a:lnTo>
                  <a:pt x="104095" y="479897"/>
                </a:lnTo>
                <a:lnTo>
                  <a:pt x="107270" y="476952"/>
                </a:lnTo>
                <a:lnTo>
                  <a:pt x="110672" y="474006"/>
                </a:lnTo>
                <a:lnTo>
                  <a:pt x="115207" y="471061"/>
                </a:lnTo>
                <a:lnTo>
                  <a:pt x="834345" y="11782"/>
                </a:lnTo>
                <a:lnTo>
                  <a:pt x="838881" y="9063"/>
                </a:lnTo>
                <a:lnTo>
                  <a:pt x="844323" y="6571"/>
                </a:lnTo>
                <a:lnTo>
                  <a:pt x="849766" y="4532"/>
                </a:lnTo>
                <a:lnTo>
                  <a:pt x="855209" y="2719"/>
                </a:lnTo>
                <a:lnTo>
                  <a:pt x="861106" y="1586"/>
                </a:lnTo>
                <a:lnTo>
                  <a:pt x="867229" y="680"/>
                </a:lnTo>
                <a:lnTo>
                  <a:pt x="873352" y="0"/>
                </a:lnTo>
                <a:close/>
              </a:path>
            </a:pathLst>
          </a:custGeom>
          <a:solidFill>
            <a:srgbClr val="FF6600"/>
          </a:solidFill>
          <a:ln>
            <a:noFill/>
          </a:ln>
          <a:extLst/>
        </p:spPr>
        <p:txBody>
          <a:bodyPr anchor="ctr">
            <a:scene3d>
              <a:camera prst="orthographicFront"/>
              <a:lightRig rig="threePt" dir="t"/>
            </a:scene3d>
            <a:sp3d>
              <a:contourClr>
                <a:srgbClr val="FFFFFF"/>
              </a:contourClr>
            </a:sp3d>
          </a:bodyPr>
          <a:lstStyle/>
          <a:p>
            <a:pPr algn="ctr">
              <a:defRPr/>
            </a:pPr>
            <a:endParaRPr lang="zh-CN" altLang="en-US" sz="700">
              <a:solidFill>
                <a:srgbClr val="FFFFFF"/>
              </a:solidFill>
            </a:endParaRPr>
          </a:p>
        </p:txBody>
      </p:sp>
      <p:sp>
        <p:nvSpPr>
          <p:cNvPr id="9" name="矩形 8"/>
          <p:cNvSpPr/>
          <p:nvPr/>
        </p:nvSpPr>
        <p:spPr>
          <a:xfrm>
            <a:off x="4844710" y="2183560"/>
            <a:ext cx="646331" cy="230832"/>
          </a:xfrm>
          <a:prstGeom prst="rect">
            <a:avLst/>
          </a:prstGeom>
        </p:spPr>
        <p:txBody>
          <a:bodyPr wrap="none">
            <a:spAutoFit/>
          </a:bodyPr>
          <a:lstStyle/>
          <a:p>
            <a:r>
              <a:rPr lang="zh-CN" altLang="zh-CN" sz="900" dirty="0">
                <a:solidFill>
                  <a:srgbClr val="FFFFFF"/>
                </a:solidFill>
                <a:latin typeface="微软雅黑" pitchFamily="34" charset="-122"/>
                <a:ea typeface="微软雅黑" pitchFamily="34" charset="-122"/>
              </a:rPr>
              <a:t>酒店入住</a:t>
            </a:r>
            <a:endParaRPr lang="en-US" altLang="zh-CN" sz="900" dirty="0">
              <a:solidFill>
                <a:srgbClr val="FFFFFF"/>
              </a:solidFill>
              <a:latin typeface="微软雅黑" pitchFamily="34" charset="-122"/>
              <a:ea typeface="微软雅黑" pitchFamily="34" charset="-122"/>
            </a:endParaRPr>
          </a:p>
        </p:txBody>
      </p:sp>
      <p:sp>
        <p:nvSpPr>
          <p:cNvPr id="10" name="KSO_Shape"/>
          <p:cNvSpPr>
            <a:spLocks/>
          </p:cNvSpPr>
          <p:nvPr/>
        </p:nvSpPr>
        <p:spPr bwMode="auto">
          <a:xfrm>
            <a:off x="4952623" y="1927119"/>
            <a:ext cx="404117" cy="220436"/>
          </a:xfrm>
          <a:custGeom>
            <a:avLst/>
            <a:gdLst>
              <a:gd name="T0" fmla="*/ 1009307 w 2289175"/>
              <a:gd name="T1" fmla="*/ 1299506 h 2209800"/>
              <a:gd name="T2" fmla="*/ 693568 w 2289175"/>
              <a:gd name="T3" fmla="*/ 1298185 h 2209800"/>
              <a:gd name="T4" fmla="*/ 1451869 w 2289175"/>
              <a:gd name="T5" fmla="*/ 1294673 h 2209800"/>
              <a:gd name="T6" fmla="*/ 252326 w 2289175"/>
              <a:gd name="T7" fmla="*/ 1293352 h 2209800"/>
              <a:gd name="T8" fmla="*/ 1451869 w 2289175"/>
              <a:gd name="T9" fmla="*/ 1058774 h 2209800"/>
              <a:gd name="T10" fmla="*/ 252326 w 2289175"/>
              <a:gd name="T11" fmla="*/ 1057453 h 2209800"/>
              <a:gd name="T12" fmla="*/ 1009307 w 2289175"/>
              <a:gd name="T13" fmla="*/ 1023493 h 2209800"/>
              <a:gd name="T14" fmla="*/ 693568 w 2289175"/>
              <a:gd name="T15" fmla="*/ 1022172 h 2209800"/>
              <a:gd name="T16" fmla="*/ 1672753 w 2289175"/>
              <a:gd name="T17" fmla="*/ 821818 h 2209800"/>
              <a:gd name="T18" fmla="*/ 252326 w 2289175"/>
              <a:gd name="T19" fmla="*/ 819176 h 2209800"/>
              <a:gd name="T20" fmla="*/ 473476 w 2289175"/>
              <a:gd name="T21" fmla="*/ 819176 h 2209800"/>
              <a:gd name="T22" fmla="*/ 1229928 w 2289175"/>
              <a:gd name="T23" fmla="*/ 744839 h 2209800"/>
              <a:gd name="T24" fmla="*/ 915509 w 2289175"/>
              <a:gd name="T25" fmla="*/ 743518 h 2209800"/>
              <a:gd name="T26" fmla="*/ 1229928 w 2289175"/>
              <a:gd name="T27" fmla="*/ 464864 h 2209800"/>
              <a:gd name="T28" fmla="*/ 915509 w 2289175"/>
              <a:gd name="T29" fmla="*/ 463544 h 2209800"/>
              <a:gd name="T30" fmla="*/ 632534 w 2289175"/>
              <a:gd name="T31" fmla="*/ 349491 h 2209800"/>
              <a:gd name="T32" fmla="*/ 620380 w 2289175"/>
              <a:gd name="T33" fmla="*/ 355302 h 2209800"/>
              <a:gd name="T34" fmla="*/ 614567 w 2289175"/>
              <a:gd name="T35" fmla="*/ 367454 h 2209800"/>
              <a:gd name="T36" fmla="*/ 1322667 w 2289175"/>
              <a:gd name="T37" fmla="*/ 369831 h 2209800"/>
              <a:gd name="T38" fmla="*/ 1319497 w 2289175"/>
              <a:gd name="T39" fmla="*/ 358473 h 2209800"/>
              <a:gd name="T40" fmla="*/ 1306550 w 2289175"/>
              <a:gd name="T41" fmla="*/ 349755 h 2209800"/>
              <a:gd name="T42" fmla="*/ 1139829 w 2289175"/>
              <a:gd name="T43" fmla="*/ 0 h 2209800"/>
              <a:gd name="T44" fmla="*/ 1324252 w 2289175"/>
              <a:gd name="T45" fmla="*/ 228239 h 2209800"/>
              <a:gd name="T46" fmla="*/ 1358072 w 2289175"/>
              <a:gd name="T47" fmla="*/ 237749 h 2209800"/>
              <a:gd name="T48" fmla="*/ 1387929 w 2289175"/>
              <a:gd name="T49" fmla="*/ 255183 h 2209800"/>
              <a:gd name="T50" fmla="*/ 1412764 w 2289175"/>
              <a:gd name="T51" fmla="*/ 278694 h 2209800"/>
              <a:gd name="T52" fmla="*/ 1431524 w 2289175"/>
              <a:gd name="T53" fmla="*/ 307488 h 2209800"/>
              <a:gd name="T54" fmla="*/ 1442621 w 2289175"/>
              <a:gd name="T55" fmla="*/ 341038 h 2209800"/>
              <a:gd name="T56" fmla="*/ 1445527 w 2289175"/>
              <a:gd name="T57" fmla="*/ 695547 h 2209800"/>
              <a:gd name="T58" fmla="*/ 1665885 w 2289175"/>
              <a:gd name="T59" fmla="*/ 693698 h 2209800"/>
              <a:gd name="T60" fmla="*/ 1701025 w 2289175"/>
              <a:gd name="T61" fmla="*/ 700038 h 2209800"/>
              <a:gd name="T62" fmla="*/ 1732731 w 2289175"/>
              <a:gd name="T63" fmla="*/ 714038 h 2209800"/>
              <a:gd name="T64" fmla="*/ 1759681 w 2289175"/>
              <a:gd name="T65" fmla="*/ 735436 h 2209800"/>
              <a:gd name="T66" fmla="*/ 1781083 w 2289175"/>
              <a:gd name="T67" fmla="*/ 762381 h 2209800"/>
              <a:gd name="T68" fmla="*/ 1795350 w 2289175"/>
              <a:gd name="T69" fmla="*/ 793816 h 2209800"/>
              <a:gd name="T70" fmla="*/ 1801691 w 2289175"/>
              <a:gd name="T71" fmla="*/ 828950 h 2209800"/>
              <a:gd name="T72" fmla="*/ 1800370 w 2289175"/>
              <a:gd name="T73" fmla="*/ 1703601 h 2209800"/>
              <a:gd name="T74" fmla="*/ 0 w 2289175"/>
              <a:gd name="T75" fmla="*/ 1709941 h 2209800"/>
              <a:gd name="T76" fmla="*/ 123125 w 2289175"/>
              <a:gd name="T77" fmla="*/ 1683524 h 2209800"/>
              <a:gd name="T78" fmla="*/ 126295 w 2289175"/>
              <a:gd name="T79" fmla="*/ 806496 h 2209800"/>
              <a:gd name="T80" fmla="*/ 137393 w 2289175"/>
              <a:gd name="T81" fmla="*/ 773211 h 2209800"/>
              <a:gd name="T82" fmla="*/ 155888 w 2289175"/>
              <a:gd name="T83" fmla="*/ 744153 h 2209800"/>
              <a:gd name="T84" fmla="*/ 180989 w 2289175"/>
              <a:gd name="T85" fmla="*/ 720643 h 2209800"/>
              <a:gd name="T86" fmla="*/ 210581 w 2289175"/>
              <a:gd name="T87" fmla="*/ 703208 h 2209800"/>
              <a:gd name="T88" fmla="*/ 244664 w 2289175"/>
              <a:gd name="T89" fmla="*/ 693698 h 2209800"/>
              <a:gd name="T90" fmla="*/ 467399 w 2289175"/>
              <a:gd name="T91" fmla="*/ 692377 h 2209800"/>
              <a:gd name="T92" fmla="*/ 491707 w 2289175"/>
              <a:gd name="T93" fmla="*/ 362170 h 2209800"/>
              <a:gd name="T94" fmla="*/ 498048 w 2289175"/>
              <a:gd name="T95" fmla="*/ 327301 h 2209800"/>
              <a:gd name="T96" fmla="*/ 512315 w 2289175"/>
              <a:gd name="T97" fmla="*/ 295601 h 2209800"/>
              <a:gd name="T98" fmla="*/ 533717 w 2289175"/>
              <a:gd name="T99" fmla="*/ 268656 h 2209800"/>
              <a:gd name="T100" fmla="*/ 560403 w 2289175"/>
              <a:gd name="T101" fmla="*/ 247259 h 2209800"/>
              <a:gd name="T102" fmla="*/ 592373 w 2289175"/>
              <a:gd name="T103" fmla="*/ 232994 h 2209800"/>
              <a:gd name="T104" fmla="*/ 627250 w 2289175"/>
              <a:gd name="T105" fmla="*/ 226654 h 22098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289175" h="2209800">
                <a:moveTo>
                  <a:pt x="1212850" y="1562100"/>
                </a:moveTo>
                <a:lnTo>
                  <a:pt x="1477963" y="1562100"/>
                </a:lnTo>
                <a:lnTo>
                  <a:pt x="1477963" y="1747838"/>
                </a:lnTo>
                <a:lnTo>
                  <a:pt x="1212850" y="1747838"/>
                </a:lnTo>
                <a:lnTo>
                  <a:pt x="1212850" y="1562100"/>
                </a:lnTo>
                <a:close/>
                <a:moveTo>
                  <a:pt x="833437" y="1560513"/>
                </a:moveTo>
                <a:lnTo>
                  <a:pt x="1100137" y="1560513"/>
                </a:lnTo>
                <a:lnTo>
                  <a:pt x="1100137" y="1746251"/>
                </a:lnTo>
                <a:lnTo>
                  <a:pt x="833437" y="1746251"/>
                </a:lnTo>
                <a:lnTo>
                  <a:pt x="833437" y="1560513"/>
                </a:lnTo>
                <a:close/>
                <a:moveTo>
                  <a:pt x="1744662" y="1556291"/>
                </a:moveTo>
                <a:lnTo>
                  <a:pt x="1744662" y="1740785"/>
                </a:lnTo>
                <a:lnTo>
                  <a:pt x="2010092" y="1740785"/>
                </a:lnTo>
                <a:lnTo>
                  <a:pt x="2010092" y="1556291"/>
                </a:lnTo>
                <a:lnTo>
                  <a:pt x="1744662" y="1556291"/>
                </a:lnTo>
                <a:close/>
                <a:moveTo>
                  <a:pt x="303212" y="1554703"/>
                </a:moveTo>
                <a:lnTo>
                  <a:pt x="303212" y="1739197"/>
                </a:lnTo>
                <a:lnTo>
                  <a:pt x="568960" y="1739197"/>
                </a:lnTo>
                <a:lnTo>
                  <a:pt x="568960" y="1554703"/>
                </a:lnTo>
                <a:lnTo>
                  <a:pt x="303212" y="1554703"/>
                </a:lnTo>
                <a:close/>
                <a:moveTo>
                  <a:pt x="1744662" y="1272723"/>
                </a:moveTo>
                <a:lnTo>
                  <a:pt x="1744662" y="1457852"/>
                </a:lnTo>
                <a:lnTo>
                  <a:pt x="2010092" y="1457852"/>
                </a:lnTo>
                <a:lnTo>
                  <a:pt x="2010092" y="1272723"/>
                </a:lnTo>
                <a:lnTo>
                  <a:pt x="1744662" y="1272723"/>
                </a:lnTo>
                <a:close/>
                <a:moveTo>
                  <a:pt x="303212" y="1271135"/>
                </a:moveTo>
                <a:lnTo>
                  <a:pt x="303212" y="1456264"/>
                </a:lnTo>
                <a:lnTo>
                  <a:pt x="568960" y="1456264"/>
                </a:lnTo>
                <a:lnTo>
                  <a:pt x="568960" y="1271135"/>
                </a:lnTo>
                <a:lnTo>
                  <a:pt x="303212" y="1271135"/>
                </a:lnTo>
                <a:close/>
                <a:moveTo>
                  <a:pt x="1212850" y="1230313"/>
                </a:moveTo>
                <a:lnTo>
                  <a:pt x="1477963" y="1230313"/>
                </a:lnTo>
                <a:lnTo>
                  <a:pt x="1477963" y="1414463"/>
                </a:lnTo>
                <a:lnTo>
                  <a:pt x="1212850" y="1414463"/>
                </a:lnTo>
                <a:lnTo>
                  <a:pt x="1212850" y="1230313"/>
                </a:lnTo>
                <a:close/>
                <a:moveTo>
                  <a:pt x="833437" y="1228725"/>
                </a:moveTo>
                <a:lnTo>
                  <a:pt x="1100137" y="1228725"/>
                </a:lnTo>
                <a:lnTo>
                  <a:pt x="1100137" y="1412875"/>
                </a:lnTo>
                <a:lnTo>
                  <a:pt x="833437" y="1412875"/>
                </a:lnTo>
                <a:lnTo>
                  <a:pt x="833437" y="1228725"/>
                </a:lnTo>
                <a:close/>
                <a:moveTo>
                  <a:pt x="1744662" y="986297"/>
                </a:moveTo>
                <a:lnTo>
                  <a:pt x="1744662" y="987885"/>
                </a:lnTo>
                <a:lnTo>
                  <a:pt x="1744662" y="1171426"/>
                </a:lnTo>
                <a:lnTo>
                  <a:pt x="2010092" y="1171426"/>
                </a:lnTo>
                <a:lnTo>
                  <a:pt x="2010092" y="987885"/>
                </a:lnTo>
                <a:lnTo>
                  <a:pt x="2010092" y="986297"/>
                </a:lnTo>
                <a:lnTo>
                  <a:pt x="2007870" y="986297"/>
                </a:lnTo>
                <a:lnTo>
                  <a:pt x="1746885" y="986297"/>
                </a:lnTo>
                <a:lnTo>
                  <a:pt x="1744662" y="986297"/>
                </a:lnTo>
                <a:close/>
                <a:moveTo>
                  <a:pt x="303212" y="984709"/>
                </a:moveTo>
                <a:lnTo>
                  <a:pt x="303212" y="986297"/>
                </a:lnTo>
                <a:lnTo>
                  <a:pt x="303212" y="1169838"/>
                </a:lnTo>
                <a:lnTo>
                  <a:pt x="568960" y="1169838"/>
                </a:lnTo>
                <a:lnTo>
                  <a:pt x="568960" y="986297"/>
                </a:lnTo>
                <a:lnTo>
                  <a:pt x="568960" y="984709"/>
                </a:lnTo>
                <a:lnTo>
                  <a:pt x="566420" y="984709"/>
                </a:lnTo>
                <a:lnTo>
                  <a:pt x="305435" y="984709"/>
                </a:lnTo>
                <a:lnTo>
                  <a:pt x="303212" y="984709"/>
                </a:lnTo>
                <a:close/>
                <a:moveTo>
                  <a:pt x="1212850" y="895350"/>
                </a:moveTo>
                <a:lnTo>
                  <a:pt x="1477963" y="895350"/>
                </a:lnTo>
                <a:lnTo>
                  <a:pt x="1477963" y="1079500"/>
                </a:lnTo>
                <a:lnTo>
                  <a:pt x="1212850" y="1079500"/>
                </a:lnTo>
                <a:lnTo>
                  <a:pt x="1212850" y="895350"/>
                </a:lnTo>
                <a:close/>
                <a:moveTo>
                  <a:pt x="833437" y="893763"/>
                </a:moveTo>
                <a:lnTo>
                  <a:pt x="1100137" y="893763"/>
                </a:lnTo>
                <a:lnTo>
                  <a:pt x="1100137" y="1077913"/>
                </a:lnTo>
                <a:lnTo>
                  <a:pt x="833437" y="1077913"/>
                </a:lnTo>
                <a:lnTo>
                  <a:pt x="833437" y="893763"/>
                </a:lnTo>
                <a:close/>
                <a:moveTo>
                  <a:pt x="1212850" y="558800"/>
                </a:moveTo>
                <a:lnTo>
                  <a:pt x="1477963" y="558800"/>
                </a:lnTo>
                <a:lnTo>
                  <a:pt x="1477963" y="744538"/>
                </a:lnTo>
                <a:lnTo>
                  <a:pt x="1212850" y="744538"/>
                </a:lnTo>
                <a:lnTo>
                  <a:pt x="1212850" y="558800"/>
                </a:lnTo>
                <a:close/>
                <a:moveTo>
                  <a:pt x="833437" y="557213"/>
                </a:moveTo>
                <a:lnTo>
                  <a:pt x="1100137" y="557213"/>
                </a:lnTo>
                <a:lnTo>
                  <a:pt x="1100137" y="742951"/>
                </a:lnTo>
                <a:lnTo>
                  <a:pt x="833437" y="742951"/>
                </a:lnTo>
                <a:lnTo>
                  <a:pt x="833437" y="557213"/>
                </a:lnTo>
                <a:close/>
                <a:moveTo>
                  <a:pt x="762952" y="419796"/>
                </a:moveTo>
                <a:lnTo>
                  <a:pt x="760095" y="420113"/>
                </a:lnTo>
                <a:lnTo>
                  <a:pt x="757872" y="420431"/>
                </a:lnTo>
                <a:lnTo>
                  <a:pt x="755332" y="421066"/>
                </a:lnTo>
                <a:lnTo>
                  <a:pt x="753110" y="421701"/>
                </a:lnTo>
                <a:lnTo>
                  <a:pt x="748982" y="423924"/>
                </a:lnTo>
                <a:lnTo>
                  <a:pt x="745490" y="427099"/>
                </a:lnTo>
                <a:lnTo>
                  <a:pt x="742315" y="430910"/>
                </a:lnTo>
                <a:lnTo>
                  <a:pt x="740092" y="434720"/>
                </a:lnTo>
                <a:lnTo>
                  <a:pt x="739140" y="436943"/>
                </a:lnTo>
                <a:lnTo>
                  <a:pt x="738822" y="439483"/>
                </a:lnTo>
                <a:lnTo>
                  <a:pt x="738505" y="441706"/>
                </a:lnTo>
                <a:lnTo>
                  <a:pt x="738188" y="444564"/>
                </a:lnTo>
                <a:lnTo>
                  <a:pt x="738188" y="2050075"/>
                </a:lnTo>
                <a:lnTo>
                  <a:pt x="762952" y="2050075"/>
                </a:lnTo>
                <a:lnTo>
                  <a:pt x="1589405" y="2050075"/>
                </a:lnTo>
                <a:lnTo>
                  <a:pt x="1589405" y="444564"/>
                </a:lnTo>
                <a:lnTo>
                  <a:pt x="1589405" y="441706"/>
                </a:lnTo>
                <a:lnTo>
                  <a:pt x="1589088" y="439483"/>
                </a:lnTo>
                <a:lnTo>
                  <a:pt x="1588770" y="436943"/>
                </a:lnTo>
                <a:lnTo>
                  <a:pt x="1587500" y="434720"/>
                </a:lnTo>
                <a:lnTo>
                  <a:pt x="1585595" y="430910"/>
                </a:lnTo>
                <a:lnTo>
                  <a:pt x="1582420" y="427099"/>
                </a:lnTo>
                <a:lnTo>
                  <a:pt x="1578928" y="423924"/>
                </a:lnTo>
                <a:lnTo>
                  <a:pt x="1574482" y="421701"/>
                </a:lnTo>
                <a:lnTo>
                  <a:pt x="1572578" y="421066"/>
                </a:lnTo>
                <a:lnTo>
                  <a:pt x="1570038" y="420431"/>
                </a:lnTo>
                <a:lnTo>
                  <a:pt x="1567498" y="420113"/>
                </a:lnTo>
                <a:lnTo>
                  <a:pt x="1564958" y="419796"/>
                </a:lnTo>
                <a:lnTo>
                  <a:pt x="762952" y="419796"/>
                </a:lnTo>
                <a:close/>
                <a:moveTo>
                  <a:pt x="1252855" y="0"/>
                </a:moveTo>
                <a:lnTo>
                  <a:pt x="1369695" y="0"/>
                </a:lnTo>
                <a:lnTo>
                  <a:pt x="1369695" y="272454"/>
                </a:lnTo>
                <a:lnTo>
                  <a:pt x="1564958" y="272454"/>
                </a:lnTo>
                <a:lnTo>
                  <a:pt x="1574165" y="272454"/>
                </a:lnTo>
                <a:lnTo>
                  <a:pt x="1582738" y="273407"/>
                </a:lnTo>
                <a:lnTo>
                  <a:pt x="1591310" y="274360"/>
                </a:lnTo>
                <a:lnTo>
                  <a:pt x="1599565" y="275947"/>
                </a:lnTo>
                <a:lnTo>
                  <a:pt x="1607820" y="278170"/>
                </a:lnTo>
                <a:lnTo>
                  <a:pt x="1616392" y="280076"/>
                </a:lnTo>
                <a:lnTo>
                  <a:pt x="1624012" y="282616"/>
                </a:lnTo>
                <a:lnTo>
                  <a:pt x="1631950" y="285791"/>
                </a:lnTo>
                <a:lnTo>
                  <a:pt x="1639570" y="289284"/>
                </a:lnTo>
                <a:lnTo>
                  <a:pt x="1646872" y="293412"/>
                </a:lnTo>
                <a:lnTo>
                  <a:pt x="1654175" y="297223"/>
                </a:lnTo>
                <a:lnTo>
                  <a:pt x="1661160" y="301669"/>
                </a:lnTo>
                <a:lnTo>
                  <a:pt x="1667828" y="306749"/>
                </a:lnTo>
                <a:lnTo>
                  <a:pt x="1674495" y="311830"/>
                </a:lnTo>
                <a:lnTo>
                  <a:pt x="1680845" y="316911"/>
                </a:lnTo>
                <a:lnTo>
                  <a:pt x="1686560" y="322944"/>
                </a:lnTo>
                <a:lnTo>
                  <a:pt x="1692275" y="328660"/>
                </a:lnTo>
                <a:lnTo>
                  <a:pt x="1697672" y="335011"/>
                </a:lnTo>
                <a:lnTo>
                  <a:pt x="1702752" y="341362"/>
                </a:lnTo>
                <a:lnTo>
                  <a:pt x="1707515" y="348348"/>
                </a:lnTo>
                <a:lnTo>
                  <a:pt x="1712278" y="355334"/>
                </a:lnTo>
                <a:lnTo>
                  <a:pt x="1716088" y="362637"/>
                </a:lnTo>
                <a:lnTo>
                  <a:pt x="1720215" y="369623"/>
                </a:lnTo>
                <a:lnTo>
                  <a:pt x="1723708" y="377562"/>
                </a:lnTo>
                <a:lnTo>
                  <a:pt x="1726565" y="385501"/>
                </a:lnTo>
                <a:lnTo>
                  <a:pt x="1729105" y="393439"/>
                </a:lnTo>
                <a:lnTo>
                  <a:pt x="1731645" y="401696"/>
                </a:lnTo>
                <a:lnTo>
                  <a:pt x="1733550" y="409952"/>
                </a:lnTo>
                <a:lnTo>
                  <a:pt x="1735138" y="418208"/>
                </a:lnTo>
                <a:lnTo>
                  <a:pt x="1736408" y="426782"/>
                </a:lnTo>
                <a:lnTo>
                  <a:pt x="1736725" y="435355"/>
                </a:lnTo>
                <a:lnTo>
                  <a:pt x="1737042" y="444564"/>
                </a:lnTo>
                <a:lnTo>
                  <a:pt x="1737042" y="836098"/>
                </a:lnTo>
                <a:lnTo>
                  <a:pt x="1749425" y="834192"/>
                </a:lnTo>
                <a:lnTo>
                  <a:pt x="1755140" y="833875"/>
                </a:lnTo>
                <a:lnTo>
                  <a:pt x="1761490" y="833557"/>
                </a:lnTo>
                <a:lnTo>
                  <a:pt x="1992948" y="833557"/>
                </a:lnTo>
                <a:lnTo>
                  <a:pt x="2001838" y="833875"/>
                </a:lnTo>
                <a:lnTo>
                  <a:pt x="2010728" y="834192"/>
                </a:lnTo>
                <a:lnTo>
                  <a:pt x="2019300" y="835463"/>
                </a:lnTo>
                <a:lnTo>
                  <a:pt x="2027555" y="837050"/>
                </a:lnTo>
                <a:lnTo>
                  <a:pt x="2035810" y="838956"/>
                </a:lnTo>
                <a:lnTo>
                  <a:pt x="2044065" y="841496"/>
                </a:lnTo>
                <a:lnTo>
                  <a:pt x="2052002" y="844036"/>
                </a:lnTo>
                <a:lnTo>
                  <a:pt x="2059940" y="846894"/>
                </a:lnTo>
                <a:lnTo>
                  <a:pt x="2067560" y="850387"/>
                </a:lnTo>
                <a:lnTo>
                  <a:pt x="2074862" y="854515"/>
                </a:lnTo>
                <a:lnTo>
                  <a:pt x="2082165" y="858326"/>
                </a:lnTo>
                <a:lnTo>
                  <a:pt x="2089468" y="863089"/>
                </a:lnTo>
                <a:lnTo>
                  <a:pt x="2096135" y="867852"/>
                </a:lnTo>
                <a:lnTo>
                  <a:pt x="2102485" y="872933"/>
                </a:lnTo>
                <a:lnTo>
                  <a:pt x="2108518" y="878331"/>
                </a:lnTo>
                <a:lnTo>
                  <a:pt x="2114550" y="884047"/>
                </a:lnTo>
                <a:lnTo>
                  <a:pt x="2120582" y="889763"/>
                </a:lnTo>
                <a:lnTo>
                  <a:pt x="2125662" y="896114"/>
                </a:lnTo>
                <a:lnTo>
                  <a:pt x="2130742" y="902782"/>
                </a:lnTo>
                <a:lnTo>
                  <a:pt x="2135822" y="909451"/>
                </a:lnTo>
                <a:lnTo>
                  <a:pt x="2140268" y="916437"/>
                </a:lnTo>
                <a:lnTo>
                  <a:pt x="2144395" y="923740"/>
                </a:lnTo>
                <a:lnTo>
                  <a:pt x="2147888" y="931044"/>
                </a:lnTo>
                <a:lnTo>
                  <a:pt x="2151698" y="938665"/>
                </a:lnTo>
                <a:lnTo>
                  <a:pt x="2154555" y="946604"/>
                </a:lnTo>
                <a:lnTo>
                  <a:pt x="2157412" y="954225"/>
                </a:lnTo>
                <a:lnTo>
                  <a:pt x="2159952" y="962481"/>
                </a:lnTo>
                <a:lnTo>
                  <a:pt x="2161540" y="970737"/>
                </a:lnTo>
                <a:lnTo>
                  <a:pt x="2162810" y="979628"/>
                </a:lnTo>
                <a:lnTo>
                  <a:pt x="2164080" y="987885"/>
                </a:lnTo>
                <a:lnTo>
                  <a:pt x="2165032" y="996458"/>
                </a:lnTo>
                <a:lnTo>
                  <a:pt x="2165032" y="1005667"/>
                </a:lnTo>
                <a:lnTo>
                  <a:pt x="2165032" y="2025306"/>
                </a:lnTo>
                <a:lnTo>
                  <a:pt x="2165032" y="2032927"/>
                </a:lnTo>
                <a:lnTo>
                  <a:pt x="2164080" y="2040548"/>
                </a:lnTo>
                <a:lnTo>
                  <a:pt x="2163445" y="2047852"/>
                </a:lnTo>
                <a:lnTo>
                  <a:pt x="2162175" y="2055473"/>
                </a:lnTo>
                <a:lnTo>
                  <a:pt x="2289175" y="2055473"/>
                </a:lnTo>
                <a:lnTo>
                  <a:pt x="2289175" y="2209800"/>
                </a:lnTo>
                <a:lnTo>
                  <a:pt x="0" y="2209800"/>
                </a:lnTo>
                <a:lnTo>
                  <a:pt x="0" y="2055473"/>
                </a:lnTo>
                <a:lnTo>
                  <a:pt x="151765" y="2055473"/>
                </a:lnTo>
                <a:lnTo>
                  <a:pt x="150178" y="2047534"/>
                </a:lnTo>
                <a:lnTo>
                  <a:pt x="149225" y="2039596"/>
                </a:lnTo>
                <a:lnTo>
                  <a:pt x="148590" y="2031975"/>
                </a:lnTo>
                <a:lnTo>
                  <a:pt x="147955" y="2023718"/>
                </a:lnTo>
                <a:lnTo>
                  <a:pt x="147955" y="1004079"/>
                </a:lnTo>
                <a:lnTo>
                  <a:pt x="148590" y="994871"/>
                </a:lnTo>
                <a:lnTo>
                  <a:pt x="149225" y="986297"/>
                </a:lnTo>
                <a:lnTo>
                  <a:pt x="150178" y="977723"/>
                </a:lnTo>
                <a:lnTo>
                  <a:pt x="151765" y="969467"/>
                </a:lnTo>
                <a:lnTo>
                  <a:pt x="153670" y="960893"/>
                </a:lnTo>
                <a:lnTo>
                  <a:pt x="155892" y="952637"/>
                </a:lnTo>
                <a:lnTo>
                  <a:pt x="158750" y="945016"/>
                </a:lnTo>
                <a:lnTo>
                  <a:pt x="161925" y="937077"/>
                </a:lnTo>
                <a:lnTo>
                  <a:pt x="165100" y="929456"/>
                </a:lnTo>
                <a:lnTo>
                  <a:pt x="168910" y="922153"/>
                </a:lnTo>
                <a:lnTo>
                  <a:pt x="173355" y="914849"/>
                </a:lnTo>
                <a:lnTo>
                  <a:pt x="177482" y="907863"/>
                </a:lnTo>
                <a:lnTo>
                  <a:pt x="182245" y="901195"/>
                </a:lnTo>
                <a:lnTo>
                  <a:pt x="187325" y="894526"/>
                </a:lnTo>
                <a:lnTo>
                  <a:pt x="193040" y="888175"/>
                </a:lnTo>
                <a:lnTo>
                  <a:pt x="198438" y="882459"/>
                </a:lnTo>
                <a:lnTo>
                  <a:pt x="204788" y="876744"/>
                </a:lnTo>
                <a:lnTo>
                  <a:pt x="210820" y="871345"/>
                </a:lnTo>
                <a:lnTo>
                  <a:pt x="217488" y="866265"/>
                </a:lnTo>
                <a:lnTo>
                  <a:pt x="224155" y="861501"/>
                </a:lnTo>
                <a:lnTo>
                  <a:pt x="231140" y="856738"/>
                </a:lnTo>
                <a:lnTo>
                  <a:pt x="238125" y="852928"/>
                </a:lnTo>
                <a:lnTo>
                  <a:pt x="245745" y="848800"/>
                </a:lnTo>
                <a:lnTo>
                  <a:pt x="253048" y="845307"/>
                </a:lnTo>
                <a:lnTo>
                  <a:pt x="260985" y="842449"/>
                </a:lnTo>
                <a:lnTo>
                  <a:pt x="268922" y="839908"/>
                </a:lnTo>
                <a:lnTo>
                  <a:pt x="277178" y="837368"/>
                </a:lnTo>
                <a:lnTo>
                  <a:pt x="285432" y="835463"/>
                </a:lnTo>
                <a:lnTo>
                  <a:pt x="294005" y="833875"/>
                </a:lnTo>
                <a:lnTo>
                  <a:pt x="302260" y="832605"/>
                </a:lnTo>
                <a:lnTo>
                  <a:pt x="311468" y="832287"/>
                </a:lnTo>
                <a:lnTo>
                  <a:pt x="320040" y="831970"/>
                </a:lnTo>
                <a:lnTo>
                  <a:pt x="551498" y="831970"/>
                </a:lnTo>
                <a:lnTo>
                  <a:pt x="561658" y="832287"/>
                </a:lnTo>
                <a:lnTo>
                  <a:pt x="571500" y="833240"/>
                </a:lnTo>
                <a:lnTo>
                  <a:pt x="581342" y="834828"/>
                </a:lnTo>
                <a:lnTo>
                  <a:pt x="590868" y="836733"/>
                </a:lnTo>
                <a:lnTo>
                  <a:pt x="590868" y="444564"/>
                </a:lnTo>
                <a:lnTo>
                  <a:pt x="590868" y="435355"/>
                </a:lnTo>
                <a:lnTo>
                  <a:pt x="591820" y="426782"/>
                </a:lnTo>
                <a:lnTo>
                  <a:pt x="592772" y="418208"/>
                </a:lnTo>
                <a:lnTo>
                  <a:pt x="594360" y="409952"/>
                </a:lnTo>
                <a:lnTo>
                  <a:pt x="595948" y="401696"/>
                </a:lnTo>
                <a:lnTo>
                  <a:pt x="598488" y="393439"/>
                </a:lnTo>
                <a:lnTo>
                  <a:pt x="601028" y="385501"/>
                </a:lnTo>
                <a:lnTo>
                  <a:pt x="604202" y="377562"/>
                </a:lnTo>
                <a:lnTo>
                  <a:pt x="607695" y="369623"/>
                </a:lnTo>
                <a:lnTo>
                  <a:pt x="611822" y="362637"/>
                </a:lnTo>
                <a:lnTo>
                  <a:pt x="615632" y="355334"/>
                </a:lnTo>
                <a:lnTo>
                  <a:pt x="620078" y="348348"/>
                </a:lnTo>
                <a:lnTo>
                  <a:pt x="625158" y="341362"/>
                </a:lnTo>
                <a:lnTo>
                  <a:pt x="630238" y="335011"/>
                </a:lnTo>
                <a:lnTo>
                  <a:pt x="635318" y="328660"/>
                </a:lnTo>
                <a:lnTo>
                  <a:pt x="641350" y="322944"/>
                </a:lnTo>
                <a:lnTo>
                  <a:pt x="647065" y="316911"/>
                </a:lnTo>
                <a:lnTo>
                  <a:pt x="653415" y="311830"/>
                </a:lnTo>
                <a:lnTo>
                  <a:pt x="659765" y="306749"/>
                </a:lnTo>
                <a:lnTo>
                  <a:pt x="666750" y="301669"/>
                </a:lnTo>
                <a:lnTo>
                  <a:pt x="673418" y="297223"/>
                </a:lnTo>
                <a:lnTo>
                  <a:pt x="681038" y="293412"/>
                </a:lnTo>
                <a:lnTo>
                  <a:pt x="688022" y="289284"/>
                </a:lnTo>
                <a:lnTo>
                  <a:pt x="695960" y="285791"/>
                </a:lnTo>
                <a:lnTo>
                  <a:pt x="703898" y="282616"/>
                </a:lnTo>
                <a:lnTo>
                  <a:pt x="711835" y="280076"/>
                </a:lnTo>
                <a:lnTo>
                  <a:pt x="720090" y="278170"/>
                </a:lnTo>
                <a:lnTo>
                  <a:pt x="728345" y="275947"/>
                </a:lnTo>
                <a:lnTo>
                  <a:pt x="736600" y="274360"/>
                </a:lnTo>
                <a:lnTo>
                  <a:pt x="745172" y="273407"/>
                </a:lnTo>
                <a:lnTo>
                  <a:pt x="753745" y="272454"/>
                </a:lnTo>
                <a:lnTo>
                  <a:pt x="762952" y="272454"/>
                </a:lnTo>
                <a:lnTo>
                  <a:pt x="1252855" y="272454"/>
                </a:lnTo>
                <a:lnTo>
                  <a:pt x="1252855" y="0"/>
                </a:lnTo>
                <a:close/>
              </a:path>
            </a:pathLst>
          </a:custGeom>
          <a:solidFill>
            <a:srgbClr val="FF6600"/>
          </a:solidFill>
          <a:ln>
            <a:noFill/>
          </a:ln>
          <a:extLst/>
        </p:spPr>
        <p:txBody>
          <a:bodyPr anchor="ctr">
            <a:scene3d>
              <a:camera prst="orthographicFront"/>
              <a:lightRig rig="threePt" dir="t"/>
            </a:scene3d>
            <a:sp3d>
              <a:contourClr>
                <a:srgbClr val="FFFFFF"/>
              </a:contourClr>
            </a:sp3d>
          </a:bodyPr>
          <a:lstStyle/>
          <a:p>
            <a:pPr algn="ctr">
              <a:defRPr/>
            </a:pPr>
            <a:endParaRPr lang="zh-CN" altLang="en-US" sz="700">
              <a:solidFill>
                <a:srgbClr val="FFFFFF"/>
              </a:solidFill>
            </a:endParaRPr>
          </a:p>
        </p:txBody>
      </p:sp>
      <p:sp>
        <p:nvSpPr>
          <p:cNvPr id="15" name="矩形 14"/>
          <p:cNvSpPr/>
          <p:nvPr/>
        </p:nvSpPr>
        <p:spPr>
          <a:xfrm>
            <a:off x="3544832" y="2114932"/>
            <a:ext cx="795821" cy="369332"/>
          </a:xfrm>
          <a:prstGeom prst="rect">
            <a:avLst/>
          </a:prstGeom>
        </p:spPr>
        <p:txBody>
          <a:bodyPr wrap="square">
            <a:spAutoFit/>
          </a:bodyPr>
          <a:lstStyle/>
          <a:p>
            <a:pPr lvl="0"/>
            <a:r>
              <a:rPr lang="zh-CN" altLang="en-US" sz="900" dirty="0">
                <a:solidFill>
                  <a:srgbClr val="FFFFFF"/>
                </a:solidFill>
                <a:latin typeface="微软雅黑" pitchFamily="34" charset="-122"/>
                <a:ea typeface="微软雅黑" pitchFamily="34" charset="-122"/>
              </a:rPr>
              <a:t>火车</a:t>
            </a:r>
            <a:r>
              <a:rPr lang="en-US" altLang="zh-CN" sz="900" dirty="0">
                <a:solidFill>
                  <a:srgbClr val="FFFFFF"/>
                </a:solidFill>
                <a:latin typeface="微软雅黑" pitchFamily="34" charset="-122"/>
                <a:ea typeface="微软雅黑" pitchFamily="34" charset="-122"/>
              </a:rPr>
              <a:t>/</a:t>
            </a:r>
            <a:r>
              <a:rPr lang="zh-CN" altLang="en-US" sz="900" dirty="0">
                <a:solidFill>
                  <a:srgbClr val="FFFFFF"/>
                </a:solidFill>
                <a:latin typeface="微软雅黑" pitchFamily="34" charset="-122"/>
                <a:ea typeface="微软雅黑" pitchFamily="34" charset="-122"/>
              </a:rPr>
              <a:t>汽车</a:t>
            </a:r>
            <a:endParaRPr lang="en-US" altLang="zh-CN" sz="900" dirty="0">
              <a:solidFill>
                <a:srgbClr val="FFFFFF"/>
              </a:solidFill>
              <a:latin typeface="微软雅黑" pitchFamily="34" charset="-122"/>
              <a:ea typeface="微软雅黑" pitchFamily="34" charset="-122"/>
            </a:endParaRPr>
          </a:p>
          <a:p>
            <a:pPr lvl="0"/>
            <a:r>
              <a:rPr lang="en-US" altLang="zh-CN" sz="900" dirty="0">
                <a:solidFill>
                  <a:srgbClr val="FFFFFF"/>
                </a:solidFill>
                <a:latin typeface="微软雅黑" pitchFamily="34" charset="-122"/>
                <a:ea typeface="微软雅黑" pitchFamily="34" charset="-122"/>
              </a:rPr>
              <a:t>/</a:t>
            </a:r>
            <a:r>
              <a:rPr lang="zh-CN" altLang="en-US" sz="900" dirty="0">
                <a:solidFill>
                  <a:srgbClr val="FFFFFF"/>
                </a:solidFill>
                <a:latin typeface="微软雅黑" pitchFamily="34" charset="-122"/>
                <a:ea typeface="微软雅黑" pitchFamily="34" charset="-122"/>
              </a:rPr>
              <a:t>地铁站</a:t>
            </a:r>
            <a:endParaRPr lang="en-US" altLang="zh-CN" sz="900" dirty="0">
              <a:solidFill>
                <a:srgbClr val="FFFFFF"/>
              </a:solidFill>
              <a:latin typeface="微软雅黑" pitchFamily="34" charset="-122"/>
              <a:ea typeface="微软雅黑" pitchFamily="34" charset="-122"/>
            </a:endParaRPr>
          </a:p>
        </p:txBody>
      </p:sp>
      <p:pic>
        <p:nvPicPr>
          <p:cNvPr id="14" name="图片 13"/>
          <p:cNvPicPr>
            <a:picLocks noChangeAspect="1"/>
          </p:cNvPicPr>
          <p:nvPr/>
        </p:nvPicPr>
        <p:blipFill>
          <a:blip r:embed="rId2"/>
          <a:stretch>
            <a:fillRect/>
          </a:stretch>
        </p:blipFill>
        <p:spPr>
          <a:xfrm>
            <a:off x="3650127" y="1877025"/>
            <a:ext cx="457348" cy="265394"/>
          </a:xfrm>
          <a:prstGeom prst="rect">
            <a:avLst/>
          </a:prstGeom>
        </p:spPr>
      </p:pic>
      <p:sp>
        <p:nvSpPr>
          <p:cNvPr id="18" name="矩形 17"/>
          <p:cNvSpPr/>
          <p:nvPr/>
        </p:nvSpPr>
        <p:spPr>
          <a:xfrm>
            <a:off x="5996838" y="2170354"/>
            <a:ext cx="646331" cy="230832"/>
          </a:xfrm>
          <a:prstGeom prst="rect">
            <a:avLst/>
          </a:prstGeom>
        </p:spPr>
        <p:txBody>
          <a:bodyPr wrap="none">
            <a:spAutoFit/>
          </a:bodyPr>
          <a:lstStyle/>
          <a:p>
            <a:r>
              <a:rPr lang="zh-CN" altLang="en-US" sz="900" dirty="0">
                <a:solidFill>
                  <a:srgbClr val="FFFFFF"/>
                </a:solidFill>
                <a:latin typeface="微软雅黑" pitchFamily="34" charset="-122"/>
                <a:ea typeface="微软雅黑" pitchFamily="34" charset="-122"/>
              </a:rPr>
              <a:t>智能小区</a:t>
            </a:r>
            <a:endParaRPr lang="en-US" altLang="zh-CN" sz="900" dirty="0">
              <a:solidFill>
                <a:srgbClr val="FFFFFF"/>
              </a:solidFill>
              <a:latin typeface="微软雅黑" pitchFamily="34" charset="-122"/>
              <a:ea typeface="微软雅黑" pitchFamily="34" charset="-122"/>
            </a:endParaRPr>
          </a:p>
        </p:txBody>
      </p:sp>
      <p:sp>
        <p:nvSpPr>
          <p:cNvPr id="19" name="KSO_Shape"/>
          <p:cNvSpPr>
            <a:spLocks/>
          </p:cNvSpPr>
          <p:nvPr/>
        </p:nvSpPr>
        <p:spPr bwMode="auto">
          <a:xfrm>
            <a:off x="6184894" y="1883920"/>
            <a:ext cx="357249" cy="220438"/>
          </a:xfrm>
          <a:custGeom>
            <a:avLst/>
            <a:gdLst>
              <a:gd name="T0" fmla="*/ 1009307 w 2289175"/>
              <a:gd name="T1" fmla="*/ 1299506 h 2209800"/>
              <a:gd name="T2" fmla="*/ 693568 w 2289175"/>
              <a:gd name="T3" fmla="*/ 1298185 h 2209800"/>
              <a:gd name="T4" fmla="*/ 1451869 w 2289175"/>
              <a:gd name="T5" fmla="*/ 1294673 h 2209800"/>
              <a:gd name="T6" fmla="*/ 252326 w 2289175"/>
              <a:gd name="T7" fmla="*/ 1293352 h 2209800"/>
              <a:gd name="T8" fmla="*/ 1451869 w 2289175"/>
              <a:gd name="T9" fmla="*/ 1058774 h 2209800"/>
              <a:gd name="T10" fmla="*/ 252326 w 2289175"/>
              <a:gd name="T11" fmla="*/ 1057453 h 2209800"/>
              <a:gd name="T12" fmla="*/ 1009307 w 2289175"/>
              <a:gd name="T13" fmla="*/ 1023493 h 2209800"/>
              <a:gd name="T14" fmla="*/ 693568 w 2289175"/>
              <a:gd name="T15" fmla="*/ 1022172 h 2209800"/>
              <a:gd name="T16" fmla="*/ 1672753 w 2289175"/>
              <a:gd name="T17" fmla="*/ 821818 h 2209800"/>
              <a:gd name="T18" fmla="*/ 252326 w 2289175"/>
              <a:gd name="T19" fmla="*/ 819176 h 2209800"/>
              <a:gd name="T20" fmla="*/ 473476 w 2289175"/>
              <a:gd name="T21" fmla="*/ 819176 h 2209800"/>
              <a:gd name="T22" fmla="*/ 1229928 w 2289175"/>
              <a:gd name="T23" fmla="*/ 744839 h 2209800"/>
              <a:gd name="T24" fmla="*/ 915509 w 2289175"/>
              <a:gd name="T25" fmla="*/ 743518 h 2209800"/>
              <a:gd name="T26" fmla="*/ 1229928 w 2289175"/>
              <a:gd name="T27" fmla="*/ 464864 h 2209800"/>
              <a:gd name="T28" fmla="*/ 915509 w 2289175"/>
              <a:gd name="T29" fmla="*/ 463544 h 2209800"/>
              <a:gd name="T30" fmla="*/ 632534 w 2289175"/>
              <a:gd name="T31" fmla="*/ 349491 h 2209800"/>
              <a:gd name="T32" fmla="*/ 620380 w 2289175"/>
              <a:gd name="T33" fmla="*/ 355302 h 2209800"/>
              <a:gd name="T34" fmla="*/ 614567 w 2289175"/>
              <a:gd name="T35" fmla="*/ 367454 h 2209800"/>
              <a:gd name="T36" fmla="*/ 1322667 w 2289175"/>
              <a:gd name="T37" fmla="*/ 369831 h 2209800"/>
              <a:gd name="T38" fmla="*/ 1319497 w 2289175"/>
              <a:gd name="T39" fmla="*/ 358473 h 2209800"/>
              <a:gd name="T40" fmla="*/ 1306550 w 2289175"/>
              <a:gd name="T41" fmla="*/ 349755 h 2209800"/>
              <a:gd name="T42" fmla="*/ 1139829 w 2289175"/>
              <a:gd name="T43" fmla="*/ 0 h 2209800"/>
              <a:gd name="T44" fmla="*/ 1324252 w 2289175"/>
              <a:gd name="T45" fmla="*/ 228239 h 2209800"/>
              <a:gd name="T46" fmla="*/ 1358072 w 2289175"/>
              <a:gd name="T47" fmla="*/ 237749 h 2209800"/>
              <a:gd name="T48" fmla="*/ 1387929 w 2289175"/>
              <a:gd name="T49" fmla="*/ 255183 h 2209800"/>
              <a:gd name="T50" fmla="*/ 1412764 w 2289175"/>
              <a:gd name="T51" fmla="*/ 278694 h 2209800"/>
              <a:gd name="T52" fmla="*/ 1431524 w 2289175"/>
              <a:gd name="T53" fmla="*/ 307488 h 2209800"/>
              <a:gd name="T54" fmla="*/ 1442621 w 2289175"/>
              <a:gd name="T55" fmla="*/ 341038 h 2209800"/>
              <a:gd name="T56" fmla="*/ 1445527 w 2289175"/>
              <a:gd name="T57" fmla="*/ 695547 h 2209800"/>
              <a:gd name="T58" fmla="*/ 1665885 w 2289175"/>
              <a:gd name="T59" fmla="*/ 693698 h 2209800"/>
              <a:gd name="T60" fmla="*/ 1701025 w 2289175"/>
              <a:gd name="T61" fmla="*/ 700038 h 2209800"/>
              <a:gd name="T62" fmla="*/ 1732731 w 2289175"/>
              <a:gd name="T63" fmla="*/ 714038 h 2209800"/>
              <a:gd name="T64" fmla="*/ 1759681 w 2289175"/>
              <a:gd name="T65" fmla="*/ 735436 h 2209800"/>
              <a:gd name="T66" fmla="*/ 1781083 w 2289175"/>
              <a:gd name="T67" fmla="*/ 762381 h 2209800"/>
              <a:gd name="T68" fmla="*/ 1795350 w 2289175"/>
              <a:gd name="T69" fmla="*/ 793816 h 2209800"/>
              <a:gd name="T70" fmla="*/ 1801691 w 2289175"/>
              <a:gd name="T71" fmla="*/ 828950 h 2209800"/>
              <a:gd name="T72" fmla="*/ 1800370 w 2289175"/>
              <a:gd name="T73" fmla="*/ 1703601 h 2209800"/>
              <a:gd name="T74" fmla="*/ 0 w 2289175"/>
              <a:gd name="T75" fmla="*/ 1709941 h 2209800"/>
              <a:gd name="T76" fmla="*/ 123125 w 2289175"/>
              <a:gd name="T77" fmla="*/ 1683524 h 2209800"/>
              <a:gd name="T78" fmla="*/ 126295 w 2289175"/>
              <a:gd name="T79" fmla="*/ 806496 h 2209800"/>
              <a:gd name="T80" fmla="*/ 137393 w 2289175"/>
              <a:gd name="T81" fmla="*/ 773211 h 2209800"/>
              <a:gd name="T82" fmla="*/ 155888 w 2289175"/>
              <a:gd name="T83" fmla="*/ 744153 h 2209800"/>
              <a:gd name="T84" fmla="*/ 180989 w 2289175"/>
              <a:gd name="T85" fmla="*/ 720643 h 2209800"/>
              <a:gd name="T86" fmla="*/ 210581 w 2289175"/>
              <a:gd name="T87" fmla="*/ 703208 h 2209800"/>
              <a:gd name="T88" fmla="*/ 244664 w 2289175"/>
              <a:gd name="T89" fmla="*/ 693698 h 2209800"/>
              <a:gd name="T90" fmla="*/ 467399 w 2289175"/>
              <a:gd name="T91" fmla="*/ 692377 h 2209800"/>
              <a:gd name="T92" fmla="*/ 491707 w 2289175"/>
              <a:gd name="T93" fmla="*/ 362170 h 2209800"/>
              <a:gd name="T94" fmla="*/ 498048 w 2289175"/>
              <a:gd name="T95" fmla="*/ 327301 h 2209800"/>
              <a:gd name="T96" fmla="*/ 512315 w 2289175"/>
              <a:gd name="T97" fmla="*/ 295601 h 2209800"/>
              <a:gd name="T98" fmla="*/ 533717 w 2289175"/>
              <a:gd name="T99" fmla="*/ 268656 h 2209800"/>
              <a:gd name="T100" fmla="*/ 560403 w 2289175"/>
              <a:gd name="T101" fmla="*/ 247259 h 2209800"/>
              <a:gd name="T102" fmla="*/ 592373 w 2289175"/>
              <a:gd name="T103" fmla="*/ 232994 h 2209800"/>
              <a:gd name="T104" fmla="*/ 627250 w 2289175"/>
              <a:gd name="T105" fmla="*/ 226654 h 22098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289175" h="2209800">
                <a:moveTo>
                  <a:pt x="1212850" y="1562100"/>
                </a:moveTo>
                <a:lnTo>
                  <a:pt x="1477963" y="1562100"/>
                </a:lnTo>
                <a:lnTo>
                  <a:pt x="1477963" y="1747838"/>
                </a:lnTo>
                <a:lnTo>
                  <a:pt x="1212850" y="1747838"/>
                </a:lnTo>
                <a:lnTo>
                  <a:pt x="1212850" y="1562100"/>
                </a:lnTo>
                <a:close/>
                <a:moveTo>
                  <a:pt x="833437" y="1560513"/>
                </a:moveTo>
                <a:lnTo>
                  <a:pt x="1100137" y="1560513"/>
                </a:lnTo>
                <a:lnTo>
                  <a:pt x="1100137" y="1746251"/>
                </a:lnTo>
                <a:lnTo>
                  <a:pt x="833437" y="1746251"/>
                </a:lnTo>
                <a:lnTo>
                  <a:pt x="833437" y="1560513"/>
                </a:lnTo>
                <a:close/>
                <a:moveTo>
                  <a:pt x="1744662" y="1556291"/>
                </a:moveTo>
                <a:lnTo>
                  <a:pt x="1744662" y="1740785"/>
                </a:lnTo>
                <a:lnTo>
                  <a:pt x="2010092" y="1740785"/>
                </a:lnTo>
                <a:lnTo>
                  <a:pt x="2010092" y="1556291"/>
                </a:lnTo>
                <a:lnTo>
                  <a:pt x="1744662" y="1556291"/>
                </a:lnTo>
                <a:close/>
                <a:moveTo>
                  <a:pt x="303212" y="1554703"/>
                </a:moveTo>
                <a:lnTo>
                  <a:pt x="303212" y="1739197"/>
                </a:lnTo>
                <a:lnTo>
                  <a:pt x="568960" y="1739197"/>
                </a:lnTo>
                <a:lnTo>
                  <a:pt x="568960" y="1554703"/>
                </a:lnTo>
                <a:lnTo>
                  <a:pt x="303212" y="1554703"/>
                </a:lnTo>
                <a:close/>
                <a:moveTo>
                  <a:pt x="1744662" y="1272723"/>
                </a:moveTo>
                <a:lnTo>
                  <a:pt x="1744662" y="1457852"/>
                </a:lnTo>
                <a:lnTo>
                  <a:pt x="2010092" y="1457852"/>
                </a:lnTo>
                <a:lnTo>
                  <a:pt x="2010092" y="1272723"/>
                </a:lnTo>
                <a:lnTo>
                  <a:pt x="1744662" y="1272723"/>
                </a:lnTo>
                <a:close/>
                <a:moveTo>
                  <a:pt x="303212" y="1271135"/>
                </a:moveTo>
                <a:lnTo>
                  <a:pt x="303212" y="1456264"/>
                </a:lnTo>
                <a:lnTo>
                  <a:pt x="568960" y="1456264"/>
                </a:lnTo>
                <a:lnTo>
                  <a:pt x="568960" y="1271135"/>
                </a:lnTo>
                <a:lnTo>
                  <a:pt x="303212" y="1271135"/>
                </a:lnTo>
                <a:close/>
                <a:moveTo>
                  <a:pt x="1212850" y="1230313"/>
                </a:moveTo>
                <a:lnTo>
                  <a:pt x="1477963" y="1230313"/>
                </a:lnTo>
                <a:lnTo>
                  <a:pt x="1477963" y="1414463"/>
                </a:lnTo>
                <a:lnTo>
                  <a:pt x="1212850" y="1414463"/>
                </a:lnTo>
                <a:lnTo>
                  <a:pt x="1212850" y="1230313"/>
                </a:lnTo>
                <a:close/>
                <a:moveTo>
                  <a:pt x="833437" y="1228725"/>
                </a:moveTo>
                <a:lnTo>
                  <a:pt x="1100137" y="1228725"/>
                </a:lnTo>
                <a:lnTo>
                  <a:pt x="1100137" y="1412875"/>
                </a:lnTo>
                <a:lnTo>
                  <a:pt x="833437" y="1412875"/>
                </a:lnTo>
                <a:lnTo>
                  <a:pt x="833437" y="1228725"/>
                </a:lnTo>
                <a:close/>
                <a:moveTo>
                  <a:pt x="1744662" y="986297"/>
                </a:moveTo>
                <a:lnTo>
                  <a:pt x="1744662" y="987885"/>
                </a:lnTo>
                <a:lnTo>
                  <a:pt x="1744662" y="1171426"/>
                </a:lnTo>
                <a:lnTo>
                  <a:pt x="2010092" y="1171426"/>
                </a:lnTo>
                <a:lnTo>
                  <a:pt x="2010092" y="987885"/>
                </a:lnTo>
                <a:lnTo>
                  <a:pt x="2010092" y="986297"/>
                </a:lnTo>
                <a:lnTo>
                  <a:pt x="2007870" y="986297"/>
                </a:lnTo>
                <a:lnTo>
                  <a:pt x="1746885" y="986297"/>
                </a:lnTo>
                <a:lnTo>
                  <a:pt x="1744662" y="986297"/>
                </a:lnTo>
                <a:close/>
                <a:moveTo>
                  <a:pt x="303212" y="984709"/>
                </a:moveTo>
                <a:lnTo>
                  <a:pt x="303212" y="986297"/>
                </a:lnTo>
                <a:lnTo>
                  <a:pt x="303212" y="1169838"/>
                </a:lnTo>
                <a:lnTo>
                  <a:pt x="568960" y="1169838"/>
                </a:lnTo>
                <a:lnTo>
                  <a:pt x="568960" y="986297"/>
                </a:lnTo>
                <a:lnTo>
                  <a:pt x="568960" y="984709"/>
                </a:lnTo>
                <a:lnTo>
                  <a:pt x="566420" y="984709"/>
                </a:lnTo>
                <a:lnTo>
                  <a:pt x="305435" y="984709"/>
                </a:lnTo>
                <a:lnTo>
                  <a:pt x="303212" y="984709"/>
                </a:lnTo>
                <a:close/>
                <a:moveTo>
                  <a:pt x="1212850" y="895350"/>
                </a:moveTo>
                <a:lnTo>
                  <a:pt x="1477963" y="895350"/>
                </a:lnTo>
                <a:lnTo>
                  <a:pt x="1477963" y="1079500"/>
                </a:lnTo>
                <a:lnTo>
                  <a:pt x="1212850" y="1079500"/>
                </a:lnTo>
                <a:lnTo>
                  <a:pt x="1212850" y="895350"/>
                </a:lnTo>
                <a:close/>
                <a:moveTo>
                  <a:pt x="833437" y="893763"/>
                </a:moveTo>
                <a:lnTo>
                  <a:pt x="1100137" y="893763"/>
                </a:lnTo>
                <a:lnTo>
                  <a:pt x="1100137" y="1077913"/>
                </a:lnTo>
                <a:lnTo>
                  <a:pt x="833437" y="1077913"/>
                </a:lnTo>
                <a:lnTo>
                  <a:pt x="833437" y="893763"/>
                </a:lnTo>
                <a:close/>
                <a:moveTo>
                  <a:pt x="1212850" y="558800"/>
                </a:moveTo>
                <a:lnTo>
                  <a:pt x="1477963" y="558800"/>
                </a:lnTo>
                <a:lnTo>
                  <a:pt x="1477963" y="744538"/>
                </a:lnTo>
                <a:lnTo>
                  <a:pt x="1212850" y="744538"/>
                </a:lnTo>
                <a:lnTo>
                  <a:pt x="1212850" y="558800"/>
                </a:lnTo>
                <a:close/>
                <a:moveTo>
                  <a:pt x="833437" y="557213"/>
                </a:moveTo>
                <a:lnTo>
                  <a:pt x="1100137" y="557213"/>
                </a:lnTo>
                <a:lnTo>
                  <a:pt x="1100137" y="742951"/>
                </a:lnTo>
                <a:lnTo>
                  <a:pt x="833437" y="742951"/>
                </a:lnTo>
                <a:lnTo>
                  <a:pt x="833437" y="557213"/>
                </a:lnTo>
                <a:close/>
                <a:moveTo>
                  <a:pt x="762952" y="419796"/>
                </a:moveTo>
                <a:lnTo>
                  <a:pt x="760095" y="420113"/>
                </a:lnTo>
                <a:lnTo>
                  <a:pt x="757872" y="420431"/>
                </a:lnTo>
                <a:lnTo>
                  <a:pt x="755332" y="421066"/>
                </a:lnTo>
                <a:lnTo>
                  <a:pt x="753110" y="421701"/>
                </a:lnTo>
                <a:lnTo>
                  <a:pt x="748982" y="423924"/>
                </a:lnTo>
                <a:lnTo>
                  <a:pt x="745490" y="427099"/>
                </a:lnTo>
                <a:lnTo>
                  <a:pt x="742315" y="430910"/>
                </a:lnTo>
                <a:lnTo>
                  <a:pt x="740092" y="434720"/>
                </a:lnTo>
                <a:lnTo>
                  <a:pt x="739140" y="436943"/>
                </a:lnTo>
                <a:lnTo>
                  <a:pt x="738822" y="439483"/>
                </a:lnTo>
                <a:lnTo>
                  <a:pt x="738505" y="441706"/>
                </a:lnTo>
                <a:lnTo>
                  <a:pt x="738188" y="444564"/>
                </a:lnTo>
                <a:lnTo>
                  <a:pt x="738188" y="2050075"/>
                </a:lnTo>
                <a:lnTo>
                  <a:pt x="762952" y="2050075"/>
                </a:lnTo>
                <a:lnTo>
                  <a:pt x="1589405" y="2050075"/>
                </a:lnTo>
                <a:lnTo>
                  <a:pt x="1589405" y="444564"/>
                </a:lnTo>
                <a:lnTo>
                  <a:pt x="1589405" y="441706"/>
                </a:lnTo>
                <a:lnTo>
                  <a:pt x="1589088" y="439483"/>
                </a:lnTo>
                <a:lnTo>
                  <a:pt x="1588770" y="436943"/>
                </a:lnTo>
                <a:lnTo>
                  <a:pt x="1587500" y="434720"/>
                </a:lnTo>
                <a:lnTo>
                  <a:pt x="1585595" y="430910"/>
                </a:lnTo>
                <a:lnTo>
                  <a:pt x="1582420" y="427099"/>
                </a:lnTo>
                <a:lnTo>
                  <a:pt x="1578928" y="423924"/>
                </a:lnTo>
                <a:lnTo>
                  <a:pt x="1574482" y="421701"/>
                </a:lnTo>
                <a:lnTo>
                  <a:pt x="1572578" y="421066"/>
                </a:lnTo>
                <a:lnTo>
                  <a:pt x="1570038" y="420431"/>
                </a:lnTo>
                <a:lnTo>
                  <a:pt x="1567498" y="420113"/>
                </a:lnTo>
                <a:lnTo>
                  <a:pt x="1564958" y="419796"/>
                </a:lnTo>
                <a:lnTo>
                  <a:pt x="762952" y="419796"/>
                </a:lnTo>
                <a:close/>
                <a:moveTo>
                  <a:pt x="1252855" y="0"/>
                </a:moveTo>
                <a:lnTo>
                  <a:pt x="1369695" y="0"/>
                </a:lnTo>
                <a:lnTo>
                  <a:pt x="1369695" y="272454"/>
                </a:lnTo>
                <a:lnTo>
                  <a:pt x="1564958" y="272454"/>
                </a:lnTo>
                <a:lnTo>
                  <a:pt x="1574165" y="272454"/>
                </a:lnTo>
                <a:lnTo>
                  <a:pt x="1582738" y="273407"/>
                </a:lnTo>
                <a:lnTo>
                  <a:pt x="1591310" y="274360"/>
                </a:lnTo>
                <a:lnTo>
                  <a:pt x="1599565" y="275947"/>
                </a:lnTo>
                <a:lnTo>
                  <a:pt x="1607820" y="278170"/>
                </a:lnTo>
                <a:lnTo>
                  <a:pt x="1616392" y="280076"/>
                </a:lnTo>
                <a:lnTo>
                  <a:pt x="1624012" y="282616"/>
                </a:lnTo>
                <a:lnTo>
                  <a:pt x="1631950" y="285791"/>
                </a:lnTo>
                <a:lnTo>
                  <a:pt x="1639570" y="289284"/>
                </a:lnTo>
                <a:lnTo>
                  <a:pt x="1646872" y="293412"/>
                </a:lnTo>
                <a:lnTo>
                  <a:pt x="1654175" y="297223"/>
                </a:lnTo>
                <a:lnTo>
                  <a:pt x="1661160" y="301669"/>
                </a:lnTo>
                <a:lnTo>
                  <a:pt x="1667828" y="306749"/>
                </a:lnTo>
                <a:lnTo>
                  <a:pt x="1674495" y="311830"/>
                </a:lnTo>
                <a:lnTo>
                  <a:pt x="1680845" y="316911"/>
                </a:lnTo>
                <a:lnTo>
                  <a:pt x="1686560" y="322944"/>
                </a:lnTo>
                <a:lnTo>
                  <a:pt x="1692275" y="328660"/>
                </a:lnTo>
                <a:lnTo>
                  <a:pt x="1697672" y="335011"/>
                </a:lnTo>
                <a:lnTo>
                  <a:pt x="1702752" y="341362"/>
                </a:lnTo>
                <a:lnTo>
                  <a:pt x="1707515" y="348348"/>
                </a:lnTo>
                <a:lnTo>
                  <a:pt x="1712278" y="355334"/>
                </a:lnTo>
                <a:lnTo>
                  <a:pt x="1716088" y="362637"/>
                </a:lnTo>
                <a:lnTo>
                  <a:pt x="1720215" y="369623"/>
                </a:lnTo>
                <a:lnTo>
                  <a:pt x="1723708" y="377562"/>
                </a:lnTo>
                <a:lnTo>
                  <a:pt x="1726565" y="385501"/>
                </a:lnTo>
                <a:lnTo>
                  <a:pt x="1729105" y="393439"/>
                </a:lnTo>
                <a:lnTo>
                  <a:pt x="1731645" y="401696"/>
                </a:lnTo>
                <a:lnTo>
                  <a:pt x="1733550" y="409952"/>
                </a:lnTo>
                <a:lnTo>
                  <a:pt x="1735138" y="418208"/>
                </a:lnTo>
                <a:lnTo>
                  <a:pt x="1736408" y="426782"/>
                </a:lnTo>
                <a:lnTo>
                  <a:pt x="1736725" y="435355"/>
                </a:lnTo>
                <a:lnTo>
                  <a:pt x="1737042" y="444564"/>
                </a:lnTo>
                <a:lnTo>
                  <a:pt x="1737042" y="836098"/>
                </a:lnTo>
                <a:lnTo>
                  <a:pt x="1749425" y="834192"/>
                </a:lnTo>
                <a:lnTo>
                  <a:pt x="1755140" y="833875"/>
                </a:lnTo>
                <a:lnTo>
                  <a:pt x="1761490" y="833557"/>
                </a:lnTo>
                <a:lnTo>
                  <a:pt x="1992948" y="833557"/>
                </a:lnTo>
                <a:lnTo>
                  <a:pt x="2001838" y="833875"/>
                </a:lnTo>
                <a:lnTo>
                  <a:pt x="2010728" y="834192"/>
                </a:lnTo>
                <a:lnTo>
                  <a:pt x="2019300" y="835463"/>
                </a:lnTo>
                <a:lnTo>
                  <a:pt x="2027555" y="837050"/>
                </a:lnTo>
                <a:lnTo>
                  <a:pt x="2035810" y="838956"/>
                </a:lnTo>
                <a:lnTo>
                  <a:pt x="2044065" y="841496"/>
                </a:lnTo>
                <a:lnTo>
                  <a:pt x="2052002" y="844036"/>
                </a:lnTo>
                <a:lnTo>
                  <a:pt x="2059940" y="846894"/>
                </a:lnTo>
                <a:lnTo>
                  <a:pt x="2067560" y="850387"/>
                </a:lnTo>
                <a:lnTo>
                  <a:pt x="2074862" y="854515"/>
                </a:lnTo>
                <a:lnTo>
                  <a:pt x="2082165" y="858326"/>
                </a:lnTo>
                <a:lnTo>
                  <a:pt x="2089468" y="863089"/>
                </a:lnTo>
                <a:lnTo>
                  <a:pt x="2096135" y="867852"/>
                </a:lnTo>
                <a:lnTo>
                  <a:pt x="2102485" y="872933"/>
                </a:lnTo>
                <a:lnTo>
                  <a:pt x="2108518" y="878331"/>
                </a:lnTo>
                <a:lnTo>
                  <a:pt x="2114550" y="884047"/>
                </a:lnTo>
                <a:lnTo>
                  <a:pt x="2120582" y="889763"/>
                </a:lnTo>
                <a:lnTo>
                  <a:pt x="2125662" y="896114"/>
                </a:lnTo>
                <a:lnTo>
                  <a:pt x="2130742" y="902782"/>
                </a:lnTo>
                <a:lnTo>
                  <a:pt x="2135822" y="909451"/>
                </a:lnTo>
                <a:lnTo>
                  <a:pt x="2140268" y="916437"/>
                </a:lnTo>
                <a:lnTo>
                  <a:pt x="2144395" y="923740"/>
                </a:lnTo>
                <a:lnTo>
                  <a:pt x="2147888" y="931044"/>
                </a:lnTo>
                <a:lnTo>
                  <a:pt x="2151698" y="938665"/>
                </a:lnTo>
                <a:lnTo>
                  <a:pt x="2154555" y="946604"/>
                </a:lnTo>
                <a:lnTo>
                  <a:pt x="2157412" y="954225"/>
                </a:lnTo>
                <a:lnTo>
                  <a:pt x="2159952" y="962481"/>
                </a:lnTo>
                <a:lnTo>
                  <a:pt x="2161540" y="970737"/>
                </a:lnTo>
                <a:lnTo>
                  <a:pt x="2162810" y="979628"/>
                </a:lnTo>
                <a:lnTo>
                  <a:pt x="2164080" y="987885"/>
                </a:lnTo>
                <a:lnTo>
                  <a:pt x="2165032" y="996458"/>
                </a:lnTo>
                <a:lnTo>
                  <a:pt x="2165032" y="1005667"/>
                </a:lnTo>
                <a:lnTo>
                  <a:pt x="2165032" y="2025306"/>
                </a:lnTo>
                <a:lnTo>
                  <a:pt x="2165032" y="2032927"/>
                </a:lnTo>
                <a:lnTo>
                  <a:pt x="2164080" y="2040548"/>
                </a:lnTo>
                <a:lnTo>
                  <a:pt x="2163445" y="2047852"/>
                </a:lnTo>
                <a:lnTo>
                  <a:pt x="2162175" y="2055473"/>
                </a:lnTo>
                <a:lnTo>
                  <a:pt x="2289175" y="2055473"/>
                </a:lnTo>
                <a:lnTo>
                  <a:pt x="2289175" y="2209800"/>
                </a:lnTo>
                <a:lnTo>
                  <a:pt x="0" y="2209800"/>
                </a:lnTo>
                <a:lnTo>
                  <a:pt x="0" y="2055473"/>
                </a:lnTo>
                <a:lnTo>
                  <a:pt x="151765" y="2055473"/>
                </a:lnTo>
                <a:lnTo>
                  <a:pt x="150178" y="2047534"/>
                </a:lnTo>
                <a:lnTo>
                  <a:pt x="149225" y="2039596"/>
                </a:lnTo>
                <a:lnTo>
                  <a:pt x="148590" y="2031975"/>
                </a:lnTo>
                <a:lnTo>
                  <a:pt x="147955" y="2023718"/>
                </a:lnTo>
                <a:lnTo>
                  <a:pt x="147955" y="1004079"/>
                </a:lnTo>
                <a:lnTo>
                  <a:pt x="148590" y="994871"/>
                </a:lnTo>
                <a:lnTo>
                  <a:pt x="149225" y="986297"/>
                </a:lnTo>
                <a:lnTo>
                  <a:pt x="150178" y="977723"/>
                </a:lnTo>
                <a:lnTo>
                  <a:pt x="151765" y="969467"/>
                </a:lnTo>
                <a:lnTo>
                  <a:pt x="153670" y="960893"/>
                </a:lnTo>
                <a:lnTo>
                  <a:pt x="155892" y="952637"/>
                </a:lnTo>
                <a:lnTo>
                  <a:pt x="158750" y="945016"/>
                </a:lnTo>
                <a:lnTo>
                  <a:pt x="161925" y="937077"/>
                </a:lnTo>
                <a:lnTo>
                  <a:pt x="165100" y="929456"/>
                </a:lnTo>
                <a:lnTo>
                  <a:pt x="168910" y="922153"/>
                </a:lnTo>
                <a:lnTo>
                  <a:pt x="173355" y="914849"/>
                </a:lnTo>
                <a:lnTo>
                  <a:pt x="177482" y="907863"/>
                </a:lnTo>
                <a:lnTo>
                  <a:pt x="182245" y="901195"/>
                </a:lnTo>
                <a:lnTo>
                  <a:pt x="187325" y="894526"/>
                </a:lnTo>
                <a:lnTo>
                  <a:pt x="193040" y="888175"/>
                </a:lnTo>
                <a:lnTo>
                  <a:pt x="198438" y="882459"/>
                </a:lnTo>
                <a:lnTo>
                  <a:pt x="204788" y="876744"/>
                </a:lnTo>
                <a:lnTo>
                  <a:pt x="210820" y="871345"/>
                </a:lnTo>
                <a:lnTo>
                  <a:pt x="217488" y="866265"/>
                </a:lnTo>
                <a:lnTo>
                  <a:pt x="224155" y="861501"/>
                </a:lnTo>
                <a:lnTo>
                  <a:pt x="231140" y="856738"/>
                </a:lnTo>
                <a:lnTo>
                  <a:pt x="238125" y="852928"/>
                </a:lnTo>
                <a:lnTo>
                  <a:pt x="245745" y="848800"/>
                </a:lnTo>
                <a:lnTo>
                  <a:pt x="253048" y="845307"/>
                </a:lnTo>
                <a:lnTo>
                  <a:pt x="260985" y="842449"/>
                </a:lnTo>
                <a:lnTo>
                  <a:pt x="268922" y="839908"/>
                </a:lnTo>
                <a:lnTo>
                  <a:pt x="277178" y="837368"/>
                </a:lnTo>
                <a:lnTo>
                  <a:pt x="285432" y="835463"/>
                </a:lnTo>
                <a:lnTo>
                  <a:pt x="294005" y="833875"/>
                </a:lnTo>
                <a:lnTo>
                  <a:pt x="302260" y="832605"/>
                </a:lnTo>
                <a:lnTo>
                  <a:pt x="311468" y="832287"/>
                </a:lnTo>
                <a:lnTo>
                  <a:pt x="320040" y="831970"/>
                </a:lnTo>
                <a:lnTo>
                  <a:pt x="551498" y="831970"/>
                </a:lnTo>
                <a:lnTo>
                  <a:pt x="561658" y="832287"/>
                </a:lnTo>
                <a:lnTo>
                  <a:pt x="571500" y="833240"/>
                </a:lnTo>
                <a:lnTo>
                  <a:pt x="581342" y="834828"/>
                </a:lnTo>
                <a:lnTo>
                  <a:pt x="590868" y="836733"/>
                </a:lnTo>
                <a:lnTo>
                  <a:pt x="590868" y="444564"/>
                </a:lnTo>
                <a:lnTo>
                  <a:pt x="590868" y="435355"/>
                </a:lnTo>
                <a:lnTo>
                  <a:pt x="591820" y="426782"/>
                </a:lnTo>
                <a:lnTo>
                  <a:pt x="592772" y="418208"/>
                </a:lnTo>
                <a:lnTo>
                  <a:pt x="594360" y="409952"/>
                </a:lnTo>
                <a:lnTo>
                  <a:pt x="595948" y="401696"/>
                </a:lnTo>
                <a:lnTo>
                  <a:pt x="598488" y="393439"/>
                </a:lnTo>
                <a:lnTo>
                  <a:pt x="601028" y="385501"/>
                </a:lnTo>
                <a:lnTo>
                  <a:pt x="604202" y="377562"/>
                </a:lnTo>
                <a:lnTo>
                  <a:pt x="607695" y="369623"/>
                </a:lnTo>
                <a:lnTo>
                  <a:pt x="611822" y="362637"/>
                </a:lnTo>
                <a:lnTo>
                  <a:pt x="615632" y="355334"/>
                </a:lnTo>
                <a:lnTo>
                  <a:pt x="620078" y="348348"/>
                </a:lnTo>
                <a:lnTo>
                  <a:pt x="625158" y="341362"/>
                </a:lnTo>
                <a:lnTo>
                  <a:pt x="630238" y="335011"/>
                </a:lnTo>
                <a:lnTo>
                  <a:pt x="635318" y="328660"/>
                </a:lnTo>
                <a:lnTo>
                  <a:pt x="641350" y="322944"/>
                </a:lnTo>
                <a:lnTo>
                  <a:pt x="647065" y="316911"/>
                </a:lnTo>
                <a:lnTo>
                  <a:pt x="653415" y="311830"/>
                </a:lnTo>
                <a:lnTo>
                  <a:pt x="659765" y="306749"/>
                </a:lnTo>
                <a:lnTo>
                  <a:pt x="666750" y="301669"/>
                </a:lnTo>
                <a:lnTo>
                  <a:pt x="673418" y="297223"/>
                </a:lnTo>
                <a:lnTo>
                  <a:pt x="681038" y="293412"/>
                </a:lnTo>
                <a:lnTo>
                  <a:pt x="688022" y="289284"/>
                </a:lnTo>
                <a:lnTo>
                  <a:pt x="695960" y="285791"/>
                </a:lnTo>
                <a:lnTo>
                  <a:pt x="703898" y="282616"/>
                </a:lnTo>
                <a:lnTo>
                  <a:pt x="711835" y="280076"/>
                </a:lnTo>
                <a:lnTo>
                  <a:pt x="720090" y="278170"/>
                </a:lnTo>
                <a:lnTo>
                  <a:pt x="728345" y="275947"/>
                </a:lnTo>
                <a:lnTo>
                  <a:pt x="736600" y="274360"/>
                </a:lnTo>
                <a:lnTo>
                  <a:pt x="745172" y="273407"/>
                </a:lnTo>
                <a:lnTo>
                  <a:pt x="753745" y="272454"/>
                </a:lnTo>
                <a:lnTo>
                  <a:pt x="762952" y="272454"/>
                </a:lnTo>
                <a:lnTo>
                  <a:pt x="1252855" y="272454"/>
                </a:lnTo>
                <a:lnTo>
                  <a:pt x="1252855" y="0"/>
                </a:lnTo>
                <a:close/>
              </a:path>
            </a:pathLst>
          </a:custGeom>
          <a:solidFill>
            <a:srgbClr val="FF6600"/>
          </a:solidFill>
          <a:ln>
            <a:noFill/>
          </a:ln>
          <a:extLst/>
        </p:spPr>
        <p:txBody>
          <a:bodyPr anchor="ctr">
            <a:scene3d>
              <a:camera prst="orthographicFront"/>
              <a:lightRig rig="threePt" dir="t"/>
            </a:scene3d>
            <a:sp3d>
              <a:contourClr>
                <a:srgbClr val="FFFFFF"/>
              </a:contourClr>
            </a:sp3d>
          </a:bodyPr>
          <a:lstStyle/>
          <a:p>
            <a:pPr algn="ctr">
              <a:defRPr/>
            </a:pPr>
            <a:endParaRPr lang="zh-CN" altLang="en-US" sz="700">
              <a:solidFill>
                <a:srgbClr val="FFFFFF"/>
              </a:solidFill>
            </a:endParaRPr>
          </a:p>
        </p:txBody>
      </p:sp>
      <p:sp>
        <p:nvSpPr>
          <p:cNvPr id="24" name="矩形 23"/>
          <p:cNvSpPr/>
          <p:nvPr/>
        </p:nvSpPr>
        <p:spPr>
          <a:xfrm>
            <a:off x="5465923" y="2188453"/>
            <a:ext cx="530915" cy="230832"/>
          </a:xfrm>
          <a:prstGeom prst="rect">
            <a:avLst/>
          </a:prstGeom>
        </p:spPr>
        <p:txBody>
          <a:bodyPr wrap="none">
            <a:spAutoFit/>
          </a:bodyPr>
          <a:lstStyle/>
          <a:p>
            <a:r>
              <a:rPr lang="zh-CN" altLang="en-US" sz="900" dirty="0">
                <a:solidFill>
                  <a:srgbClr val="FFFFFF"/>
                </a:solidFill>
                <a:latin typeface="微软雅黑" pitchFamily="34" charset="-122"/>
                <a:ea typeface="微软雅黑" pitchFamily="34" charset="-122"/>
              </a:rPr>
              <a:t>寄递业</a:t>
            </a:r>
          </a:p>
        </p:txBody>
      </p:sp>
      <p:pic>
        <p:nvPicPr>
          <p:cNvPr id="23" name="图片 22"/>
          <p:cNvPicPr>
            <a:picLocks noChangeAspect="1"/>
          </p:cNvPicPr>
          <p:nvPr/>
        </p:nvPicPr>
        <p:blipFill>
          <a:blip r:embed="rId3"/>
          <a:stretch>
            <a:fillRect/>
          </a:stretch>
        </p:blipFill>
        <p:spPr>
          <a:xfrm>
            <a:off x="5545389" y="1878620"/>
            <a:ext cx="333701" cy="279265"/>
          </a:xfrm>
          <a:prstGeom prst="rect">
            <a:avLst/>
          </a:prstGeom>
        </p:spPr>
      </p:pic>
      <p:sp>
        <p:nvSpPr>
          <p:cNvPr id="29" name="矩形 28"/>
          <p:cNvSpPr/>
          <p:nvPr/>
        </p:nvSpPr>
        <p:spPr>
          <a:xfrm>
            <a:off x="5420774" y="1199155"/>
            <a:ext cx="646330" cy="230832"/>
          </a:xfrm>
          <a:prstGeom prst="rect">
            <a:avLst/>
          </a:prstGeom>
        </p:spPr>
        <p:txBody>
          <a:bodyPr wrap="none">
            <a:spAutoFit/>
          </a:bodyPr>
          <a:lstStyle/>
          <a:p>
            <a:r>
              <a:rPr lang="zh-CN" altLang="en-US" sz="900" dirty="0">
                <a:solidFill>
                  <a:srgbClr val="FFFFFF"/>
                </a:solidFill>
                <a:latin typeface="微软雅黑" pitchFamily="34" charset="-122"/>
                <a:ea typeface="微软雅黑" pitchFamily="34" charset="-122"/>
              </a:rPr>
              <a:t>学校访客</a:t>
            </a:r>
          </a:p>
        </p:txBody>
      </p:sp>
      <p:pic>
        <p:nvPicPr>
          <p:cNvPr id="28" name="图片 27" descr="学生.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80593" y="899029"/>
            <a:ext cx="313470" cy="318283"/>
          </a:xfrm>
          <a:prstGeom prst="rect">
            <a:avLst/>
          </a:prstGeom>
        </p:spPr>
      </p:pic>
      <p:sp>
        <p:nvSpPr>
          <p:cNvPr id="34" name="矩形 33"/>
          <p:cNvSpPr/>
          <p:nvPr/>
        </p:nvSpPr>
        <p:spPr>
          <a:xfrm>
            <a:off x="4196638" y="2179424"/>
            <a:ext cx="646331" cy="230832"/>
          </a:xfrm>
          <a:prstGeom prst="rect">
            <a:avLst/>
          </a:prstGeom>
        </p:spPr>
        <p:txBody>
          <a:bodyPr wrap="none">
            <a:spAutoFit/>
          </a:bodyPr>
          <a:lstStyle/>
          <a:p>
            <a:r>
              <a:rPr lang="zh-CN" altLang="en-US" sz="900" dirty="0">
                <a:solidFill>
                  <a:srgbClr val="FFFFFF"/>
                </a:solidFill>
                <a:latin typeface="微软雅黑" pitchFamily="34" charset="-122"/>
                <a:ea typeface="微软雅黑" pitchFamily="34" charset="-122"/>
              </a:rPr>
              <a:t>汽车租赁</a:t>
            </a:r>
          </a:p>
        </p:txBody>
      </p:sp>
      <p:pic>
        <p:nvPicPr>
          <p:cNvPr id="33" name="图片 32" descr="14汽车租赁.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25890" y="1908200"/>
            <a:ext cx="370013" cy="289990"/>
          </a:xfrm>
          <a:prstGeom prst="rect">
            <a:avLst/>
          </a:prstGeom>
        </p:spPr>
      </p:pic>
      <p:sp>
        <p:nvSpPr>
          <p:cNvPr id="39" name="矩形 38"/>
          <p:cNvSpPr/>
          <p:nvPr/>
        </p:nvSpPr>
        <p:spPr>
          <a:xfrm>
            <a:off x="3620574" y="1205156"/>
            <a:ext cx="530915" cy="230832"/>
          </a:xfrm>
          <a:prstGeom prst="rect">
            <a:avLst/>
          </a:prstGeom>
        </p:spPr>
        <p:txBody>
          <a:bodyPr wrap="none">
            <a:spAutoFit/>
          </a:bodyPr>
          <a:lstStyle/>
          <a:p>
            <a:r>
              <a:rPr lang="zh-CN" altLang="en-US" sz="900" dirty="0">
                <a:solidFill>
                  <a:srgbClr val="FFFFFF"/>
                </a:solidFill>
                <a:latin typeface="微软雅黑" pitchFamily="34" charset="-122"/>
                <a:ea typeface="微软雅黑" pitchFamily="34" charset="-122"/>
              </a:rPr>
              <a:t>出租房</a:t>
            </a:r>
          </a:p>
        </p:txBody>
      </p:sp>
      <p:pic>
        <p:nvPicPr>
          <p:cNvPr id="38" name="图片 37" descr="租房.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723237" y="920059"/>
            <a:ext cx="348624" cy="358087"/>
          </a:xfrm>
          <a:prstGeom prst="rect">
            <a:avLst/>
          </a:prstGeom>
        </p:spPr>
      </p:pic>
      <p:sp>
        <p:nvSpPr>
          <p:cNvPr id="44" name="矩形 43"/>
          <p:cNvSpPr/>
          <p:nvPr/>
        </p:nvSpPr>
        <p:spPr>
          <a:xfrm>
            <a:off x="4852622" y="1196049"/>
            <a:ext cx="884349" cy="230832"/>
          </a:xfrm>
          <a:prstGeom prst="rect">
            <a:avLst/>
          </a:prstGeom>
        </p:spPr>
        <p:txBody>
          <a:bodyPr wrap="square">
            <a:spAutoFit/>
          </a:bodyPr>
          <a:lstStyle/>
          <a:p>
            <a:r>
              <a:rPr lang="zh-CN" altLang="en-US" sz="900" dirty="0">
                <a:solidFill>
                  <a:srgbClr val="FFFFFF"/>
                </a:solidFill>
                <a:latin typeface="微软雅黑" pitchFamily="34" charset="-122"/>
                <a:ea typeface="微软雅黑" pitchFamily="34" charset="-122"/>
              </a:rPr>
              <a:t>二手市场</a:t>
            </a:r>
            <a:endParaRPr lang="en-US" altLang="zh-CN" sz="900" dirty="0">
              <a:solidFill>
                <a:srgbClr val="FFFFFF"/>
              </a:solidFill>
              <a:latin typeface="微软雅黑" pitchFamily="34" charset="-122"/>
              <a:ea typeface="微软雅黑" pitchFamily="34" charset="-122"/>
            </a:endParaRPr>
          </a:p>
        </p:txBody>
      </p:sp>
      <p:pic>
        <p:nvPicPr>
          <p:cNvPr id="43" name="图片 42" descr="二手市场.p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988240" y="870948"/>
            <a:ext cx="357965" cy="346365"/>
          </a:xfrm>
          <a:prstGeom prst="rect">
            <a:avLst/>
          </a:prstGeom>
        </p:spPr>
      </p:pic>
      <p:sp>
        <p:nvSpPr>
          <p:cNvPr id="46" name="矩形 45"/>
          <p:cNvSpPr/>
          <p:nvPr/>
        </p:nvSpPr>
        <p:spPr>
          <a:xfrm>
            <a:off x="2759681" y="1029858"/>
            <a:ext cx="628745" cy="1382398"/>
          </a:xfrm>
          <a:prstGeom prst="rect">
            <a:avLst/>
          </a:prstGeom>
          <a:ln>
            <a:solidFill>
              <a:srgbClr val="FFFFFF"/>
            </a:solidFill>
          </a:ln>
        </p:spPr>
        <p:txBody>
          <a:bodyPr vert="eaVert" wrap="square" lIns="158932" tIns="79466" rIns="158932" bIns="79466">
            <a:spAutoFit/>
          </a:bodyPr>
          <a:lstStyle/>
          <a:p>
            <a:pPr algn="dist"/>
            <a:r>
              <a:rPr lang="zh-CN" altLang="en-US" sz="2000" dirty="0">
                <a:solidFill>
                  <a:schemeClr val="bg1"/>
                </a:solidFill>
                <a:latin typeface="微软雅黑"/>
                <a:ea typeface="微软雅黑"/>
                <a:cs typeface="微软雅黑"/>
              </a:rPr>
              <a:t>前端布控</a:t>
            </a:r>
          </a:p>
        </p:txBody>
      </p:sp>
      <p:sp>
        <p:nvSpPr>
          <p:cNvPr id="47" name="矩形 46"/>
          <p:cNvSpPr/>
          <p:nvPr/>
        </p:nvSpPr>
        <p:spPr>
          <a:xfrm>
            <a:off x="432148" y="1332136"/>
            <a:ext cx="1944216" cy="668315"/>
          </a:xfrm>
          <a:prstGeom prst="rect">
            <a:avLst/>
          </a:prstGeom>
        </p:spPr>
        <p:txBody>
          <a:bodyPr wrap="square" lIns="158932" tIns="79466" rIns="158932" bIns="79466">
            <a:spAutoFit/>
          </a:bodyPr>
          <a:lstStyle/>
          <a:p>
            <a:r>
              <a:rPr lang="zh-CN" altLang="en-US" sz="1100" dirty="0">
                <a:solidFill>
                  <a:srgbClr val="FFFFFF"/>
                </a:solidFill>
                <a:latin typeface="微软雅黑"/>
                <a:ea typeface="微软雅黑"/>
                <a:cs typeface="微软雅黑"/>
              </a:rPr>
              <a:t>基于阿里大数据风控识别，结合场景布控，输出实人模型分值服务。</a:t>
            </a:r>
          </a:p>
        </p:txBody>
      </p:sp>
      <p:sp>
        <p:nvSpPr>
          <p:cNvPr id="48" name="矩形 47"/>
          <p:cNvSpPr/>
          <p:nvPr/>
        </p:nvSpPr>
        <p:spPr>
          <a:xfrm>
            <a:off x="7276883" y="1029858"/>
            <a:ext cx="644134" cy="1382398"/>
          </a:xfrm>
          <a:prstGeom prst="rect">
            <a:avLst/>
          </a:prstGeom>
          <a:ln>
            <a:solidFill>
              <a:srgbClr val="FFFFFF"/>
            </a:solidFill>
          </a:ln>
        </p:spPr>
        <p:txBody>
          <a:bodyPr vert="eaVert" wrap="square" lIns="158932" tIns="79466" rIns="158932" bIns="79466">
            <a:spAutoFit/>
          </a:bodyPr>
          <a:lstStyle/>
          <a:p>
            <a:pPr algn="dist"/>
            <a:r>
              <a:rPr lang="zh-CN" altLang="en-US" dirty="0">
                <a:solidFill>
                  <a:schemeClr val="bg1"/>
                </a:solidFill>
                <a:latin typeface="微软雅黑"/>
                <a:ea typeface="微软雅黑"/>
                <a:cs typeface="微软雅黑"/>
              </a:rPr>
              <a:t>中端研判</a:t>
            </a:r>
          </a:p>
        </p:txBody>
      </p:sp>
      <p:sp>
        <p:nvSpPr>
          <p:cNvPr id="49" name="圆角矩形 48"/>
          <p:cNvSpPr/>
          <p:nvPr/>
        </p:nvSpPr>
        <p:spPr>
          <a:xfrm>
            <a:off x="8531060" y="780334"/>
            <a:ext cx="1628132" cy="544408"/>
          </a:xfrm>
          <a:prstGeom prst="roundRect">
            <a:avLst/>
          </a:prstGeom>
        </p:spPr>
        <p:style>
          <a:lnRef idx="1">
            <a:schemeClr val="accent2"/>
          </a:lnRef>
          <a:fillRef idx="2">
            <a:schemeClr val="accent2"/>
          </a:fillRef>
          <a:effectRef idx="1">
            <a:schemeClr val="accent2"/>
          </a:effectRef>
          <a:fontRef idx="minor">
            <a:schemeClr val="dk1"/>
          </a:fontRef>
        </p:style>
        <p:txBody>
          <a:bodyPr wrap="square" lIns="211904" tIns="105951" rIns="211904" bIns="105951" rtlCol="0" anchor="ctr">
            <a:noAutofit/>
          </a:bodyPr>
          <a:lstStyle/>
          <a:p>
            <a:pPr algn="ctr"/>
            <a:r>
              <a:rPr lang="zh-CN" altLang="en-US" sz="1200" dirty="0">
                <a:solidFill>
                  <a:schemeClr val="tx1"/>
                </a:solidFill>
                <a:latin typeface="微软雅黑"/>
                <a:ea typeface="微软雅黑"/>
                <a:cs typeface="微软雅黑"/>
              </a:rPr>
              <a:t>阿里大数据</a:t>
            </a:r>
            <a:endParaRPr lang="en-US" altLang="zh-CN" sz="1200" dirty="0">
              <a:solidFill>
                <a:schemeClr val="tx1"/>
              </a:solidFill>
              <a:latin typeface="微软雅黑"/>
              <a:ea typeface="微软雅黑"/>
              <a:cs typeface="微软雅黑"/>
            </a:endParaRPr>
          </a:p>
          <a:p>
            <a:pPr algn="ctr"/>
            <a:r>
              <a:rPr lang="zh-CN" altLang="en-US" sz="1200" dirty="0">
                <a:solidFill>
                  <a:schemeClr val="tx1"/>
                </a:solidFill>
                <a:latin typeface="微软雅黑"/>
                <a:ea typeface="微软雅黑"/>
                <a:cs typeface="微软雅黑"/>
              </a:rPr>
              <a:t>风控识别</a:t>
            </a:r>
          </a:p>
        </p:txBody>
      </p:sp>
      <p:sp>
        <p:nvSpPr>
          <p:cNvPr id="50" name="圆角矩形 49"/>
          <p:cNvSpPr/>
          <p:nvPr/>
        </p:nvSpPr>
        <p:spPr>
          <a:xfrm>
            <a:off x="8531060" y="1903193"/>
            <a:ext cx="1628132" cy="544408"/>
          </a:xfrm>
          <a:prstGeom prst="roundRect">
            <a:avLst/>
          </a:prstGeom>
        </p:spPr>
        <p:style>
          <a:lnRef idx="1">
            <a:schemeClr val="accent2"/>
          </a:lnRef>
          <a:fillRef idx="2">
            <a:schemeClr val="accent2"/>
          </a:fillRef>
          <a:effectRef idx="1">
            <a:schemeClr val="accent2"/>
          </a:effectRef>
          <a:fontRef idx="minor">
            <a:schemeClr val="dk1"/>
          </a:fontRef>
        </p:style>
        <p:txBody>
          <a:bodyPr wrap="square" lIns="211904" tIns="105951" rIns="211904" bIns="105951" rtlCol="0" anchor="ctr">
            <a:noAutofit/>
          </a:bodyPr>
          <a:lstStyle/>
          <a:p>
            <a:pPr algn="ctr"/>
            <a:r>
              <a:rPr lang="zh-CN" altLang="en-US" sz="1200" dirty="0">
                <a:solidFill>
                  <a:srgbClr val="000000"/>
                </a:solidFill>
                <a:latin typeface="微软雅黑"/>
                <a:ea typeface="微软雅黑"/>
                <a:cs typeface="微软雅黑"/>
              </a:rPr>
              <a:t>领先的生物识别</a:t>
            </a:r>
            <a:endParaRPr lang="en-US" altLang="zh-CN" sz="1200" dirty="0">
              <a:solidFill>
                <a:srgbClr val="000000"/>
              </a:solidFill>
              <a:latin typeface="微软雅黑"/>
              <a:ea typeface="微软雅黑"/>
              <a:cs typeface="微软雅黑"/>
            </a:endParaRPr>
          </a:p>
          <a:p>
            <a:pPr algn="ctr"/>
            <a:r>
              <a:rPr lang="zh-CN" altLang="en-US" sz="1200" dirty="0">
                <a:solidFill>
                  <a:srgbClr val="000000"/>
                </a:solidFill>
                <a:latin typeface="微软雅黑"/>
                <a:ea typeface="微软雅黑"/>
                <a:cs typeface="微软雅黑"/>
              </a:rPr>
              <a:t>核身技术</a:t>
            </a:r>
          </a:p>
        </p:txBody>
      </p:sp>
      <p:sp>
        <p:nvSpPr>
          <p:cNvPr id="51" name="加号 50"/>
          <p:cNvSpPr/>
          <p:nvPr/>
        </p:nvSpPr>
        <p:spPr>
          <a:xfrm>
            <a:off x="8906783" y="1404144"/>
            <a:ext cx="714777" cy="438317"/>
          </a:xfrm>
          <a:prstGeom prst="mathPlus">
            <a:avLst/>
          </a:prstGeom>
        </p:spPr>
        <p:style>
          <a:lnRef idx="1">
            <a:schemeClr val="accent3"/>
          </a:lnRef>
          <a:fillRef idx="2">
            <a:schemeClr val="accent3"/>
          </a:fillRef>
          <a:effectRef idx="1">
            <a:schemeClr val="accent3"/>
          </a:effectRef>
          <a:fontRef idx="minor">
            <a:schemeClr val="dk1"/>
          </a:fontRef>
        </p:style>
        <p:txBody>
          <a:bodyPr wrap="square" lIns="211904" tIns="105951" rIns="211904" bIns="105951" rtlCol="0" anchor="ctr">
            <a:noAutofit/>
          </a:bodyPr>
          <a:lstStyle/>
          <a:p>
            <a:pPr algn="ctr"/>
            <a:endParaRPr lang="zh-CN" altLang="en-US" dirty="0">
              <a:solidFill>
                <a:srgbClr val="000000"/>
              </a:solidFill>
            </a:endParaRPr>
          </a:p>
        </p:txBody>
      </p:sp>
      <p:sp>
        <p:nvSpPr>
          <p:cNvPr id="52" name="矩形 51"/>
          <p:cNvSpPr/>
          <p:nvPr/>
        </p:nvSpPr>
        <p:spPr>
          <a:xfrm>
            <a:off x="11268430" y="1029858"/>
            <a:ext cx="644134" cy="1382398"/>
          </a:xfrm>
          <a:prstGeom prst="rect">
            <a:avLst/>
          </a:prstGeom>
          <a:ln>
            <a:solidFill>
              <a:srgbClr val="FFFFFF"/>
            </a:solidFill>
          </a:ln>
        </p:spPr>
        <p:txBody>
          <a:bodyPr vert="eaVert" wrap="square" lIns="158932" tIns="79466" rIns="158932" bIns="79466">
            <a:spAutoFit/>
          </a:bodyPr>
          <a:lstStyle/>
          <a:p>
            <a:pPr algn="dist"/>
            <a:r>
              <a:rPr lang="zh-CN" altLang="en-US" dirty="0">
                <a:solidFill>
                  <a:schemeClr val="bg1"/>
                </a:solidFill>
                <a:latin typeface="微软雅黑"/>
                <a:ea typeface="微软雅黑"/>
                <a:cs typeface="微软雅黑"/>
              </a:rPr>
              <a:t>后端查询</a:t>
            </a:r>
          </a:p>
        </p:txBody>
      </p:sp>
      <p:sp>
        <p:nvSpPr>
          <p:cNvPr id="53" name="圆角矩形 52"/>
          <p:cNvSpPr/>
          <p:nvPr/>
        </p:nvSpPr>
        <p:spPr>
          <a:xfrm>
            <a:off x="12163046" y="655571"/>
            <a:ext cx="1878614" cy="499049"/>
          </a:xfrm>
          <a:prstGeom prst="roundRect">
            <a:avLst/>
          </a:prstGeom>
        </p:spPr>
        <p:style>
          <a:lnRef idx="1">
            <a:schemeClr val="accent2"/>
          </a:lnRef>
          <a:fillRef idx="2">
            <a:schemeClr val="accent2"/>
          </a:fillRef>
          <a:effectRef idx="1">
            <a:schemeClr val="accent2"/>
          </a:effectRef>
          <a:fontRef idx="minor">
            <a:schemeClr val="dk1"/>
          </a:fontRef>
        </p:style>
        <p:txBody>
          <a:bodyPr wrap="square" lIns="211904" tIns="105951" rIns="211904" bIns="105951" rtlCol="0" anchor="ctr">
            <a:noAutofit/>
          </a:bodyPr>
          <a:lstStyle/>
          <a:p>
            <a:pPr algn="ctr"/>
            <a:r>
              <a:rPr lang="zh-CN" altLang="en-US" sz="1200" dirty="0">
                <a:solidFill>
                  <a:srgbClr val="000000"/>
                </a:solidFill>
                <a:latin typeface="微软雅黑"/>
                <a:ea typeface="微软雅黑"/>
                <a:cs typeface="微软雅黑"/>
              </a:rPr>
              <a:t>监控时时数据</a:t>
            </a:r>
          </a:p>
        </p:txBody>
      </p:sp>
      <p:sp>
        <p:nvSpPr>
          <p:cNvPr id="54" name="圆角矩形 53"/>
          <p:cNvSpPr/>
          <p:nvPr/>
        </p:nvSpPr>
        <p:spPr>
          <a:xfrm>
            <a:off x="12163046" y="1404144"/>
            <a:ext cx="1878614" cy="499049"/>
          </a:xfrm>
          <a:prstGeom prst="roundRect">
            <a:avLst/>
          </a:prstGeom>
        </p:spPr>
        <p:style>
          <a:lnRef idx="1">
            <a:schemeClr val="accent2"/>
          </a:lnRef>
          <a:fillRef idx="2">
            <a:schemeClr val="accent2"/>
          </a:fillRef>
          <a:effectRef idx="1">
            <a:schemeClr val="accent2"/>
          </a:effectRef>
          <a:fontRef idx="minor">
            <a:schemeClr val="dk1"/>
          </a:fontRef>
        </p:style>
        <p:txBody>
          <a:bodyPr wrap="square" lIns="211904" tIns="105951" rIns="211904" bIns="105951" rtlCol="0" anchor="ctr">
            <a:noAutofit/>
          </a:bodyPr>
          <a:lstStyle/>
          <a:p>
            <a:pPr algn="ctr"/>
            <a:r>
              <a:rPr lang="zh-CN" altLang="en-US" sz="1200" dirty="0">
                <a:solidFill>
                  <a:srgbClr val="000000"/>
                </a:solidFill>
                <a:latin typeface="微软雅黑"/>
                <a:ea typeface="微软雅黑"/>
                <a:cs typeface="微软雅黑"/>
              </a:rPr>
              <a:t>场景数据报表分析</a:t>
            </a:r>
          </a:p>
        </p:txBody>
      </p:sp>
      <p:sp>
        <p:nvSpPr>
          <p:cNvPr id="55" name="圆角矩形 54"/>
          <p:cNvSpPr/>
          <p:nvPr/>
        </p:nvSpPr>
        <p:spPr>
          <a:xfrm>
            <a:off x="12163046" y="2152717"/>
            <a:ext cx="1878614" cy="499049"/>
          </a:xfrm>
          <a:prstGeom prst="roundRect">
            <a:avLst/>
          </a:prstGeom>
        </p:spPr>
        <p:style>
          <a:lnRef idx="1">
            <a:schemeClr val="accent2"/>
          </a:lnRef>
          <a:fillRef idx="2">
            <a:schemeClr val="accent2"/>
          </a:fillRef>
          <a:effectRef idx="1">
            <a:schemeClr val="accent2"/>
          </a:effectRef>
          <a:fontRef idx="minor">
            <a:schemeClr val="dk1"/>
          </a:fontRef>
        </p:style>
        <p:txBody>
          <a:bodyPr wrap="square" lIns="211904" tIns="105951" rIns="211904" bIns="105951" rtlCol="0" anchor="ctr">
            <a:noAutofit/>
          </a:bodyPr>
          <a:lstStyle/>
          <a:p>
            <a:pPr algn="ctr"/>
            <a:r>
              <a:rPr lang="zh-CN" altLang="en-US" sz="1200" dirty="0">
                <a:solidFill>
                  <a:srgbClr val="000000"/>
                </a:solidFill>
                <a:latin typeface="微软雅黑"/>
                <a:ea typeface="微软雅黑"/>
                <a:cs typeface="微软雅黑"/>
              </a:rPr>
              <a:t>风险模型结果值输出</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7200901" y="684064"/>
            <a:ext cx="3888432" cy="819126"/>
          </a:xfrm>
          <a:prstGeom prst="rect">
            <a:avLst/>
          </a:prstGeom>
        </p:spPr>
        <p:txBody>
          <a:bodyPr wrap="square" lIns="158932" tIns="79466" rIns="158932" bIns="79466">
            <a:spAutoFit/>
          </a:bodyPr>
          <a:lstStyle/>
          <a:p>
            <a:pPr>
              <a:lnSpc>
                <a:spcPct val="120000"/>
              </a:lnSpc>
            </a:pPr>
            <a:r>
              <a:rPr lang="zh-CN" altLang="zh-CN" sz="1200" dirty="0" smtClean="0">
                <a:solidFill>
                  <a:srgbClr val="FFFFFF"/>
                </a:solidFill>
                <a:latin typeface="微软雅黑"/>
                <a:ea typeface="微软雅黑"/>
                <a:cs typeface="微软雅黑"/>
              </a:rPr>
              <a:t>从</a:t>
            </a:r>
            <a:r>
              <a:rPr lang="zh-CN" altLang="zh-CN" sz="1200" dirty="0">
                <a:solidFill>
                  <a:srgbClr val="FFFFFF"/>
                </a:solidFill>
                <a:latin typeface="微软雅黑"/>
                <a:ea typeface="微软雅黑"/>
                <a:cs typeface="微软雅黑"/>
              </a:rPr>
              <a:t>当年的手动输入密码，到现在的指纹、声纹输入；从当年的手持身份证“实名认证”，到现在的实时动态验证“此时此刻你就是你”的“实人认证” 。 </a:t>
            </a:r>
            <a:endParaRPr lang="zh-CN" altLang="en-US" sz="1200" dirty="0">
              <a:solidFill>
                <a:srgbClr val="FFFFFF"/>
              </a:solidFill>
              <a:latin typeface="微软雅黑"/>
              <a:ea typeface="微软雅黑"/>
              <a:cs typeface="微软雅黑"/>
            </a:endParaRPr>
          </a:p>
        </p:txBody>
      </p:sp>
      <p:sp>
        <p:nvSpPr>
          <p:cNvPr id="3" name="TextBox 4"/>
          <p:cNvSpPr txBox="1"/>
          <p:nvPr/>
        </p:nvSpPr>
        <p:spPr>
          <a:xfrm>
            <a:off x="6264796" y="15398"/>
            <a:ext cx="1800200" cy="439939"/>
          </a:xfrm>
          <a:prstGeom prst="rect">
            <a:avLst/>
          </a:prstGeom>
          <a:noFill/>
        </p:spPr>
        <p:txBody>
          <a:bodyPr wrap="square" lIns="158932" tIns="79466" rIns="158932" bIns="79466" rtlCol="0">
            <a:spAutoFit/>
          </a:bodyPr>
          <a:lstStyle/>
          <a:p>
            <a:pPr algn="ctr"/>
            <a:r>
              <a:rPr lang="zh-CN" altLang="en-US" sz="1800" b="1" dirty="0">
                <a:solidFill>
                  <a:srgbClr val="FFFFFF"/>
                </a:solidFill>
                <a:latin typeface="微软雅黑 Light" charset="0"/>
                <a:ea typeface="微软雅黑 Light" charset="0"/>
                <a:cs typeface="Arial Unicode MS" panose="020B0604020202020204" pitchFamily="34" charset="-122"/>
              </a:rPr>
              <a:t>实人认证</a:t>
            </a:r>
          </a:p>
        </p:txBody>
      </p:sp>
      <p:pic>
        <p:nvPicPr>
          <p:cNvPr id="4" name="图片 3" descr="扫脸入闸.jpg"/>
          <p:cNvPicPr>
            <a:picLocks noChangeAspect="1"/>
          </p:cNvPicPr>
          <p:nvPr/>
        </p:nvPicPr>
        <p:blipFill rotWithShape="1">
          <a:blip r:embed="rId2" cstate="print">
            <a:extLst>
              <a:ext uri="{28A0092B-C50C-407E-A947-70E740481C1C}">
                <a14:useLocalDpi xmlns:a14="http://schemas.microsoft.com/office/drawing/2010/main" val="0"/>
              </a:ext>
            </a:extLst>
          </a:blip>
          <a:srcRect b="5339"/>
          <a:stretch/>
        </p:blipFill>
        <p:spPr>
          <a:xfrm>
            <a:off x="563133" y="905097"/>
            <a:ext cx="1385785" cy="998097"/>
          </a:xfrm>
          <a:prstGeom prst="rect">
            <a:avLst/>
          </a:prstGeom>
        </p:spPr>
      </p:pic>
      <p:pic>
        <p:nvPicPr>
          <p:cNvPr id="5" name="Picture 2" descr="https://static.dingtalk.com/media/lADOnefod80GeM0E2g_1242_1656.jpg_620x10000q90.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91265" y="905097"/>
            <a:ext cx="1502889" cy="998095"/>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44636" y="905097"/>
            <a:ext cx="1377650" cy="1013815"/>
          </a:xfrm>
          <a:prstGeom prst="rect">
            <a:avLst/>
          </a:prstGeom>
        </p:spPr>
      </p:pic>
      <p:pic>
        <p:nvPicPr>
          <p:cNvPr id="7" name="图片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72768" y="905097"/>
            <a:ext cx="1377650" cy="1023050"/>
          </a:xfrm>
          <a:prstGeom prst="rect">
            <a:avLst/>
          </a:prstGeom>
        </p:spPr>
      </p:pic>
      <p:sp>
        <p:nvSpPr>
          <p:cNvPr id="8" name="矩形 7"/>
          <p:cNvSpPr/>
          <p:nvPr/>
        </p:nvSpPr>
        <p:spPr>
          <a:xfrm>
            <a:off x="538261" y="2027956"/>
            <a:ext cx="1458705" cy="426606"/>
          </a:xfrm>
          <a:prstGeom prst="rect">
            <a:avLst/>
          </a:prstGeom>
        </p:spPr>
        <p:txBody>
          <a:bodyPr wrap="none" lIns="158932" tIns="79466" rIns="158932" bIns="79466">
            <a:spAutoFit/>
          </a:bodyPr>
          <a:lstStyle/>
          <a:p>
            <a:pPr algn="ctr"/>
            <a:r>
              <a:rPr kumimoji="1" lang="zh-CN" altLang="en-US" sz="1700" dirty="0">
                <a:solidFill>
                  <a:srgbClr val="FFFFFF"/>
                </a:solidFill>
                <a:latin typeface="微软雅黑"/>
                <a:ea typeface="微软雅黑"/>
                <a:cs typeface="微软雅黑"/>
              </a:rPr>
              <a:t>车站、机场</a:t>
            </a:r>
          </a:p>
        </p:txBody>
      </p:sp>
      <p:sp>
        <p:nvSpPr>
          <p:cNvPr id="9" name="矩形 8"/>
          <p:cNvSpPr/>
          <p:nvPr/>
        </p:nvSpPr>
        <p:spPr>
          <a:xfrm>
            <a:off x="2486354" y="2027956"/>
            <a:ext cx="767269" cy="426606"/>
          </a:xfrm>
          <a:prstGeom prst="rect">
            <a:avLst/>
          </a:prstGeom>
        </p:spPr>
        <p:txBody>
          <a:bodyPr wrap="none" lIns="158932" tIns="79466" rIns="158932" bIns="79466">
            <a:spAutoFit/>
          </a:bodyPr>
          <a:lstStyle/>
          <a:p>
            <a:pPr algn="ctr"/>
            <a:r>
              <a:rPr kumimoji="1" lang="zh-CN" altLang="en-US" sz="1700" dirty="0">
                <a:solidFill>
                  <a:srgbClr val="FFFFFF"/>
                </a:solidFill>
                <a:latin typeface="微软雅黑"/>
                <a:ea typeface="微软雅黑"/>
                <a:cs typeface="微软雅黑"/>
              </a:rPr>
              <a:t>酒店</a:t>
            </a:r>
          </a:p>
        </p:txBody>
      </p:sp>
      <p:sp>
        <p:nvSpPr>
          <p:cNvPr id="10" name="矩形 9"/>
          <p:cNvSpPr/>
          <p:nvPr/>
        </p:nvSpPr>
        <p:spPr>
          <a:xfrm>
            <a:off x="4239727" y="2027956"/>
            <a:ext cx="767269" cy="426606"/>
          </a:xfrm>
          <a:prstGeom prst="rect">
            <a:avLst/>
          </a:prstGeom>
        </p:spPr>
        <p:txBody>
          <a:bodyPr wrap="none" lIns="158932" tIns="79466" rIns="158932" bIns="79466">
            <a:spAutoFit/>
          </a:bodyPr>
          <a:lstStyle/>
          <a:p>
            <a:pPr algn="ctr"/>
            <a:r>
              <a:rPr kumimoji="1" lang="zh-CN" altLang="en-US" sz="1700" dirty="0">
                <a:solidFill>
                  <a:srgbClr val="FFFFFF"/>
                </a:solidFill>
                <a:latin typeface="微软雅黑"/>
                <a:ea typeface="微软雅黑"/>
                <a:cs typeface="微软雅黑"/>
              </a:rPr>
              <a:t>网吧</a:t>
            </a:r>
          </a:p>
        </p:txBody>
      </p:sp>
      <p:sp>
        <p:nvSpPr>
          <p:cNvPr id="11" name="矩形 10"/>
          <p:cNvSpPr/>
          <p:nvPr/>
        </p:nvSpPr>
        <p:spPr>
          <a:xfrm>
            <a:off x="5742618" y="2027956"/>
            <a:ext cx="767269" cy="426606"/>
          </a:xfrm>
          <a:prstGeom prst="rect">
            <a:avLst/>
          </a:prstGeom>
        </p:spPr>
        <p:txBody>
          <a:bodyPr wrap="none" lIns="158932" tIns="79466" rIns="158932" bIns="79466">
            <a:spAutoFit/>
          </a:bodyPr>
          <a:lstStyle/>
          <a:p>
            <a:pPr algn="ctr"/>
            <a:r>
              <a:rPr kumimoji="1" lang="zh-CN" altLang="en-US" sz="1700" dirty="0">
                <a:solidFill>
                  <a:srgbClr val="FFFFFF"/>
                </a:solidFill>
                <a:latin typeface="微软雅黑"/>
                <a:ea typeface="微软雅黑"/>
                <a:cs typeface="微软雅黑"/>
              </a:rPr>
              <a:t>小区</a:t>
            </a:r>
          </a:p>
        </p:txBody>
      </p:sp>
      <p:sp>
        <p:nvSpPr>
          <p:cNvPr id="13" name="矩形 12"/>
          <p:cNvSpPr/>
          <p:nvPr/>
        </p:nvSpPr>
        <p:spPr>
          <a:xfrm>
            <a:off x="7200900" y="1404144"/>
            <a:ext cx="7110017" cy="1113565"/>
          </a:xfrm>
          <a:prstGeom prst="rect">
            <a:avLst/>
          </a:prstGeom>
        </p:spPr>
        <p:txBody>
          <a:bodyPr wrap="square" lIns="158932" tIns="79466" rIns="158932" bIns="79466">
            <a:spAutoFit/>
          </a:bodyPr>
          <a:lstStyle/>
          <a:p>
            <a:pPr>
              <a:lnSpc>
                <a:spcPct val="120000"/>
              </a:lnSpc>
            </a:pPr>
            <a:r>
              <a:rPr lang="en-US" altLang="zh-CN" sz="1200" dirty="0">
                <a:solidFill>
                  <a:srgbClr val="FFFFFF"/>
                </a:solidFill>
                <a:latin typeface="微软雅黑"/>
                <a:ea typeface="微软雅黑"/>
                <a:cs typeface="微软雅黑"/>
              </a:rPr>
              <a:t>2016</a:t>
            </a:r>
            <a:r>
              <a:rPr lang="zh-CN" altLang="en-US" sz="1200" dirty="0">
                <a:solidFill>
                  <a:srgbClr val="FFFFFF"/>
                </a:solidFill>
                <a:latin typeface="微软雅黑"/>
                <a:ea typeface="微软雅黑"/>
                <a:cs typeface="微软雅黑"/>
              </a:rPr>
              <a:t>年，阿里巴巴与三门峡警方开启“实人认证”警企合作新模式：</a:t>
            </a:r>
            <a:endParaRPr lang="en-US" altLang="zh-CN" sz="1200" dirty="0">
              <a:solidFill>
                <a:srgbClr val="FFFFFF"/>
              </a:solidFill>
              <a:latin typeface="微软雅黑"/>
              <a:ea typeface="微软雅黑"/>
              <a:cs typeface="微软雅黑"/>
            </a:endParaRPr>
          </a:p>
          <a:p>
            <a:pPr>
              <a:lnSpc>
                <a:spcPct val="120000"/>
              </a:lnSpc>
            </a:pPr>
            <a:r>
              <a:rPr lang="zh-CN" altLang="en-US" sz="1200" dirty="0">
                <a:solidFill>
                  <a:srgbClr val="FFFFFF"/>
                </a:solidFill>
                <a:latin typeface="微软雅黑"/>
                <a:ea typeface="微软雅黑"/>
                <a:cs typeface="微软雅黑"/>
              </a:rPr>
              <a:t>安装场所实人率由之前的</a:t>
            </a:r>
            <a:r>
              <a:rPr lang="en-US" altLang="zh-CN" sz="1400" dirty="0">
                <a:solidFill>
                  <a:srgbClr val="FF0000"/>
                </a:solidFill>
                <a:latin typeface="微软雅黑"/>
                <a:ea typeface="微软雅黑"/>
                <a:cs typeface="微软雅黑"/>
              </a:rPr>
              <a:t>76%</a:t>
            </a:r>
            <a:r>
              <a:rPr lang="zh-CN" altLang="en-US" sz="1400" dirty="0">
                <a:solidFill>
                  <a:srgbClr val="FF0000"/>
                </a:solidFill>
                <a:latin typeface="微软雅黑"/>
                <a:ea typeface="微软雅黑"/>
                <a:cs typeface="微软雅黑"/>
              </a:rPr>
              <a:t>提升至</a:t>
            </a:r>
            <a:r>
              <a:rPr lang="en-US" altLang="zh-CN" sz="1400" dirty="0">
                <a:solidFill>
                  <a:srgbClr val="FF0000"/>
                </a:solidFill>
                <a:latin typeface="微软雅黑"/>
                <a:ea typeface="微软雅黑"/>
                <a:cs typeface="微软雅黑"/>
              </a:rPr>
              <a:t>99%</a:t>
            </a:r>
            <a:r>
              <a:rPr lang="zh-CN" altLang="en-US" sz="1200" dirty="0">
                <a:solidFill>
                  <a:srgbClr val="FFFFFF"/>
                </a:solidFill>
                <a:latin typeface="微软雅黑"/>
                <a:ea typeface="微软雅黑"/>
                <a:cs typeface="微软雅黑"/>
              </a:rPr>
              <a:t>；</a:t>
            </a:r>
            <a:endParaRPr lang="en-US" altLang="zh-CN" sz="1200" dirty="0">
              <a:solidFill>
                <a:srgbClr val="FFFFFF"/>
              </a:solidFill>
              <a:latin typeface="微软雅黑"/>
              <a:ea typeface="微软雅黑"/>
              <a:cs typeface="微软雅黑"/>
            </a:endParaRPr>
          </a:p>
          <a:p>
            <a:pPr>
              <a:lnSpc>
                <a:spcPct val="120000"/>
              </a:lnSpc>
            </a:pPr>
            <a:r>
              <a:rPr lang="zh-CN" altLang="en-US" sz="1200" dirty="0">
                <a:solidFill>
                  <a:srgbClr val="FFFFFF"/>
                </a:solidFill>
                <a:latin typeface="微软雅黑"/>
                <a:ea typeface="微软雅黑"/>
                <a:cs typeface="微软雅黑"/>
              </a:rPr>
              <a:t> </a:t>
            </a:r>
            <a:endParaRPr lang="en-US" altLang="zh-CN" sz="1200" dirty="0">
              <a:solidFill>
                <a:srgbClr val="FFFFFF"/>
              </a:solidFill>
              <a:latin typeface="微软雅黑"/>
              <a:ea typeface="微软雅黑"/>
              <a:cs typeface="微软雅黑"/>
            </a:endParaRPr>
          </a:p>
          <a:p>
            <a:pPr>
              <a:lnSpc>
                <a:spcPct val="120000"/>
              </a:lnSpc>
            </a:pPr>
            <a:r>
              <a:rPr lang="en-US" altLang="zh-CN" sz="1400" dirty="0">
                <a:solidFill>
                  <a:srgbClr val="FF0000"/>
                </a:solidFill>
                <a:latin typeface="微软雅黑"/>
                <a:ea typeface="微软雅黑"/>
                <a:cs typeface="微软雅黑"/>
              </a:rPr>
              <a:t>2017</a:t>
            </a:r>
            <a:r>
              <a:rPr lang="zh-CN" altLang="en-US" sz="1400" dirty="0">
                <a:solidFill>
                  <a:srgbClr val="FF0000"/>
                </a:solidFill>
                <a:latin typeface="微软雅黑"/>
                <a:ea typeface="微软雅黑"/>
                <a:cs typeface="微软雅黑"/>
              </a:rPr>
              <a:t>年以来，安装场所抓获违法犯罪嫌疑人员同比提升</a:t>
            </a:r>
            <a:r>
              <a:rPr lang="en-US" altLang="zh-CN" sz="1400" dirty="0">
                <a:solidFill>
                  <a:srgbClr val="FF0000"/>
                </a:solidFill>
                <a:latin typeface="微软雅黑"/>
                <a:ea typeface="微软雅黑"/>
                <a:cs typeface="微软雅黑"/>
              </a:rPr>
              <a:t>35%</a:t>
            </a:r>
            <a:r>
              <a:rPr lang="zh-CN" altLang="en-US" sz="1400" dirty="0">
                <a:solidFill>
                  <a:srgbClr val="FF0000"/>
                </a:solidFill>
                <a:latin typeface="微软雅黑"/>
                <a:ea typeface="微软雅黑"/>
                <a:cs typeface="微软雅黑"/>
              </a:rPr>
              <a:t>，破案率同比提升</a:t>
            </a:r>
            <a:r>
              <a:rPr lang="en-US" altLang="zh-CN" sz="1400" dirty="0">
                <a:solidFill>
                  <a:srgbClr val="FF0000"/>
                </a:solidFill>
                <a:latin typeface="微软雅黑"/>
                <a:ea typeface="微软雅黑"/>
                <a:cs typeface="微软雅黑"/>
              </a:rPr>
              <a:t>50%</a:t>
            </a:r>
            <a:r>
              <a:rPr lang="zh-CN" altLang="en-US" sz="1400" dirty="0">
                <a:solidFill>
                  <a:srgbClr val="FF0000"/>
                </a:solidFill>
                <a:latin typeface="微软雅黑"/>
                <a:ea typeface="微软雅黑"/>
                <a:cs typeface="微软雅黑"/>
              </a:rPr>
              <a:t>。</a:t>
            </a:r>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2692227" y="683822"/>
            <a:ext cx="1878614" cy="1800442"/>
            <a:chOff x="1183048" y="902448"/>
            <a:chExt cx="5218112" cy="5141913"/>
          </a:xfrm>
        </p:grpSpPr>
        <p:sp>
          <p:nvSpPr>
            <p:cNvPr id="4" name="Shape 98"/>
            <p:cNvSpPr>
              <a:spLocks noChangeArrowheads="1"/>
            </p:cNvSpPr>
            <p:nvPr/>
          </p:nvSpPr>
          <p:spPr bwMode="auto">
            <a:xfrm>
              <a:off x="2306998" y="2027986"/>
              <a:ext cx="2892425" cy="28924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5" name="Shape 99"/>
            <p:cNvSpPr>
              <a:spLocks noChangeArrowheads="1"/>
            </p:cNvSpPr>
            <p:nvPr/>
          </p:nvSpPr>
          <p:spPr bwMode="auto">
            <a:xfrm>
              <a:off x="2002198" y="1723186"/>
              <a:ext cx="3502025" cy="35020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6" name="Shape 100"/>
            <p:cNvSpPr>
              <a:spLocks noChangeArrowheads="1"/>
            </p:cNvSpPr>
            <p:nvPr/>
          </p:nvSpPr>
          <p:spPr bwMode="auto">
            <a:xfrm>
              <a:off x="1183048" y="904036"/>
              <a:ext cx="5140325" cy="51403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6350">
              <a:solidFill>
                <a:srgbClr val="FFFFFF">
                  <a:alpha val="32156"/>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7" name="Shape 103"/>
            <p:cNvSpPr>
              <a:spLocks noChangeArrowheads="1"/>
            </p:cNvSpPr>
            <p:nvPr/>
          </p:nvSpPr>
          <p:spPr bwMode="auto">
            <a:xfrm rot="18871351" flipH="1">
              <a:off x="4637447" y="1794624"/>
              <a:ext cx="625475" cy="1270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8" name="Shape 104"/>
            <p:cNvSpPr>
              <a:spLocks noChangeArrowheads="1"/>
            </p:cNvSpPr>
            <p:nvPr/>
          </p:nvSpPr>
          <p:spPr bwMode="auto">
            <a:xfrm rot="18871351" flipH="1">
              <a:off x="5858235" y="3256711"/>
              <a:ext cx="1065213" cy="20637"/>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9" name="Shape 105"/>
            <p:cNvSpPr/>
            <p:nvPr/>
          </p:nvSpPr>
          <p:spPr bwMode="auto">
            <a:xfrm>
              <a:off x="2922420" y="2751226"/>
              <a:ext cx="1976938" cy="1832682"/>
            </a:xfrm>
            <a:prstGeom prst="rect">
              <a:avLst/>
            </a:prstGeom>
            <a:noFill/>
            <a:ln w="12700" cap="flat">
              <a:noFill/>
              <a:miter lim="400000"/>
            </a:ln>
            <a:effectLst/>
          </p:spPr>
          <p:txBody>
            <a:bodyPr wrap="none" lIns="19050" tIns="19050" rIns="19050" bIns="19050" anchor="ctr">
              <a:spAutoFit/>
            </a:bodyPr>
            <a:lstStyle/>
            <a:p>
              <a:pPr defTabSz="537499">
                <a:lnSpc>
                  <a:spcPct val="80000"/>
                </a:lnSpc>
                <a:defRPr/>
              </a:pPr>
              <a:r>
                <a:rPr lang="en-US" altLang="zh-CN" sz="4900" kern="0" cap="all" dirty="0">
                  <a:solidFill>
                    <a:srgbClr val="FFFFFF"/>
                  </a:solidFill>
                  <a:latin typeface="Impact" pitchFamily="34" charset="0"/>
                  <a:ea typeface="헤드라인A"/>
                  <a:cs typeface="헤드라인A"/>
                </a:rPr>
                <a:t>05</a:t>
              </a:r>
              <a:endParaRPr sz="4900" kern="0" cap="all" dirty="0">
                <a:solidFill>
                  <a:srgbClr val="FFFFFF"/>
                </a:solidFill>
                <a:latin typeface="Impact" pitchFamily="34" charset="0"/>
                <a:ea typeface="헤드라인A"/>
                <a:cs typeface="헤드라인A"/>
              </a:endParaRPr>
            </a:p>
          </p:txBody>
        </p:sp>
        <p:sp>
          <p:nvSpPr>
            <p:cNvPr id="10" name="Shape 101"/>
            <p:cNvSpPr>
              <a:spLocks noChangeArrowheads="1"/>
            </p:cNvSpPr>
            <p:nvPr/>
          </p:nvSpPr>
          <p:spPr bwMode="auto">
            <a:xfrm rot="18871351" flipH="1">
              <a:off x="1481498" y="4463211"/>
              <a:ext cx="990600" cy="1905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11" name="Shape 102"/>
            <p:cNvSpPr>
              <a:spLocks noChangeArrowheads="1"/>
            </p:cNvSpPr>
            <p:nvPr/>
          </p:nvSpPr>
          <p:spPr bwMode="auto">
            <a:xfrm rot="18871351" flipH="1">
              <a:off x="1471973" y="4966448"/>
              <a:ext cx="647700" cy="12700"/>
            </a:xfrm>
            <a:prstGeom prst="roundRect">
              <a:avLst>
                <a:gd name="adj" fmla="val 16667"/>
              </a:avLst>
            </a:prstGeom>
            <a:solidFill>
              <a:srgbClr val="FFFFFF">
                <a:alpha val="0"/>
              </a:srgbClr>
            </a:solidFill>
            <a:ln>
              <a:noFill/>
            </a:ln>
            <a:extLst>
              <a:ext uri="{91240B29-F687-4F45-9708-019B960494DF}">
                <a14:hiddenLine xmlns:a14="http://schemas.microsoft.com/office/drawing/2010/main" w="12700">
                  <a:solidFill>
                    <a:srgbClr val="000000"/>
                  </a:solidFill>
                  <a:round/>
                  <a:headEnd/>
                  <a:tailEnd/>
                </a14:hiddenLine>
              </a:ext>
            </a:extLst>
          </p:spPr>
          <p:txBody>
            <a:bodyPr lIns="17145" rIns="17145" anchor="ctr"/>
            <a:lstStyle>
              <a:lvl1pPr defTabSz="342900" eaLnBrk="0" hangingPunct="0">
                <a:defRPr>
                  <a:solidFill>
                    <a:schemeClr val="tx1"/>
                  </a:solidFill>
                  <a:latin typeface="Helvetica Light"/>
                  <a:ea typeface="Helvetica Light"/>
                  <a:cs typeface="Helvetica Light"/>
                  <a:sym typeface="Helvetica Light"/>
                </a:defRPr>
              </a:lvl1pPr>
              <a:lvl2pPr defTabSz="342900" eaLnBrk="0" hangingPunct="0">
                <a:defRPr>
                  <a:solidFill>
                    <a:schemeClr val="tx1"/>
                  </a:solidFill>
                  <a:latin typeface="Helvetica Light"/>
                  <a:ea typeface="Helvetica Light"/>
                  <a:cs typeface="Helvetica Light"/>
                  <a:sym typeface="Helvetica Light"/>
                </a:defRPr>
              </a:lvl2pPr>
              <a:lvl3pPr defTabSz="342900" eaLnBrk="0" hangingPunct="0">
                <a:defRPr>
                  <a:solidFill>
                    <a:schemeClr val="tx1"/>
                  </a:solidFill>
                  <a:latin typeface="Helvetica Light"/>
                  <a:ea typeface="Helvetica Light"/>
                  <a:cs typeface="Helvetica Light"/>
                  <a:sym typeface="Helvetica Light"/>
                </a:defRPr>
              </a:lvl3pPr>
              <a:lvl4pPr defTabSz="342900" eaLnBrk="0" hangingPunct="0">
                <a:defRPr>
                  <a:solidFill>
                    <a:schemeClr val="tx1"/>
                  </a:solidFill>
                  <a:latin typeface="Helvetica Light"/>
                  <a:ea typeface="Helvetica Light"/>
                  <a:cs typeface="Helvetica Light"/>
                  <a:sym typeface="Helvetica Light"/>
                </a:defRPr>
              </a:lvl4pPr>
              <a:lvl5pPr defTabSz="342900" eaLnBrk="0" hangingPunct="0">
                <a:defRPr>
                  <a:solidFill>
                    <a:schemeClr val="tx1"/>
                  </a:solidFill>
                  <a:latin typeface="Helvetica Light"/>
                  <a:ea typeface="Helvetica Light"/>
                  <a:cs typeface="Helvetica Light"/>
                  <a:sym typeface="Helvetica Light"/>
                </a:defRPr>
              </a:lvl5pPr>
              <a:lvl6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6pPr>
              <a:lvl7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7pPr>
              <a:lvl8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8pPr>
              <a:lvl9pPr indent="-1485900" defTabSz="342900" eaLnBrk="0" fontAlgn="base" hangingPunct="0">
                <a:spcBef>
                  <a:spcPct val="0"/>
                </a:spcBef>
                <a:spcAft>
                  <a:spcPct val="0"/>
                </a:spcAft>
                <a:buFont typeface="Arial" pitchFamily="34" charset="0"/>
                <a:defRPr>
                  <a:solidFill>
                    <a:schemeClr val="tx1"/>
                  </a:solidFill>
                  <a:latin typeface="Helvetica Light"/>
                  <a:ea typeface="Helvetica Light"/>
                  <a:cs typeface="Helvetica Light"/>
                  <a:sym typeface="Helvetica Light"/>
                </a:defRPr>
              </a:lvl9pPr>
            </a:lstStyle>
            <a:p>
              <a:pPr eaLnBrk="1" hangingPunct="1"/>
              <a:endParaRPr lang="zh-CN" altLang="zh-CN" sz="1000">
                <a:solidFill>
                  <a:srgbClr val="000000"/>
                </a:solidFill>
                <a:latin typeface="Arial" pitchFamily="34" charset="0"/>
                <a:cs typeface="Arial" pitchFamily="34" charset="0"/>
                <a:sym typeface="Arial" pitchFamily="34" charset="0"/>
              </a:endParaRPr>
            </a:p>
          </p:txBody>
        </p:sp>
        <p:sp>
          <p:nvSpPr>
            <p:cNvPr id="12" name="Shape 98"/>
            <p:cNvSpPr>
              <a:spLocks noChangeArrowheads="1"/>
            </p:cNvSpPr>
            <p:nvPr/>
          </p:nvSpPr>
          <p:spPr bwMode="auto">
            <a:xfrm>
              <a:off x="2308585" y="2026398"/>
              <a:ext cx="2894013" cy="2894013"/>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13" name="Shape 99"/>
            <p:cNvSpPr>
              <a:spLocks noChangeArrowheads="1"/>
            </p:cNvSpPr>
            <p:nvPr/>
          </p:nvSpPr>
          <p:spPr bwMode="auto">
            <a:xfrm>
              <a:off x="2003785" y="1721598"/>
              <a:ext cx="3503613" cy="3502025"/>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14" name="Shape 100"/>
            <p:cNvSpPr>
              <a:spLocks noChangeArrowheads="1"/>
            </p:cNvSpPr>
            <p:nvPr/>
          </p:nvSpPr>
          <p:spPr bwMode="auto">
            <a:xfrm>
              <a:off x="1184635" y="902448"/>
              <a:ext cx="5141913" cy="5141913"/>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6350">
              <a:solidFill>
                <a:srgbClr val="FFFFFF">
                  <a:alpha val="32156"/>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grpSp>
      <p:sp>
        <p:nvSpPr>
          <p:cNvPr id="16" name="文本框 15"/>
          <p:cNvSpPr txBox="1"/>
          <p:nvPr/>
        </p:nvSpPr>
        <p:spPr>
          <a:xfrm>
            <a:off x="6324214" y="1029858"/>
            <a:ext cx="4335967" cy="639910"/>
          </a:xfrm>
          <a:prstGeom prst="rect">
            <a:avLst/>
          </a:prstGeom>
          <a:noFill/>
        </p:spPr>
        <p:txBody>
          <a:bodyPr wrap="none" lIns="158932" tIns="79466" rIns="158932" bIns="79466" rtlCol="0">
            <a:spAutoFit/>
          </a:bodyPr>
          <a:lstStyle/>
          <a:p>
            <a:pPr algn="ctr"/>
            <a:r>
              <a:rPr kumimoji="1" lang="zh-CN" altLang="en-US" sz="3100" dirty="0">
                <a:solidFill>
                  <a:srgbClr val="FFFFFF"/>
                </a:solidFill>
                <a:latin typeface="微软雅黑"/>
                <a:ea typeface="微软雅黑"/>
                <a:cs typeface="微软雅黑"/>
              </a:rPr>
              <a:t>跨境安全的探索与尝试</a:t>
            </a:r>
          </a:p>
        </p:txBody>
      </p:sp>
    </p:spTree>
    <p:extLst>
      <p:ext uri="{BB962C8B-B14F-4D97-AF65-F5344CB8AC3E}">
        <p14:creationId xmlns:p14="http://schemas.microsoft.com/office/powerpoint/2010/main" val="18136701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472708" y="0"/>
            <a:ext cx="3376880" cy="439939"/>
          </a:xfrm>
          <a:prstGeom prst="rect">
            <a:avLst/>
          </a:prstGeom>
          <a:noFill/>
        </p:spPr>
        <p:txBody>
          <a:bodyPr wrap="none" lIns="158932" tIns="79466" rIns="158932" bIns="79466" rtlCol="0">
            <a:spAutoFit/>
          </a:bodyPr>
          <a:lstStyle/>
          <a:p>
            <a:r>
              <a:rPr lang="zh-CN" altLang="en-US" sz="1800" b="1" dirty="0">
                <a:solidFill>
                  <a:srgbClr val="FFFFFF"/>
                </a:solidFill>
                <a:latin typeface="微软雅黑"/>
                <a:ea typeface="微软雅黑"/>
                <a:cs typeface="微软雅黑"/>
              </a:rPr>
              <a:t>配合公安机关，打击跨境案件</a:t>
            </a:r>
          </a:p>
        </p:txBody>
      </p:sp>
      <p:sp>
        <p:nvSpPr>
          <p:cNvPr id="4" name="矩形 3"/>
          <p:cNvSpPr/>
          <p:nvPr/>
        </p:nvSpPr>
        <p:spPr>
          <a:xfrm>
            <a:off x="1493714" y="828967"/>
            <a:ext cx="2783181" cy="345150"/>
          </a:xfrm>
          <a:prstGeom prst="rect">
            <a:avLst/>
          </a:prstGeom>
        </p:spPr>
        <p:txBody>
          <a:bodyPr wrap="none" lIns="158932" tIns="79466" rIns="158932" bIns="79466">
            <a:spAutoFit/>
          </a:bodyPr>
          <a:lstStyle/>
          <a:p>
            <a:r>
              <a:rPr lang="zh-CN" altLang="en-US" sz="1200" dirty="0">
                <a:solidFill>
                  <a:srgbClr val="FFFFFF"/>
                </a:solidFill>
                <a:latin typeface="微软雅黑"/>
                <a:ea typeface="微软雅黑"/>
                <a:cs typeface="微软雅黑"/>
              </a:rPr>
              <a:t>网络犯罪无国界，数据侦查无国界！</a:t>
            </a:r>
            <a:endParaRPr lang="en-US" altLang="zh-CN" sz="1200" dirty="0">
              <a:solidFill>
                <a:srgbClr val="FFFFFF"/>
              </a:solidFill>
              <a:latin typeface="微软雅黑"/>
              <a:ea typeface="微软雅黑"/>
              <a:cs typeface="微软雅黑"/>
            </a:endParaRPr>
          </a:p>
        </p:txBody>
      </p:sp>
      <p:sp>
        <p:nvSpPr>
          <p:cNvPr id="6" name="矩形 5"/>
          <p:cNvSpPr/>
          <p:nvPr/>
        </p:nvSpPr>
        <p:spPr>
          <a:xfrm>
            <a:off x="1480682" y="1299523"/>
            <a:ext cx="3631986" cy="1040725"/>
          </a:xfrm>
          <a:prstGeom prst="rect">
            <a:avLst/>
          </a:prstGeom>
        </p:spPr>
        <p:txBody>
          <a:bodyPr wrap="square" lIns="158932" tIns="79466" rIns="158932" bIns="79466">
            <a:spAutoFit/>
          </a:bodyPr>
          <a:lstStyle/>
          <a:p>
            <a:pPr>
              <a:lnSpc>
                <a:spcPct val="120000"/>
              </a:lnSpc>
            </a:pPr>
            <a:r>
              <a:rPr lang="zh-CN" altLang="en-US" sz="1200" dirty="0">
                <a:solidFill>
                  <a:srgbClr val="FFFFFF"/>
                </a:solidFill>
                <a:latin typeface="微软雅黑"/>
                <a:ea typeface="微软雅黑"/>
                <a:cs typeface="微软雅黑"/>
              </a:rPr>
              <a:t>针对很多的国内诈骗案件，嫌疑人窝点在境外的实际情况，为进一步提升对犯罪的全链条式打击，阿里巴巴积极协助全国各地公安机关走出国门，连续破获一系列跨境案件：</a:t>
            </a:r>
            <a:endParaRPr lang="en-US" altLang="zh-CN" sz="1200" dirty="0">
              <a:solidFill>
                <a:srgbClr val="FFFFFF"/>
              </a:solidFill>
              <a:latin typeface="微软雅黑"/>
              <a:ea typeface="微软雅黑"/>
              <a:cs typeface="微软雅黑"/>
            </a:endParaRPr>
          </a:p>
        </p:txBody>
      </p:sp>
      <p:grpSp>
        <p:nvGrpSpPr>
          <p:cNvPr id="7" name="原创设计师QQ69613753    _2"/>
          <p:cNvGrpSpPr/>
          <p:nvPr/>
        </p:nvGrpSpPr>
        <p:grpSpPr>
          <a:xfrm>
            <a:off x="5051456" y="705748"/>
            <a:ext cx="421252" cy="482372"/>
            <a:chOff x="2706312" y="1374448"/>
            <a:chExt cx="1449785" cy="1453759"/>
          </a:xfrm>
          <a:noFill/>
        </p:grpSpPr>
        <p:sp>
          <p:nvSpPr>
            <p:cNvPr id="8" name="Freeform 1405"/>
            <p:cNvSpPr>
              <a:spLocks/>
            </p:cNvSpPr>
            <p:nvPr/>
          </p:nvSpPr>
          <p:spPr bwMode="auto">
            <a:xfrm>
              <a:off x="3228401" y="2280068"/>
              <a:ext cx="800361" cy="520335"/>
            </a:xfrm>
            <a:custGeom>
              <a:avLst/>
              <a:gdLst>
                <a:gd name="T0" fmla="*/ 403 w 403"/>
                <a:gd name="T1" fmla="*/ 0 h 262"/>
                <a:gd name="T2" fmla="*/ 400 w 403"/>
                <a:gd name="T3" fmla="*/ 57 h 262"/>
                <a:gd name="T4" fmla="*/ 384 w 403"/>
                <a:gd name="T5" fmla="*/ 112 h 262"/>
                <a:gd name="T6" fmla="*/ 357 w 403"/>
                <a:gd name="T7" fmla="*/ 162 h 262"/>
                <a:gd name="T8" fmla="*/ 317 w 403"/>
                <a:gd name="T9" fmla="*/ 205 h 262"/>
                <a:gd name="T10" fmla="*/ 269 w 403"/>
                <a:gd name="T11" fmla="*/ 236 h 262"/>
                <a:gd name="T12" fmla="*/ 217 w 403"/>
                <a:gd name="T13" fmla="*/ 255 h 262"/>
                <a:gd name="T14" fmla="*/ 159 w 403"/>
                <a:gd name="T15" fmla="*/ 262 h 262"/>
                <a:gd name="T16" fmla="*/ 102 w 403"/>
                <a:gd name="T17" fmla="*/ 255 h 262"/>
                <a:gd name="T18" fmla="*/ 47 w 403"/>
                <a:gd name="T19" fmla="*/ 236 h 262"/>
                <a:gd name="T20" fmla="*/ 0 w 403"/>
                <a:gd name="T21" fmla="*/ 2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3" h="262">
                  <a:moveTo>
                    <a:pt x="403" y="0"/>
                  </a:moveTo>
                  <a:lnTo>
                    <a:pt x="400" y="57"/>
                  </a:lnTo>
                  <a:lnTo>
                    <a:pt x="384" y="112"/>
                  </a:lnTo>
                  <a:lnTo>
                    <a:pt x="357" y="162"/>
                  </a:lnTo>
                  <a:lnTo>
                    <a:pt x="317" y="205"/>
                  </a:lnTo>
                  <a:lnTo>
                    <a:pt x="269" y="236"/>
                  </a:lnTo>
                  <a:lnTo>
                    <a:pt x="217" y="255"/>
                  </a:lnTo>
                  <a:lnTo>
                    <a:pt x="159" y="262"/>
                  </a:lnTo>
                  <a:lnTo>
                    <a:pt x="102" y="255"/>
                  </a:lnTo>
                  <a:lnTo>
                    <a:pt x="47" y="236"/>
                  </a:lnTo>
                  <a:lnTo>
                    <a:pt x="0" y="20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406"/>
            <p:cNvSpPr>
              <a:spLocks/>
            </p:cNvSpPr>
            <p:nvPr/>
          </p:nvSpPr>
          <p:spPr bwMode="auto">
            <a:xfrm>
              <a:off x="3057605" y="1795482"/>
              <a:ext cx="448838" cy="885759"/>
            </a:xfrm>
            <a:custGeom>
              <a:avLst/>
              <a:gdLst>
                <a:gd name="T0" fmla="*/ 226 w 226"/>
                <a:gd name="T1" fmla="*/ 0 h 446"/>
                <a:gd name="T2" fmla="*/ 167 w 226"/>
                <a:gd name="T3" fmla="*/ 15 h 446"/>
                <a:gd name="T4" fmla="*/ 114 w 226"/>
                <a:gd name="T5" fmla="*/ 41 h 446"/>
                <a:gd name="T6" fmla="*/ 69 w 226"/>
                <a:gd name="T7" fmla="*/ 79 h 446"/>
                <a:gd name="T8" fmla="*/ 36 w 226"/>
                <a:gd name="T9" fmla="*/ 127 h 446"/>
                <a:gd name="T10" fmla="*/ 12 w 226"/>
                <a:gd name="T11" fmla="*/ 184 h 446"/>
                <a:gd name="T12" fmla="*/ 0 w 226"/>
                <a:gd name="T13" fmla="*/ 239 h 446"/>
                <a:gd name="T14" fmla="*/ 2 w 226"/>
                <a:gd name="T15" fmla="*/ 299 h 446"/>
                <a:gd name="T16" fmla="*/ 19 w 226"/>
                <a:gd name="T17" fmla="*/ 353 h 446"/>
                <a:gd name="T18" fmla="*/ 47 w 226"/>
                <a:gd name="T19" fmla="*/ 403 h 446"/>
                <a:gd name="T20" fmla="*/ 86 w 22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446">
                  <a:moveTo>
                    <a:pt x="226" y="0"/>
                  </a:moveTo>
                  <a:lnTo>
                    <a:pt x="167" y="15"/>
                  </a:lnTo>
                  <a:lnTo>
                    <a:pt x="114" y="41"/>
                  </a:lnTo>
                  <a:lnTo>
                    <a:pt x="69" y="79"/>
                  </a:lnTo>
                  <a:lnTo>
                    <a:pt x="36" y="127"/>
                  </a:lnTo>
                  <a:lnTo>
                    <a:pt x="12" y="184"/>
                  </a:lnTo>
                  <a:lnTo>
                    <a:pt x="0" y="239"/>
                  </a:lnTo>
                  <a:lnTo>
                    <a:pt x="2" y="299"/>
                  </a:lnTo>
                  <a:lnTo>
                    <a:pt x="19" y="353"/>
                  </a:lnTo>
                  <a:lnTo>
                    <a:pt x="47" y="403"/>
                  </a:lnTo>
                  <a:lnTo>
                    <a:pt x="8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407"/>
            <p:cNvSpPr>
              <a:spLocks/>
            </p:cNvSpPr>
            <p:nvPr/>
          </p:nvSpPr>
          <p:spPr bwMode="auto">
            <a:xfrm>
              <a:off x="3506442" y="1795482"/>
              <a:ext cx="564026" cy="778516"/>
            </a:xfrm>
            <a:custGeom>
              <a:avLst/>
              <a:gdLst>
                <a:gd name="T0" fmla="*/ 236 w 284"/>
                <a:gd name="T1" fmla="*/ 392 h 392"/>
                <a:gd name="T2" fmla="*/ 265 w 284"/>
                <a:gd name="T3" fmla="*/ 344 h 392"/>
                <a:gd name="T4" fmla="*/ 282 w 284"/>
                <a:gd name="T5" fmla="*/ 287 h 392"/>
                <a:gd name="T6" fmla="*/ 284 w 284"/>
                <a:gd name="T7" fmla="*/ 229 h 392"/>
                <a:gd name="T8" fmla="*/ 275 w 284"/>
                <a:gd name="T9" fmla="*/ 175 h 392"/>
                <a:gd name="T10" fmla="*/ 248 w 284"/>
                <a:gd name="T11" fmla="*/ 120 h 392"/>
                <a:gd name="T12" fmla="*/ 215 w 284"/>
                <a:gd name="T13" fmla="*/ 74 h 392"/>
                <a:gd name="T14" fmla="*/ 170 w 284"/>
                <a:gd name="T15" fmla="*/ 39 h 392"/>
                <a:gd name="T16" fmla="*/ 115 w 284"/>
                <a:gd name="T17" fmla="*/ 12 h 392"/>
                <a:gd name="T18" fmla="*/ 58 w 284"/>
                <a:gd name="T19" fmla="*/ 0 h 392"/>
                <a:gd name="T20" fmla="*/ 0 w 284"/>
                <a:gd name="T21"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2">
                  <a:moveTo>
                    <a:pt x="236" y="392"/>
                  </a:moveTo>
                  <a:lnTo>
                    <a:pt x="265" y="344"/>
                  </a:lnTo>
                  <a:lnTo>
                    <a:pt x="282" y="287"/>
                  </a:lnTo>
                  <a:lnTo>
                    <a:pt x="284" y="229"/>
                  </a:lnTo>
                  <a:lnTo>
                    <a:pt x="275" y="175"/>
                  </a:lnTo>
                  <a:lnTo>
                    <a:pt x="248" y="120"/>
                  </a:lnTo>
                  <a:lnTo>
                    <a:pt x="215" y="74"/>
                  </a:lnTo>
                  <a:lnTo>
                    <a:pt x="170" y="39"/>
                  </a:lnTo>
                  <a:lnTo>
                    <a:pt x="115" y="12"/>
                  </a:lnTo>
                  <a:lnTo>
                    <a:pt x="58" y="0"/>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408"/>
            <p:cNvSpPr>
              <a:spLocks/>
            </p:cNvSpPr>
            <p:nvPr/>
          </p:nvSpPr>
          <p:spPr bwMode="auto">
            <a:xfrm>
              <a:off x="3105269" y="2349578"/>
              <a:ext cx="869871" cy="423020"/>
            </a:xfrm>
            <a:custGeom>
              <a:avLst/>
              <a:gdLst>
                <a:gd name="T0" fmla="*/ 438 w 438"/>
                <a:gd name="T1" fmla="*/ 113 h 213"/>
                <a:gd name="T2" fmla="*/ 400 w 438"/>
                <a:gd name="T3" fmla="*/ 155 h 213"/>
                <a:gd name="T4" fmla="*/ 353 w 438"/>
                <a:gd name="T5" fmla="*/ 187 h 213"/>
                <a:gd name="T6" fmla="*/ 298 w 438"/>
                <a:gd name="T7" fmla="*/ 206 h 213"/>
                <a:gd name="T8" fmla="*/ 241 w 438"/>
                <a:gd name="T9" fmla="*/ 213 h 213"/>
                <a:gd name="T10" fmla="*/ 186 w 438"/>
                <a:gd name="T11" fmla="*/ 206 h 213"/>
                <a:gd name="T12" fmla="*/ 131 w 438"/>
                <a:gd name="T13" fmla="*/ 184 h 213"/>
                <a:gd name="T14" fmla="*/ 83 w 438"/>
                <a:gd name="T15" fmla="*/ 151 h 213"/>
                <a:gd name="T16" fmla="*/ 43 w 438"/>
                <a:gd name="T17" fmla="*/ 108 h 213"/>
                <a:gd name="T18" fmla="*/ 16 w 438"/>
                <a:gd name="T19" fmla="*/ 58 h 213"/>
                <a:gd name="T20" fmla="*/ 0 w 438"/>
                <a:gd name="T21"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213">
                  <a:moveTo>
                    <a:pt x="438" y="113"/>
                  </a:moveTo>
                  <a:lnTo>
                    <a:pt x="400" y="155"/>
                  </a:lnTo>
                  <a:lnTo>
                    <a:pt x="353" y="187"/>
                  </a:lnTo>
                  <a:lnTo>
                    <a:pt x="298" y="206"/>
                  </a:lnTo>
                  <a:lnTo>
                    <a:pt x="241" y="213"/>
                  </a:lnTo>
                  <a:lnTo>
                    <a:pt x="186" y="206"/>
                  </a:lnTo>
                  <a:lnTo>
                    <a:pt x="131" y="184"/>
                  </a:lnTo>
                  <a:lnTo>
                    <a:pt x="83" y="151"/>
                  </a:lnTo>
                  <a:lnTo>
                    <a:pt x="43" y="108"/>
                  </a:lnTo>
                  <a:lnTo>
                    <a:pt x="16" y="58"/>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409"/>
            <p:cNvSpPr>
              <a:spLocks/>
            </p:cNvSpPr>
            <p:nvPr/>
          </p:nvSpPr>
          <p:spPr bwMode="auto">
            <a:xfrm>
              <a:off x="3728875" y="1839174"/>
              <a:ext cx="379327" cy="881788"/>
            </a:xfrm>
            <a:custGeom>
              <a:avLst/>
              <a:gdLst>
                <a:gd name="T0" fmla="*/ 77 w 191"/>
                <a:gd name="T1" fmla="*/ 0 h 444"/>
                <a:gd name="T2" fmla="*/ 122 w 191"/>
                <a:gd name="T3" fmla="*/ 36 h 444"/>
                <a:gd name="T4" fmla="*/ 158 w 191"/>
                <a:gd name="T5" fmla="*/ 81 h 444"/>
                <a:gd name="T6" fmla="*/ 182 w 191"/>
                <a:gd name="T7" fmla="*/ 133 h 444"/>
                <a:gd name="T8" fmla="*/ 191 w 191"/>
                <a:gd name="T9" fmla="*/ 191 h 444"/>
                <a:gd name="T10" fmla="*/ 189 w 191"/>
                <a:gd name="T11" fmla="*/ 248 h 444"/>
                <a:gd name="T12" fmla="*/ 172 w 191"/>
                <a:gd name="T13" fmla="*/ 303 h 444"/>
                <a:gd name="T14" fmla="*/ 144 w 191"/>
                <a:gd name="T15" fmla="*/ 353 h 444"/>
                <a:gd name="T16" fmla="*/ 103 w 191"/>
                <a:gd name="T17" fmla="*/ 393 h 444"/>
                <a:gd name="T18" fmla="*/ 55 w 191"/>
                <a:gd name="T19" fmla="*/ 424 h 444"/>
                <a:gd name="T20" fmla="*/ 0 w 191"/>
                <a:gd name="T21" fmla="*/ 44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4">
                  <a:moveTo>
                    <a:pt x="77" y="0"/>
                  </a:moveTo>
                  <a:lnTo>
                    <a:pt x="122" y="36"/>
                  </a:lnTo>
                  <a:lnTo>
                    <a:pt x="158" y="81"/>
                  </a:lnTo>
                  <a:lnTo>
                    <a:pt x="182" y="133"/>
                  </a:lnTo>
                  <a:lnTo>
                    <a:pt x="191" y="191"/>
                  </a:lnTo>
                  <a:lnTo>
                    <a:pt x="189" y="248"/>
                  </a:lnTo>
                  <a:lnTo>
                    <a:pt x="172" y="303"/>
                  </a:lnTo>
                  <a:lnTo>
                    <a:pt x="144" y="353"/>
                  </a:lnTo>
                  <a:lnTo>
                    <a:pt x="103" y="393"/>
                  </a:lnTo>
                  <a:lnTo>
                    <a:pt x="55" y="424"/>
                  </a:lnTo>
                  <a:lnTo>
                    <a:pt x="0" y="44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410"/>
            <p:cNvSpPr>
              <a:spLocks/>
            </p:cNvSpPr>
            <p:nvPr/>
          </p:nvSpPr>
          <p:spPr bwMode="auto">
            <a:xfrm>
              <a:off x="3009941" y="1980180"/>
              <a:ext cx="488558" cy="840081"/>
            </a:xfrm>
            <a:custGeom>
              <a:avLst/>
              <a:gdLst>
                <a:gd name="T0" fmla="*/ 69 w 246"/>
                <a:gd name="T1" fmla="*/ 0 h 423"/>
                <a:gd name="T2" fmla="*/ 33 w 246"/>
                <a:gd name="T3" fmla="*/ 46 h 423"/>
                <a:gd name="T4" fmla="*/ 9 w 246"/>
                <a:gd name="T5" fmla="*/ 101 h 423"/>
                <a:gd name="T6" fmla="*/ 0 w 246"/>
                <a:gd name="T7" fmla="*/ 158 h 423"/>
                <a:gd name="T8" fmla="*/ 2 w 246"/>
                <a:gd name="T9" fmla="*/ 217 h 423"/>
                <a:gd name="T10" fmla="*/ 19 w 246"/>
                <a:gd name="T11" fmla="*/ 272 h 423"/>
                <a:gd name="T12" fmla="*/ 48 w 246"/>
                <a:gd name="T13" fmla="*/ 322 h 423"/>
                <a:gd name="T14" fmla="*/ 88 w 246"/>
                <a:gd name="T15" fmla="*/ 365 h 423"/>
                <a:gd name="T16" fmla="*/ 136 w 246"/>
                <a:gd name="T17" fmla="*/ 396 h 423"/>
                <a:gd name="T18" fmla="*/ 188 w 246"/>
                <a:gd name="T19" fmla="*/ 415 h 423"/>
                <a:gd name="T20" fmla="*/ 246 w 246"/>
                <a:gd name="T21" fmla="*/ 4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423">
                  <a:moveTo>
                    <a:pt x="69" y="0"/>
                  </a:moveTo>
                  <a:lnTo>
                    <a:pt x="33" y="46"/>
                  </a:lnTo>
                  <a:lnTo>
                    <a:pt x="9" y="101"/>
                  </a:lnTo>
                  <a:lnTo>
                    <a:pt x="0" y="158"/>
                  </a:lnTo>
                  <a:lnTo>
                    <a:pt x="2" y="217"/>
                  </a:lnTo>
                  <a:lnTo>
                    <a:pt x="19" y="272"/>
                  </a:lnTo>
                  <a:lnTo>
                    <a:pt x="48" y="322"/>
                  </a:lnTo>
                  <a:lnTo>
                    <a:pt x="88" y="365"/>
                  </a:lnTo>
                  <a:lnTo>
                    <a:pt x="136" y="396"/>
                  </a:lnTo>
                  <a:lnTo>
                    <a:pt x="188" y="415"/>
                  </a:lnTo>
                  <a:lnTo>
                    <a:pt x="246" y="42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411"/>
            <p:cNvSpPr>
              <a:spLocks/>
            </p:cNvSpPr>
            <p:nvPr/>
          </p:nvSpPr>
          <p:spPr bwMode="auto">
            <a:xfrm>
              <a:off x="3133073" y="1966279"/>
              <a:ext cx="595802" cy="762627"/>
            </a:xfrm>
            <a:custGeom>
              <a:avLst/>
              <a:gdLst>
                <a:gd name="T0" fmla="*/ 33 w 300"/>
                <a:gd name="T1" fmla="*/ 0 h 384"/>
                <a:gd name="T2" fmla="*/ 9 w 300"/>
                <a:gd name="T3" fmla="*/ 55 h 384"/>
                <a:gd name="T4" fmla="*/ 0 w 300"/>
                <a:gd name="T5" fmla="*/ 112 h 384"/>
                <a:gd name="T6" fmla="*/ 2 w 300"/>
                <a:gd name="T7" fmla="*/ 172 h 384"/>
                <a:gd name="T8" fmla="*/ 17 w 300"/>
                <a:gd name="T9" fmla="*/ 229 h 384"/>
                <a:gd name="T10" fmla="*/ 45 w 300"/>
                <a:gd name="T11" fmla="*/ 279 h 384"/>
                <a:gd name="T12" fmla="*/ 86 w 300"/>
                <a:gd name="T13" fmla="*/ 322 h 384"/>
                <a:gd name="T14" fmla="*/ 133 w 300"/>
                <a:gd name="T15" fmla="*/ 356 h 384"/>
                <a:gd name="T16" fmla="*/ 186 w 300"/>
                <a:gd name="T17" fmla="*/ 377 h 384"/>
                <a:gd name="T18" fmla="*/ 243 w 300"/>
                <a:gd name="T19" fmla="*/ 384 h 384"/>
                <a:gd name="T20" fmla="*/ 300 w 300"/>
                <a:gd name="T21" fmla="*/ 38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384">
                  <a:moveTo>
                    <a:pt x="33" y="0"/>
                  </a:moveTo>
                  <a:lnTo>
                    <a:pt x="9" y="55"/>
                  </a:lnTo>
                  <a:lnTo>
                    <a:pt x="0" y="112"/>
                  </a:lnTo>
                  <a:lnTo>
                    <a:pt x="2" y="172"/>
                  </a:lnTo>
                  <a:lnTo>
                    <a:pt x="17" y="229"/>
                  </a:lnTo>
                  <a:lnTo>
                    <a:pt x="45" y="279"/>
                  </a:lnTo>
                  <a:lnTo>
                    <a:pt x="86" y="322"/>
                  </a:lnTo>
                  <a:lnTo>
                    <a:pt x="133" y="356"/>
                  </a:lnTo>
                  <a:lnTo>
                    <a:pt x="186" y="377"/>
                  </a:lnTo>
                  <a:lnTo>
                    <a:pt x="243" y="384"/>
                  </a:lnTo>
                  <a:lnTo>
                    <a:pt x="300" y="38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412"/>
            <p:cNvSpPr>
              <a:spLocks/>
            </p:cNvSpPr>
            <p:nvPr/>
          </p:nvSpPr>
          <p:spPr bwMode="auto">
            <a:xfrm>
              <a:off x="3150947" y="1668377"/>
              <a:ext cx="1000947" cy="1018822"/>
            </a:xfrm>
            <a:custGeom>
              <a:avLst/>
              <a:gdLst>
                <a:gd name="T0" fmla="*/ 482 w 504"/>
                <a:gd name="T1" fmla="*/ 343 h 513"/>
                <a:gd name="T2" fmla="*/ 501 w 504"/>
                <a:gd name="T3" fmla="*/ 289 h 513"/>
                <a:gd name="T4" fmla="*/ 504 w 504"/>
                <a:gd name="T5" fmla="*/ 231 h 513"/>
                <a:gd name="T6" fmla="*/ 497 w 504"/>
                <a:gd name="T7" fmla="*/ 176 h 513"/>
                <a:gd name="T8" fmla="*/ 473 w 504"/>
                <a:gd name="T9" fmla="*/ 124 h 513"/>
                <a:gd name="T10" fmla="*/ 439 w 504"/>
                <a:gd name="T11" fmla="*/ 76 h 513"/>
                <a:gd name="T12" fmla="*/ 394 w 504"/>
                <a:gd name="T13" fmla="*/ 41 h 513"/>
                <a:gd name="T14" fmla="*/ 342 w 504"/>
                <a:gd name="T15" fmla="*/ 14 h 513"/>
                <a:gd name="T16" fmla="*/ 287 w 504"/>
                <a:gd name="T17" fmla="*/ 0 h 513"/>
                <a:gd name="T18" fmla="*/ 227 w 504"/>
                <a:gd name="T19" fmla="*/ 0 h 513"/>
                <a:gd name="T20" fmla="*/ 170 w 504"/>
                <a:gd name="T21" fmla="*/ 14 h 513"/>
                <a:gd name="T22" fmla="*/ 117 w 504"/>
                <a:gd name="T23" fmla="*/ 41 h 513"/>
                <a:gd name="T24" fmla="*/ 72 w 504"/>
                <a:gd name="T25" fmla="*/ 79 h 513"/>
                <a:gd name="T26" fmla="*/ 36 w 504"/>
                <a:gd name="T27" fmla="*/ 124 h 513"/>
                <a:gd name="T28" fmla="*/ 12 w 504"/>
                <a:gd name="T29" fmla="*/ 179 h 513"/>
                <a:gd name="T30" fmla="*/ 0 w 504"/>
                <a:gd name="T31" fmla="*/ 236 h 513"/>
                <a:gd name="T32" fmla="*/ 3 w 504"/>
                <a:gd name="T33" fmla="*/ 296 h 513"/>
                <a:gd name="T34" fmla="*/ 20 w 504"/>
                <a:gd name="T35" fmla="*/ 353 h 513"/>
                <a:gd name="T36" fmla="*/ 48 w 504"/>
                <a:gd name="T37" fmla="*/ 405 h 513"/>
                <a:gd name="T38" fmla="*/ 86 w 504"/>
                <a:gd name="T39" fmla="*/ 448 h 513"/>
                <a:gd name="T40" fmla="*/ 134 w 504"/>
                <a:gd name="T41" fmla="*/ 482 h 513"/>
                <a:gd name="T42" fmla="*/ 189 w 504"/>
                <a:gd name="T43" fmla="*/ 503 h 513"/>
                <a:gd name="T44" fmla="*/ 246 w 504"/>
                <a:gd name="T45" fmla="*/ 513 h 513"/>
                <a:gd name="T46" fmla="*/ 303 w 504"/>
                <a:gd name="T47" fmla="*/ 508 h 513"/>
                <a:gd name="T48" fmla="*/ 358 w 504"/>
                <a:gd name="T49" fmla="*/ 489 h 513"/>
                <a:gd name="T50" fmla="*/ 406 w 504"/>
                <a:gd name="T51" fmla="*/ 458 h 513"/>
                <a:gd name="T52" fmla="*/ 447 w 504"/>
                <a:gd name="T53" fmla="*/ 417 h 513"/>
                <a:gd name="T54" fmla="*/ 475 w 504"/>
                <a:gd name="T55" fmla="*/ 367 h 513"/>
                <a:gd name="T56" fmla="*/ 492 w 504"/>
                <a:gd name="T57" fmla="*/ 312 h 513"/>
                <a:gd name="T58" fmla="*/ 497 w 504"/>
                <a:gd name="T59" fmla="*/ 255 h 513"/>
                <a:gd name="T60" fmla="*/ 487 w 504"/>
                <a:gd name="T61" fmla="*/ 20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4" h="513">
                  <a:moveTo>
                    <a:pt x="482" y="343"/>
                  </a:moveTo>
                  <a:lnTo>
                    <a:pt x="501" y="289"/>
                  </a:lnTo>
                  <a:lnTo>
                    <a:pt x="504" y="231"/>
                  </a:lnTo>
                  <a:lnTo>
                    <a:pt x="497" y="176"/>
                  </a:lnTo>
                  <a:lnTo>
                    <a:pt x="473" y="124"/>
                  </a:lnTo>
                  <a:lnTo>
                    <a:pt x="439" y="76"/>
                  </a:lnTo>
                  <a:lnTo>
                    <a:pt x="394" y="41"/>
                  </a:lnTo>
                  <a:lnTo>
                    <a:pt x="342" y="14"/>
                  </a:lnTo>
                  <a:lnTo>
                    <a:pt x="287" y="0"/>
                  </a:lnTo>
                  <a:lnTo>
                    <a:pt x="227" y="0"/>
                  </a:lnTo>
                  <a:lnTo>
                    <a:pt x="170" y="14"/>
                  </a:lnTo>
                  <a:lnTo>
                    <a:pt x="117" y="41"/>
                  </a:lnTo>
                  <a:lnTo>
                    <a:pt x="72" y="79"/>
                  </a:lnTo>
                  <a:lnTo>
                    <a:pt x="36" y="124"/>
                  </a:lnTo>
                  <a:lnTo>
                    <a:pt x="12" y="179"/>
                  </a:lnTo>
                  <a:lnTo>
                    <a:pt x="0" y="236"/>
                  </a:lnTo>
                  <a:lnTo>
                    <a:pt x="3" y="296"/>
                  </a:lnTo>
                  <a:lnTo>
                    <a:pt x="20" y="353"/>
                  </a:lnTo>
                  <a:lnTo>
                    <a:pt x="48" y="405"/>
                  </a:lnTo>
                  <a:lnTo>
                    <a:pt x="86" y="448"/>
                  </a:lnTo>
                  <a:lnTo>
                    <a:pt x="134" y="482"/>
                  </a:lnTo>
                  <a:lnTo>
                    <a:pt x="189" y="503"/>
                  </a:lnTo>
                  <a:lnTo>
                    <a:pt x="246" y="513"/>
                  </a:lnTo>
                  <a:lnTo>
                    <a:pt x="303" y="508"/>
                  </a:lnTo>
                  <a:lnTo>
                    <a:pt x="358" y="489"/>
                  </a:lnTo>
                  <a:lnTo>
                    <a:pt x="406" y="458"/>
                  </a:lnTo>
                  <a:lnTo>
                    <a:pt x="447" y="417"/>
                  </a:lnTo>
                  <a:lnTo>
                    <a:pt x="475" y="367"/>
                  </a:lnTo>
                  <a:lnTo>
                    <a:pt x="492" y="312"/>
                  </a:lnTo>
                  <a:lnTo>
                    <a:pt x="497" y="255"/>
                  </a:lnTo>
                  <a:lnTo>
                    <a:pt x="487" y="20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413"/>
            <p:cNvSpPr>
              <a:spLocks/>
            </p:cNvSpPr>
            <p:nvPr/>
          </p:nvSpPr>
          <p:spPr bwMode="auto">
            <a:xfrm>
              <a:off x="3198611" y="2311844"/>
              <a:ext cx="909591" cy="323719"/>
            </a:xfrm>
            <a:custGeom>
              <a:avLst/>
              <a:gdLst>
                <a:gd name="T0" fmla="*/ 458 w 458"/>
                <a:gd name="T1" fmla="*/ 19 h 163"/>
                <a:gd name="T2" fmla="*/ 430 w 458"/>
                <a:gd name="T3" fmla="*/ 70 h 163"/>
                <a:gd name="T4" fmla="*/ 389 w 458"/>
                <a:gd name="T5" fmla="*/ 110 h 163"/>
                <a:gd name="T6" fmla="*/ 339 w 458"/>
                <a:gd name="T7" fmla="*/ 139 h 163"/>
                <a:gd name="T8" fmla="*/ 284 w 458"/>
                <a:gd name="T9" fmla="*/ 158 h 163"/>
                <a:gd name="T10" fmla="*/ 227 w 458"/>
                <a:gd name="T11" fmla="*/ 163 h 163"/>
                <a:gd name="T12" fmla="*/ 170 w 458"/>
                <a:gd name="T13" fmla="*/ 153 h 163"/>
                <a:gd name="T14" fmla="*/ 115 w 458"/>
                <a:gd name="T15" fmla="*/ 132 h 163"/>
                <a:gd name="T16" fmla="*/ 67 w 458"/>
                <a:gd name="T17" fmla="*/ 98 h 163"/>
                <a:gd name="T18" fmla="*/ 31 w 458"/>
                <a:gd name="T19" fmla="*/ 55 h 163"/>
                <a:gd name="T20" fmla="*/ 0 w 458"/>
                <a:gd name="T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63">
                  <a:moveTo>
                    <a:pt x="458" y="19"/>
                  </a:moveTo>
                  <a:lnTo>
                    <a:pt x="430" y="70"/>
                  </a:lnTo>
                  <a:lnTo>
                    <a:pt x="389" y="110"/>
                  </a:lnTo>
                  <a:lnTo>
                    <a:pt x="339" y="139"/>
                  </a:lnTo>
                  <a:lnTo>
                    <a:pt x="284" y="158"/>
                  </a:lnTo>
                  <a:lnTo>
                    <a:pt x="227" y="163"/>
                  </a:lnTo>
                  <a:lnTo>
                    <a:pt x="170" y="153"/>
                  </a:lnTo>
                  <a:lnTo>
                    <a:pt x="115" y="132"/>
                  </a:lnTo>
                  <a:lnTo>
                    <a:pt x="67" y="98"/>
                  </a:lnTo>
                  <a:lnTo>
                    <a:pt x="31" y="55"/>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414"/>
            <p:cNvSpPr>
              <a:spLocks/>
            </p:cNvSpPr>
            <p:nvPr/>
          </p:nvSpPr>
          <p:spPr bwMode="auto">
            <a:xfrm>
              <a:off x="3160877" y="1616741"/>
              <a:ext cx="994990" cy="965200"/>
            </a:xfrm>
            <a:custGeom>
              <a:avLst/>
              <a:gdLst>
                <a:gd name="T0" fmla="*/ 12 w 501"/>
                <a:gd name="T1" fmla="*/ 150 h 486"/>
                <a:gd name="T2" fmla="*/ 0 w 501"/>
                <a:gd name="T3" fmla="*/ 207 h 486"/>
                <a:gd name="T4" fmla="*/ 3 w 501"/>
                <a:gd name="T5" fmla="*/ 267 h 486"/>
                <a:gd name="T6" fmla="*/ 19 w 501"/>
                <a:gd name="T7" fmla="*/ 324 h 486"/>
                <a:gd name="T8" fmla="*/ 46 w 501"/>
                <a:gd name="T9" fmla="*/ 374 h 486"/>
                <a:gd name="T10" fmla="*/ 88 w 501"/>
                <a:gd name="T11" fmla="*/ 422 h 486"/>
                <a:gd name="T12" fmla="*/ 134 w 501"/>
                <a:gd name="T13" fmla="*/ 455 h 486"/>
                <a:gd name="T14" fmla="*/ 186 w 501"/>
                <a:gd name="T15" fmla="*/ 477 h 486"/>
                <a:gd name="T16" fmla="*/ 246 w 501"/>
                <a:gd name="T17" fmla="*/ 486 h 486"/>
                <a:gd name="T18" fmla="*/ 303 w 501"/>
                <a:gd name="T19" fmla="*/ 482 h 486"/>
                <a:gd name="T20" fmla="*/ 358 w 501"/>
                <a:gd name="T21" fmla="*/ 465 h 486"/>
                <a:gd name="T22" fmla="*/ 408 w 501"/>
                <a:gd name="T23" fmla="*/ 434 h 486"/>
                <a:gd name="T24" fmla="*/ 449 w 501"/>
                <a:gd name="T25" fmla="*/ 393 h 486"/>
                <a:gd name="T26" fmla="*/ 480 w 501"/>
                <a:gd name="T27" fmla="*/ 346 h 486"/>
                <a:gd name="T28" fmla="*/ 496 w 501"/>
                <a:gd name="T29" fmla="*/ 291 h 486"/>
                <a:gd name="T30" fmla="*/ 501 w 501"/>
                <a:gd name="T31" fmla="*/ 233 h 486"/>
                <a:gd name="T32" fmla="*/ 494 w 501"/>
                <a:gd name="T33" fmla="*/ 176 h 486"/>
                <a:gd name="T34" fmla="*/ 473 w 501"/>
                <a:gd name="T35" fmla="*/ 124 h 486"/>
                <a:gd name="T36" fmla="*/ 437 w 501"/>
                <a:gd name="T37" fmla="*/ 78 h 486"/>
                <a:gd name="T38" fmla="*/ 394 w 501"/>
                <a:gd name="T39" fmla="*/ 40 h 486"/>
                <a:gd name="T40" fmla="*/ 344 w 501"/>
                <a:gd name="T41" fmla="*/ 14 h 486"/>
                <a:gd name="T42" fmla="*/ 286 w 501"/>
                <a:gd name="T43" fmla="*/ 0 h 486"/>
                <a:gd name="T44" fmla="*/ 229 w 501"/>
                <a:gd name="T45" fmla="*/ 0 h 486"/>
                <a:gd name="T46" fmla="*/ 172 w 501"/>
                <a:gd name="T47" fmla="*/ 14 h 486"/>
                <a:gd name="T48" fmla="*/ 119 w 501"/>
                <a:gd name="T49" fmla="*/ 38 h 486"/>
                <a:gd name="T50" fmla="*/ 74 w 501"/>
                <a:gd name="T51" fmla="*/ 76 h 486"/>
                <a:gd name="T52" fmla="*/ 36 w 501"/>
                <a:gd name="T53" fmla="*/ 124 h 486"/>
                <a:gd name="T54" fmla="*/ 12 w 501"/>
                <a:gd name="T55" fmla="*/ 176 h 486"/>
                <a:gd name="T56" fmla="*/ 3 w 501"/>
                <a:gd name="T57" fmla="*/ 236 h 486"/>
                <a:gd name="T58" fmla="*/ 5 w 501"/>
                <a:gd name="T59" fmla="*/ 296 h 486"/>
                <a:gd name="T60" fmla="*/ 19 w 501"/>
                <a:gd name="T61" fmla="*/ 35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1" h="486">
                  <a:moveTo>
                    <a:pt x="12" y="150"/>
                  </a:moveTo>
                  <a:lnTo>
                    <a:pt x="0" y="207"/>
                  </a:lnTo>
                  <a:lnTo>
                    <a:pt x="3" y="267"/>
                  </a:lnTo>
                  <a:lnTo>
                    <a:pt x="19" y="324"/>
                  </a:lnTo>
                  <a:lnTo>
                    <a:pt x="46" y="374"/>
                  </a:lnTo>
                  <a:lnTo>
                    <a:pt x="88" y="422"/>
                  </a:lnTo>
                  <a:lnTo>
                    <a:pt x="134" y="455"/>
                  </a:lnTo>
                  <a:lnTo>
                    <a:pt x="186" y="477"/>
                  </a:lnTo>
                  <a:lnTo>
                    <a:pt x="246" y="486"/>
                  </a:lnTo>
                  <a:lnTo>
                    <a:pt x="303" y="482"/>
                  </a:lnTo>
                  <a:lnTo>
                    <a:pt x="358" y="465"/>
                  </a:lnTo>
                  <a:lnTo>
                    <a:pt x="408" y="434"/>
                  </a:lnTo>
                  <a:lnTo>
                    <a:pt x="449" y="393"/>
                  </a:lnTo>
                  <a:lnTo>
                    <a:pt x="480" y="346"/>
                  </a:lnTo>
                  <a:lnTo>
                    <a:pt x="496" y="291"/>
                  </a:lnTo>
                  <a:lnTo>
                    <a:pt x="501" y="233"/>
                  </a:lnTo>
                  <a:lnTo>
                    <a:pt x="494" y="176"/>
                  </a:lnTo>
                  <a:lnTo>
                    <a:pt x="473" y="124"/>
                  </a:lnTo>
                  <a:lnTo>
                    <a:pt x="437" y="78"/>
                  </a:lnTo>
                  <a:lnTo>
                    <a:pt x="394" y="40"/>
                  </a:lnTo>
                  <a:lnTo>
                    <a:pt x="344" y="14"/>
                  </a:lnTo>
                  <a:lnTo>
                    <a:pt x="286" y="0"/>
                  </a:lnTo>
                  <a:lnTo>
                    <a:pt x="229" y="0"/>
                  </a:lnTo>
                  <a:lnTo>
                    <a:pt x="172" y="14"/>
                  </a:lnTo>
                  <a:lnTo>
                    <a:pt x="119" y="38"/>
                  </a:lnTo>
                  <a:lnTo>
                    <a:pt x="74" y="76"/>
                  </a:lnTo>
                  <a:lnTo>
                    <a:pt x="36" y="124"/>
                  </a:lnTo>
                  <a:lnTo>
                    <a:pt x="12" y="176"/>
                  </a:lnTo>
                  <a:lnTo>
                    <a:pt x="3" y="236"/>
                  </a:lnTo>
                  <a:lnTo>
                    <a:pt x="5" y="296"/>
                  </a:lnTo>
                  <a:lnTo>
                    <a:pt x="19" y="35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415"/>
            <p:cNvSpPr>
              <a:spLocks/>
            </p:cNvSpPr>
            <p:nvPr/>
          </p:nvSpPr>
          <p:spPr bwMode="auto">
            <a:xfrm>
              <a:off x="3516373" y="1815341"/>
              <a:ext cx="635523" cy="714963"/>
            </a:xfrm>
            <a:custGeom>
              <a:avLst/>
              <a:gdLst>
                <a:gd name="T0" fmla="*/ 289 w 320"/>
                <a:gd name="T1" fmla="*/ 0 h 360"/>
                <a:gd name="T2" fmla="*/ 310 w 320"/>
                <a:gd name="T3" fmla="*/ 52 h 360"/>
                <a:gd name="T4" fmla="*/ 320 w 320"/>
                <a:gd name="T5" fmla="*/ 110 h 360"/>
                <a:gd name="T6" fmla="*/ 313 w 320"/>
                <a:gd name="T7" fmla="*/ 167 h 360"/>
                <a:gd name="T8" fmla="*/ 296 w 320"/>
                <a:gd name="T9" fmla="*/ 219 h 360"/>
                <a:gd name="T10" fmla="*/ 265 w 320"/>
                <a:gd name="T11" fmla="*/ 269 h 360"/>
                <a:gd name="T12" fmla="*/ 222 w 320"/>
                <a:gd name="T13" fmla="*/ 310 h 360"/>
                <a:gd name="T14" fmla="*/ 172 w 320"/>
                <a:gd name="T15" fmla="*/ 339 h 360"/>
                <a:gd name="T16" fmla="*/ 117 w 320"/>
                <a:gd name="T17" fmla="*/ 355 h 360"/>
                <a:gd name="T18" fmla="*/ 60 w 320"/>
                <a:gd name="T19" fmla="*/ 360 h 360"/>
                <a:gd name="T20" fmla="*/ 0 w 320"/>
                <a:gd name="T21" fmla="*/ 35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 h="360">
                  <a:moveTo>
                    <a:pt x="289" y="0"/>
                  </a:moveTo>
                  <a:lnTo>
                    <a:pt x="310" y="52"/>
                  </a:lnTo>
                  <a:lnTo>
                    <a:pt x="320" y="110"/>
                  </a:lnTo>
                  <a:lnTo>
                    <a:pt x="313" y="167"/>
                  </a:lnTo>
                  <a:lnTo>
                    <a:pt x="296" y="219"/>
                  </a:lnTo>
                  <a:lnTo>
                    <a:pt x="265" y="269"/>
                  </a:lnTo>
                  <a:lnTo>
                    <a:pt x="222" y="310"/>
                  </a:lnTo>
                  <a:lnTo>
                    <a:pt x="172" y="339"/>
                  </a:lnTo>
                  <a:lnTo>
                    <a:pt x="117" y="355"/>
                  </a:lnTo>
                  <a:lnTo>
                    <a:pt x="60" y="360"/>
                  </a:lnTo>
                  <a:lnTo>
                    <a:pt x="0"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416"/>
            <p:cNvSpPr>
              <a:spLocks/>
            </p:cNvSpPr>
            <p:nvPr/>
          </p:nvSpPr>
          <p:spPr bwMode="auto">
            <a:xfrm>
              <a:off x="3146975" y="1586951"/>
              <a:ext cx="369397" cy="925480"/>
            </a:xfrm>
            <a:custGeom>
              <a:avLst/>
              <a:gdLst>
                <a:gd name="T0" fmla="*/ 117 w 186"/>
                <a:gd name="T1" fmla="*/ 0 h 466"/>
                <a:gd name="T2" fmla="*/ 72 w 186"/>
                <a:gd name="T3" fmla="*/ 39 h 466"/>
                <a:gd name="T4" fmla="*/ 36 w 186"/>
                <a:gd name="T5" fmla="*/ 84 h 466"/>
                <a:gd name="T6" fmla="*/ 14 w 186"/>
                <a:gd name="T7" fmla="*/ 136 h 466"/>
                <a:gd name="T8" fmla="*/ 0 w 186"/>
                <a:gd name="T9" fmla="*/ 196 h 466"/>
                <a:gd name="T10" fmla="*/ 2 w 186"/>
                <a:gd name="T11" fmla="*/ 256 h 466"/>
                <a:gd name="T12" fmla="*/ 17 w 186"/>
                <a:gd name="T13" fmla="*/ 311 h 466"/>
                <a:gd name="T14" fmla="*/ 45 w 186"/>
                <a:gd name="T15" fmla="*/ 363 h 466"/>
                <a:gd name="T16" fmla="*/ 84 w 186"/>
                <a:gd name="T17" fmla="*/ 408 h 466"/>
                <a:gd name="T18" fmla="*/ 134 w 186"/>
                <a:gd name="T19" fmla="*/ 444 h 466"/>
                <a:gd name="T20" fmla="*/ 186 w 186"/>
                <a:gd name="T21"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466">
                  <a:moveTo>
                    <a:pt x="117" y="0"/>
                  </a:moveTo>
                  <a:lnTo>
                    <a:pt x="72" y="39"/>
                  </a:lnTo>
                  <a:lnTo>
                    <a:pt x="36" y="84"/>
                  </a:lnTo>
                  <a:lnTo>
                    <a:pt x="14" y="136"/>
                  </a:lnTo>
                  <a:lnTo>
                    <a:pt x="0" y="196"/>
                  </a:lnTo>
                  <a:lnTo>
                    <a:pt x="2" y="256"/>
                  </a:lnTo>
                  <a:lnTo>
                    <a:pt x="17" y="311"/>
                  </a:lnTo>
                  <a:lnTo>
                    <a:pt x="45" y="363"/>
                  </a:lnTo>
                  <a:lnTo>
                    <a:pt x="84" y="408"/>
                  </a:lnTo>
                  <a:lnTo>
                    <a:pt x="134" y="444"/>
                  </a:lnTo>
                  <a:lnTo>
                    <a:pt x="186" y="46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417"/>
            <p:cNvSpPr>
              <a:spLocks/>
            </p:cNvSpPr>
            <p:nvPr/>
          </p:nvSpPr>
          <p:spPr bwMode="auto">
            <a:xfrm>
              <a:off x="3379338" y="1511482"/>
              <a:ext cx="748725" cy="587859"/>
            </a:xfrm>
            <a:custGeom>
              <a:avLst/>
              <a:gdLst>
                <a:gd name="T0" fmla="*/ 372 w 377"/>
                <a:gd name="T1" fmla="*/ 296 h 296"/>
                <a:gd name="T2" fmla="*/ 377 w 377"/>
                <a:gd name="T3" fmla="*/ 239 h 296"/>
                <a:gd name="T4" fmla="*/ 370 w 377"/>
                <a:gd name="T5" fmla="*/ 182 h 296"/>
                <a:gd name="T6" fmla="*/ 351 w 377"/>
                <a:gd name="T7" fmla="*/ 129 h 296"/>
                <a:gd name="T8" fmla="*/ 317 w 377"/>
                <a:gd name="T9" fmla="*/ 81 h 296"/>
                <a:gd name="T10" fmla="*/ 274 w 377"/>
                <a:gd name="T11" fmla="*/ 43 h 296"/>
                <a:gd name="T12" fmla="*/ 224 w 377"/>
                <a:gd name="T13" fmla="*/ 17 h 296"/>
                <a:gd name="T14" fmla="*/ 167 w 377"/>
                <a:gd name="T15" fmla="*/ 3 h 296"/>
                <a:gd name="T16" fmla="*/ 110 w 377"/>
                <a:gd name="T17" fmla="*/ 0 h 296"/>
                <a:gd name="T18" fmla="*/ 52 w 377"/>
                <a:gd name="T19" fmla="*/ 15 h 296"/>
                <a:gd name="T20" fmla="*/ 0 w 377"/>
                <a:gd name="T21" fmla="*/ 3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7" h="296">
                  <a:moveTo>
                    <a:pt x="372" y="296"/>
                  </a:moveTo>
                  <a:lnTo>
                    <a:pt x="377" y="239"/>
                  </a:lnTo>
                  <a:lnTo>
                    <a:pt x="370" y="182"/>
                  </a:lnTo>
                  <a:lnTo>
                    <a:pt x="351" y="129"/>
                  </a:lnTo>
                  <a:lnTo>
                    <a:pt x="317" y="81"/>
                  </a:lnTo>
                  <a:lnTo>
                    <a:pt x="274" y="43"/>
                  </a:lnTo>
                  <a:lnTo>
                    <a:pt x="224" y="17"/>
                  </a:lnTo>
                  <a:lnTo>
                    <a:pt x="167" y="3"/>
                  </a:lnTo>
                  <a:lnTo>
                    <a:pt x="110" y="0"/>
                  </a:lnTo>
                  <a:lnTo>
                    <a:pt x="52" y="15"/>
                  </a:lnTo>
                  <a:lnTo>
                    <a:pt x="0" y="3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418"/>
            <p:cNvSpPr>
              <a:spLocks/>
            </p:cNvSpPr>
            <p:nvPr/>
          </p:nvSpPr>
          <p:spPr bwMode="auto">
            <a:xfrm>
              <a:off x="3212514" y="2099341"/>
              <a:ext cx="905619" cy="383299"/>
            </a:xfrm>
            <a:custGeom>
              <a:avLst/>
              <a:gdLst>
                <a:gd name="T0" fmla="*/ 456 w 456"/>
                <a:gd name="T1" fmla="*/ 0 h 193"/>
                <a:gd name="T2" fmla="*/ 437 w 456"/>
                <a:gd name="T3" fmla="*/ 55 h 193"/>
                <a:gd name="T4" fmla="*/ 406 w 456"/>
                <a:gd name="T5" fmla="*/ 103 h 193"/>
                <a:gd name="T6" fmla="*/ 363 w 456"/>
                <a:gd name="T7" fmla="*/ 143 h 193"/>
                <a:gd name="T8" fmla="*/ 313 w 456"/>
                <a:gd name="T9" fmla="*/ 172 h 193"/>
                <a:gd name="T10" fmla="*/ 258 w 456"/>
                <a:gd name="T11" fmla="*/ 188 h 193"/>
                <a:gd name="T12" fmla="*/ 198 w 456"/>
                <a:gd name="T13" fmla="*/ 193 h 193"/>
                <a:gd name="T14" fmla="*/ 144 w 456"/>
                <a:gd name="T15" fmla="*/ 184 h 193"/>
                <a:gd name="T16" fmla="*/ 86 w 456"/>
                <a:gd name="T17" fmla="*/ 160 h 193"/>
                <a:gd name="T18" fmla="*/ 39 w 456"/>
                <a:gd name="T19" fmla="*/ 126 h 193"/>
                <a:gd name="T20" fmla="*/ 0 w 456"/>
                <a:gd name="T21" fmla="*/ 8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93">
                  <a:moveTo>
                    <a:pt x="456" y="0"/>
                  </a:moveTo>
                  <a:lnTo>
                    <a:pt x="437" y="55"/>
                  </a:lnTo>
                  <a:lnTo>
                    <a:pt x="406" y="103"/>
                  </a:lnTo>
                  <a:lnTo>
                    <a:pt x="363" y="143"/>
                  </a:lnTo>
                  <a:lnTo>
                    <a:pt x="313" y="172"/>
                  </a:lnTo>
                  <a:lnTo>
                    <a:pt x="258" y="188"/>
                  </a:lnTo>
                  <a:lnTo>
                    <a:pt x="198" y="193"/>
                  </a:lnTo>
                  <a:lnTo>
                    <a:pt x="144" y="184"/>
                  </a:lnTo>
                  <a:lnTo>
                    <a:pt x="86" y="160"/>
                  </a:lnTo>
                  <a:lnTo>
                    <a:pt x="39" y="126"/>
                  </a:lnTo>
                  <a:lnTo>
                    <a:pt x="0" y="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419"/>
            <p:cNvSpPr>
              <a:spLocks/>
            </p:cNvSpPr>
            <p:nvPr/>
          </p:nvSpPr>
          <p:spPr bwMode="auto">
            <a:xfrm>
              <a:off x="3146975" y="1819314"/>
              <a:ext cx="881787" cy="460754"/>
            </a:xfrm>
            <a:custGeom>
              <a:avLst/>
              <a:gdLst>
                <a:gd name="T0" fmla="*/ 0 w 444"/>
                <a:gd name="T1" fmla="*/ 81 h 232"/>
                <a:gd name="T2" fmla="*/ 45 w 444"/>
                <a:gd name="T3" fmla="*/ 43 h 232"/>
                <a:gd name="T4" fmla="*/ 98 w 444"/>
                <a:gd name="T5" fmla="*/ 15 h 232"/>
                <a:gd name="T6" fmla="*/ 155 w 444"/>
                <a:gd name="T7" fmla="*/ 0 h 232"/>
                <a:gd name="T8" fmla="*/ 215 w 444"/>
                <a:gd name="T9" fmla="*/ 0 h 232"/>
                <a:gd name="T10" fmla="*/ 272 w 444"/>
                <a:gd name="T11" fmla="*/ 12 h 232"/>
                <a:gd name="T12" fmla="*/ 324 w 444"/>
                <a:gd name="T13" fmla="*/ 38 h 232"/>
                <a:gd name="T14" fmla="*/ 370 w 444"/>
                <a:gd name="T15" fmla="*/ 74 h 232"/>
                <a:gd name="T16" fmla="*/ 408 w 444"/>
                <a:gd name="T17" fmla="*/ 122 h 232"/>
                <a:gd name="T18" fmla="*/ 432 w 444"/>
                <a:gd name="T19" fmla="*/ 174 h 232"/>
                <a:gd name="T20" fmla="*/ 444 w 444"/>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232">
                  <a:moveTo>
                    <a:pt x="0" y="81"/>
                  </a:moveTo>
                  <a:lnTo>
                    <a:pt x="45" y="43"/>
                  </a:lnTo>
                  <a:lnTo>
                    <a:pt x="98" y="15"/>
                  </a:lnTo>
                  <a:lnTo>
                    <a:pt x="155" y="0"/>
                  </a:lnTo>
                  <a:lnTo>
                    <a:pt x="215" y="0"/>
                  </a:lnTo>
                  <a:lnTo>
                    <a:pt x="272" y="12"/>
                  </a:lnTo>
                  <a:lnTo>
                    <a:pt x="324" y="38"/>
                  </a:lnTo>
                  <a:lnTo>
                    <a:pt x="370" y="74"/>
                  </a:lnTo>
                  <a:lnTo>
                    <a:pt x="408" y="122"/>
                  </a:lnTo>
                  <a:lnTo>
                    <a:pt x="432" y="174"/>
                  </a:lnTo>
                  <a:lnTo>
                    <a:pt x="444" y="23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420"/>
            <p:cNvSpPr>
              <a:spLocks/>
            </p:cNvSpPr>
            <p:nvPr/>
          </p:nvSpPr>
          <p:spPr bwMode="auto">
            <a:xfrm>
              <a:off x="3123143" y="1469776"/>
              <a:ext cx="564026" cy="790431"/>
            </a:xfrm>
            <a:custGeom>
              <a:avLst/>
              <a:gdLst>
                <a:gd name="T0" fmla="*/ 284 w 284"/>
                <a:gd name="T1" fmla="*/ 2 h 398"/>
                <a:gd name="T2" fmla="*/ 227 w 284"/>
                <a:gd name="T3" fmla="*/ 0 h 398"/>
                <a:gd name="T4" fmla="*/ 170 w 284"/>
                <a:gd name="T5" fmla="*/ 12 h 398"/>
                <a:gd name="T6" fmla="*/ 117 w 284"/>
                <a:gd name="T7" fmla="*/ 36 h 398"/>
                <a:gd name="T8" fmla="*/ 72 w 284"/>
                <a:gd name="T9" fmla="*/ 74 h 398"/>
                <a:gd name="T10" fmla="*/ 36 w 284"/>
                <a:gd name="T11" fmla="*/ 119 h 398"/>
                <a:gd name="T12" fmla="*/ 12 w 284"/>
                <a:gd name="T13" fmla="*/ 172 h 398"/>
                <a:gd name="T14" fmla="*/ 0 w 284"/>
                <a:gd name="T15" fmla="*/ 229 h 398"/>
                <a:gd name="T16" fmla="*/ 3 w 284"/>
                <a:gd name="T17" fmla="*/ 291 h 398"/>
                <a:gd name="T18" fmla="*/ 17 w 284"/>
                <a:gd name="T19" fmla="*/ 346 h 398"/>
                <a:gd name="T20" fmla="*/ 45 w 284"/>
                <a:gd name="T21" fmla="*/ 398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8">
                  <a:moveTo>
                    <a:pt x="284" y="2"/>
                  </a:moveTo>
                  <a:lnTo>
                    <a:pt x="227" y="0"/>
                  </a:lnTo>
                  <a:lnTo>
                    <a:pt x="170" y="12"/>
                  </a:lnTo>
                  <a:lnTo>
                    <a:pt x="117" y="36"/>
                  </a:lnTo>
                  <a:lnTo>
                    <a:pt x="72" y="74"/>
                  </a:lnTo>
                  <a:lnTo>
                    <a:pt x="36" y="119"/>
                  </a:lnTo>
                  <a:lnTo>
                    <a:pt x="12" y="172"/>
                  </a:lnTo>
                  <a:lnTo>
                    <a:pt x="0" y="229"/>
                  </a:lnTo>
                  <a:lnTo>
                    <a:pt x="3" y="291"/>
                  </a:lnTo>
                  <a:lnTo>
                    <a:pt x="17" y="346"/>
                  </a:lnTo>
                  <a:lnTo>
                    <a:pt x="45" y="3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421"/>
            <p:cNvSpPr>
              <a:spLocks/>
            </p:cNvSpPr>
            <p:nvPr/>
          </p:nvSpPr>
          <p:spPr bwMode="auto">
            <a:xfrm>
              <a:off x="3198611" y="1716042"/>
              <a:ext cx="919521" cy="349537"/>
            </a:xfrm>
            <a:custGeom>
              <a:avLst/>
              <a:gdLst>
                <a:gd name="T0" fmla="*/ 463 w 463"/>
                <a:gd name="T1" fmla="*/ 176 h 176"/>
                <a:gd name="T2" fmla="*/ 439 w 463"/>
                <a:gd name="T3" fmla="*/ 124 h 176"/>
                <a:gd name="T4" fmla="*/ 406 w 463"/>
                <a:gd name="T5" fmla="*/ 76 h 176"/>
                <a:gd name="T6" fmla="*/ 360 w 463"/>
                <a:gd name="T7" fmla="*/ 40 h 176"/>
                <a:gd name="T8" fmla="*/ 308 w 463"/>
                <a:gd name="T9" fmla="*/ 14 h 176"/>
                <a:gd name="T10" fmla="*/ 251 w 463"/>
                <a:gd name="T11" fmla="*/ 0 h 176"/>
                <a:gd name="T12" fmla="*/ 194 w 463"/>
                <a:gd name="T13" fmla="*/ 2 h 176"/>
                <a:gd name="T14" fmla="*/ 136 w 463"/>
                <a:gd name="T15" fmla="*/ 14 h 176"/>
                <a:gd name="T16" fmla="*/ 81 w 463"/>
                <a:gd name="T17" fmla="*/ 40 h 176"/>
                <a:gd name="T18" fmla="*/ 36 w 463"/>
                <a:gd name="T19" fmla="*/ 79 h 176"/>
                <a:gd name="T20" fmla="*/ 0 w 463"/>
                <a:gd name="T21" fmla="*/ 12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76">
                  <a:moveTo>
                    <a:pt x="463" y="176"/>
                  </a:moveTo>
                  <a:lnTo>
                    <a:pt x="439" y="124"/>
                  </a:lnTo>
                  <a:lnTo>
                    <a:pt x="406" y="76"/>
                  </a:lnTo>
                  <a:lnTo>
                    <a:pt x="360" y="40"/>
                  </a:lnTo>
                  <a:lnTo>
                    <a:pt x="308" y="14"/>
                  </a:lnTo>
                  <a:lnTo>
                    <a:pt x="251" y="0"/>
                  </a:lnTo>
                  <a:lnTo>
                    <a:pt x="194" y="2"/>
                  </a:lnTo>
                  <a:lnTo>
                    <a:pt x="136" y="14"/>
                  </a:lnTo>
                  <a:lnTo>
                    <a:pt x="81" y="40"/>
                  </a:lnTo>
                  <a:lnTo>
                    <a:pt x="36" y="79"/>
                  </a:lnTo>
                  <a:lnTo>
                    <a:pt x="0" y="12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422"/>
            <p:cNvSpPr>
              <a:spLocks/>
            </p:cNvSpPr>
            <p:nvPr/>
          </p:nvSpPr>
          <p:spPr bwMode="auto">
            <a:xfrm>
              <a:off x="3184709" y="1565105"/>
              <a:ext cx="905619" cy="349537"/>
            </a:xfrm>
            <a:custGeom>
              <a:avLst/>
              <a:gdLst>
                <a:gd name="T0" fmla="*/ 456 w 456"/>
                <a:gd name="T1" fmla="*/ 126 h 176"/>
                <a:gd name="T2" fmla="*/ 422 w 456"/>
                <a:gd name="T3" fmla="*/ 78 h 176"/>
                <a:gd name="T4" fmla="*/ 379 w 456"/>
                <a:gd name="T5" fmla="*/ 40 h 176"/>
                <a:gd name="T6" fmla="*/ 329 w 456"/>
                <a:gd name="T7" fmla="*/ 14 h 176"/>
                <a:gd name="T8" fmla="*/ 272 w 456"/>
                <a:gd name="T9" fmla="*/ 0 h 176"/>
                <a:gd name="T10" fmla="*/ 215 w 456"/>
                <a:gd name="T11" fmla="*/ 0 h 176"/>
                <a:gd name="T12" fmla="*/ 158 w 456"/>
                <a:gd name="T13" fmla="*/ 11 h 176"/>
                <a:gd name="T14" fmla="*/ 105 w 456"/>
                <a:gd name="T15" fmla="*/ 38 h 176"/>
                <a:gd name="T16" fmla="*/ 60 w 456"/>
                <a:gd name="T17" fmla="*/ 76 h 176"/>
                <a:gd name="T18" fmla="*/ 24 w 456"/>
                <a:gd name="T19" fmla="*/ 121 h 176"/>
                <a:gd name="T20" fmla="*/ 0 w 456"/>
                <a:gd name="T21"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76">
                  <a:moveTo>
                    <a:pt x="456" y="126"/>
                  </a:moveTo>
                  <a:lnTo>
                    <a:pt x="422" y="78"/>
                  </a:lnTo>
                  <a:lnTo>
                    <a:pt x="379" y="40"/>
                  </a:lnTo>
                  <a:lnTo>
                    <a:pt x="329" y="14"/>
                  </a:lnTo>
                  <a:lnTo>
                    <a:pt x="272" y="0"/>
                  </a:lnTo>
                  <a:lnTo>
                    <a:pt x="215" y="0"/>
                  </a:lnTo>
                  <a:lnTo>
                    <a:pt x="158" y="11"/>
                  </a:lnTo>
                  <a:lnTo>
                    <a:pt x="105" y="38"/>
                  </a:lnTo>
                  <a:lnTo>
                    <a:pt x="60" y="76"/>
                  </a:lnTo>
                  <a:lnTo>
                    <a:pt x="24" y="121"/>
                  </a:lnTo>
                  <a:lnTo>
                    <a:pt x="0" y="17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1423"/>
            <p:cNvSpPr>
              <a:spLocks/>
            </p:cNvSpPr>
            <p:nvPr/>
          </p:nvSpPr>
          <p:spPr bwMode="auto">
            <a:xfrm>
              <a:off x="3085409" y="1432042"/>
              <a:ext cx="1014850" cy="1008892"/>
            </a:xfrm>
            <a:custGeom>
              <a:avLst/>
              <a:gdLst>
                <a:gd name="T0" fmla="*/ 432 w 511"/>
                <a:gd name="T1" fmla="*/ 83 h 508"/>
                <a:gd name="T2" fmla="*/ 391 w 511"/>
                <a:gd name="T3" fmla="*/ 45 h 508"/>
                <a:gd name="T4" fmla="*/ 341 w 511"/>
                <a:gd name="T5" fmla="*/ 16 h 508"/>
                <a:gd name="T6" fmla="*/ 291 w 511"/>
                <a:gd name="T7" fmla="*/ 0 h 508"/>
                <a:gd name="T8" fmla="*/ 229 w 511"/>
                <a:gd name="T9" fmla="*/ 0 h 508"/>
                <a:gd name="T10" fmla="*/ 172 w 511"/>
                <a:gd name="T11" fmla="*/ 12 h 508"/>
                <a:gd name="T12" fmla="*/ 119 w 511"/>
                <a:gd name="T13" fmla="*/ 35 h 508"/>
                <a:gd name="T14" fmla="*/ 74 w 511"/>
                <a:gd name="T15" fmla="*/ 71 h 508"/>
                <a:gd name="T16" fmla="*/ 38 w 511"/>
                <a:gd name="T17" fmla="*/ 117 h 508"/>
                <a:gd name="T18" fmla="*/ 12 w 511"/>
                <a:gd name="T19" fmla="*/ 171 h 508"/>
                <a:gd name="T20" fmla="*/ 0 w 511"/>
                <a:gd name="T21" fmla="*/ 229 h 508"/>
                <a:gd name="T22" fmla="*/ 2 w 511"/>
                <a:gd name="T23" fmla="*/ 286 h 508"/>
                <a:gd name="T24" fmla="*/ 17 w 511"/>
                <a:gd name="T25" fmla="*/ 346 h 508"/>
                <a:gd name="T26" fmla="*/ 45 w 511"/>
                <a:gd name="T27" fmla="*/ 396 h 508"/>
                <a:gd name="T28" fmla="*/ 84 w 511"/>
                <a:gd name="T29" fmla="*/ 441 h 508"/>
                <a:gd name="T30" fmla="*/ 131 w 511"/>
                <a:gd name="T31" fmla="*/ 474 h 508"/>
                <a:gd name="T32" fmla="*/ 186 w 511"/>
                <a:gd name="T33" fmla="*/ 498 h 508"/>
                <a:gd name="T34" fmla="*/ 246 w 511"/>
                <a:gd name="T35" fmla="*/ 508 h 508"/>
                <a:gd name="T36" fmla="*/ 303 w 511"/>
                <a:gd name="T37" fmla="*/ 505 h 508"/>
                <a:gd name="T38" fmla="*/ 360 w 511"/>
                <a:gd name="T39" fmla="*/ 489 h 508"/>
                <a:gd name="T40" fmla="*/ 410 w 511"/>
                <a:gd name="T41" fmla="*/ 458 h 508"/>
                <a:gd name="T42" fmla="*/ 453 w 511"/>
                <a:gd name="T43" fmla="*/ 420 h 508"/>
                <a:gd name="T44" fmla="*/ 484 w 511"/>
                <a:gd name="T45" fmla="*/ 369 h 508"/>
                <a:gd name="T46" fmla="*/ 503 w 511"/>
                <a:gd name="T47" fmla="*/ 317 h 508"/>
                <a:gd name="T48" fmla="*/ 511 w 511"/>
                <a:gd name="T49" fmla="*/ 260 h 508"/>
                <a:gd name="T50" fmla="*/ 503 w 511"/>
                <a:gd name="T51" fmla="*/ 202 h 508"/>
                <a:gd name="T52" fmla="*/ 484 w 511"/>
                <a:gd name="T53" fmla="*/ 148 h 508"/>
                <a:gd name="T54" fmla="*/ 451 w 511"/>
                <a:gd name="T55" fmla="*/ 100 h 508"/>
                <a:gd name="T56" fmla="*/ 408 w 511"/>
                <a:gd name="T57" fmla="*/ 62 h 508"/>
                <a:gd name="T58" fmla="*/ 358 w 511"/>
                <a:gd name="T59" fmla="*/ 35 h 508"/>
                <a:gd name="T60" fmla="*/ 303 w 511"/>
                <a:gd name="T61" fmla="*/ 2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1" h="508">
                  <a:moveTo>
                    <a:pt x="432" y="83"/>
                  </a:moveTo>
                  <a:lnTo>
                    <a:pt x="391" y="45"/>
                  </a:lnTo>
                  <a:lnTo>
                    <a:pt x="341" y="16"/>
                  </a:lnTo>
                  <a:lnTo>
                    <a:pt x="291" y="0"/>
                  </a:lnTo>
                  <a:lnTo>
                    <a:pt x="229" y="0"/>
                  </a:lnTo>
                  <a:lnTo>
                    <a:pt x="172" y="12"/>
                  </a:lnTo>
                  <a:lnTo>
                    <a:pt x="119" y="35"/>
                  </a:lnTo>
                  <a:lnTo>
                    <a:pt x="74" y="71"/>
                  </a:lnTo>
                  <a:lnTo>
                    <a:pt x="38" y="117"/>
                  </a:lnTo>
                  <a:lnTo>
                    <a:pt x="12" y="171"/>
                  </a:lnTo>
                  <a:lnTo>
                    <a:pt x="0" y="229"/>
                  </a:lnTo>
                  <a:lnTo>
                    <a:pt x="2" y="286"/>
                  </a:lnTo>
                  <a:lnTo>
                    <a:pt x="17" y="346"/>
                  </a:lnTo>
                  <a:lnTo>
                    <a:pt x="45" y="396"/>
                  </a:lnTo>
                  <a:lnTo>
                    <a:pt x="84" y="441"/>
                  </a:lnTo>
                  <a:lnTo>
                    <a:pt x="131" y="474"/>
                  </a:lnTo>
                  <a:lnTo>
                    <a:pt x="186" y="498"/>
                  </a:lnTo>
                  <a:lnTo>
                    <a:pt x="246" y="508"/>
                  </a:lnTo>
                  <a:lnTo>
                    <a:pt x="303" y="505"/>
                  </a:lnTo>
                  <a:lnTo>
                    <a:pt x="360" y="489"/>
                  </a:lnTo>
                  <a:lnTo>
                    <a:pt x="410" y="458"/>
                  </a:lnTo>
                  <a:lnTo>
                    <a:pt x="453" y="420"/>
                  </a:lnTo>
                  <a:lnTo>
                    <a:pt x="484" y="369"/>
                  </a:lnTo>
                  <a:lnTo>
                    <a:pt x="503" y="317"/>
                  </a:lnTo>
                  <a:lnTo>
                    <a:pt x="511" y="260"/>
                  </a:lnTo>
                  <a:lnTo>
                    <a:pt x="503" y="202"/>
                  </a:lnTo>
                  <a:lnTo>
                    <a:pt x="484" y="148"/>
                  </a:lnTo>
                  <a:lnTo>
                    <a:pt x="451" y="100"/>
                  </a:lnTo>
                  <a:lnTo>
                    <a:pt x="408" y="62"/>
                  </a:lnTo>
                  <a:lnTo>
                    <a:pt x="358" y="35"/>
                  </a:lnTo>
                  <a:lnTo>
                    <a:pt x="303" y="2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424"/>
            <p:cNvSpPr>
              <a:spLocks/>
            </p:cNvSpPr>
            <p:nvPr/>
          </p:nvSpPr>
          <p:spPr bwMode="auto">
            <a:xfrm>
              <a:off x="3522331" y="1596881"/>
              <a:ext cx="538208" cy="814264"/>
            </a:xfrm>
            <a:custGeom>
              <a:avLst/>
              <a:gdLst>
                <a:gd name="T0" fmla="*/ 212 w 271"/>
                <a:gd name="T1" fmla="*/ 0 h 410"/>
                <a:gd name="T2" fmla="*/ 245 w 271"/>
                <a:gd name="T3" fmla="*/ 48 h 410"/>
                <a:gd name="T4" fmla="*/ 264 w 271"/>
                <a:gd name="T5" fmla="*/ 103 h 410"/>
                <a:gd name="T6" fmla="*/ 271 w 271"/>
                <a:gd name="T7" fmla="*/ 160 h 410"/>
                <a:gd name="T8" fmla="*/ 264 w 271"/>
                <a:gd name="T9" fmla="*/ 217 h 410"/>
                <a:gd name="T10" fmla="*/ 243 w 271"/>
                <a:gd name="T11" fmla="*/ 272 h 410"/>
                <a:gd name="T12" fmla="*/ 212 w 271"/>
                <a:gd name="T13" fmla="*/ 320 h 410"/>
                <a:gd name="T14" fmla="*/ 169 w 271"/>
                <a:gd name="T15" fmla="*/ 360 h 410"/>
                <a:gd name="T16" fmla="*/ 116 w 271"/>
                <a:gd name="T17" fmla="*/ 389 h 410"/>
                <a:gd name="T18" fmla="*/ 62 w 271"/>
                <a:gd name="T19" fmla="*/ 406 h 410"/>
                <a:gd name="T20" fmla="*/ 0 w 271"/>
                <a:gd name="T21"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410">
                  <a:moveTo>
                    <a:pt x="212" y="0"/>
                  </a:moveTo>
                  <a:lnTo>
                    <a:pt x="245" y="48"/>
                  </a:lnTo>
                  <a:lnTo>
                    <a:pt x="264" y="103"/>
                  </a:lnTo>
                  <a:lnTo>
                    <a:pt x="271" y="160"/>
                  </a:lnTo>
                  <a:lnTo>
                    <a:pt x="264" y="217"/>
                  </a:lnTo>
                  <a:lnTo>
                    <a:pt x="243" y="272"/>
                  </a:lnTo>
                  <a:lnTo>
                    <a:pt x="212" y="320"/>
                  </a:lnTo>
                  <a:lnTo>
                    <a:pt x="169" y="360"/>
                  </a:lnTo>
                  <a:lnTo>
                    <a:pt x="116" y="389"/>
                  </a:lnTo>
                  <a:lnTo>
                    <a:pt x="62" y="406"/>
                  </a:lnTo>
                  <a:lnTo>
                    <a:pt x="0" y="41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425"/>
            <p:cNvSpPr>
              <a:spLocks/>
            </p:cNvSpPr>
            <p:nvPr/>
          </p:nvSpPr>
          <p:spPr bwMode="auto">
            <a:xfrm>
              <a:off x="3190668" y="1402253"/>
              <a:ext cx="824193" cy="492530"/>
            </a:xfrm>
            <a:custGeom>
              <a:avLst/>
              <a:gdLst>
                <a:gd name="T0" fmla="*/ 415 w 415"/>
                <a:gd name="T1" fmla="*/ 248 h 248"/>
                <a:gd name="T2" fmla="*/ 407 w 415"/>
                <a:gd name="T3" fmla="*/ 189 h 248"/>
                <a:gd name="T4" fmla="*/ 388 w 415"/>
                <a:gd name="T5" fmla="*/ 136 h 248"/>
                <a:gd name="T6" fmla="*/ 357 w 415"/>
                <a:gd name="T7" fmla="*/ 89 h 248"/>
                <a:gd name="T8" fmla="*/ 317 w 415"/>
                <a:gd name="T9" fmla="*/ 48 h 248"/>
                <a:gd name="T10" fmla="*/ 267 w 415"/>
                <a:gd name="T11" fmla="*/ 19 h 248"/>
                <a:gd name="T12" fmla="*/ 212 w 415"/>
                <a:gd name="T13" fmla="*/ 3 h 248"/>
                <a:gd name="T14" fmla="*/ 155 w 415"/>
                <a:gd name="T15" fmla="*/ 0 h 248"/>
                <a:gd name="T16" fmla="*/ 97 w 415"/>
                <a:gd name="T17" fmla="*/ 12 h 248"/>
                <a:gd name="T18" fmla="*/ 45 w 415"/>
                <a:gd name="T19" fmla="*/ 36 h 248"/>
                <a:gd name="T20" fmla="*/ 0 w 415"/>
                <a:gd name="T21" fmla="*/ 7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248">
                  <a:moveTo>
                    <a:pt x="415" y="248"/>
                  </a:moveTo>
                  <a:lnTo>
                    <a:pt x="407" y="189"/>
                  </a:lnTo>
                  <a:lnTo>
                    <a:pt x="388" y="136"/>
                  </a:lnTo>
                  <a:lnTo>
                    <a:pt x="357" y="89"/>
                  </a:lnTo>
                  <a:lnTo>
                    <a:pt x="317" y="48"/>
                  </a:lnTo>
                  <a:lnTo>
                    <a:pt x="267" y="19"/>
                  </a:lnTo>
                  <a:lnTo>
                    <a:pt x="212" y="3"/>
                  </a:lnTo>
                  <a:lnTo>
                    <a:pt x="155" y="0"/>
                  </a:lnTo>
                  <a:lnTo>
                    <a:pt x="97" y="12"/>
                  </a:lnTo>
                  <a:lnTo>
                    <a:pt x="45" y="36"/>
                  </a:lnTo>
                  <a:lnTo>
                    <a:pt x="0" y="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426"/>
            <p:cNvSpPr>
              <a:spLocks/>
            </p:cNvSpPr>
            <p:nvPr/>
          </p:nvSpPr>
          <p:spPr bwMode="auto">
            <a:xfrm>
              <a:off x="3156905" y="1894783"/>
              <a:ext cx="857955" cy="494516"/>
            </a:xfrm>
            <a:custGeom>
              <a:avLst/>
              <a:gdLst>
                <a:gd name="T0" fmla="*/ 432 w 432"/>
                <a:gd name="T1" fmla="*/ 0 h 249"/>
                <a:gd name="T2" fmla="*/ 424 w 432"/>
                <a:gd name="T3" fmla="*/ 58 h 249"/>
                <a:gd name="T4" fmla="*/ 403 w 432"/>
                <a:gd name="T5" fmla="*/ 110 h 249"/>
                <a:gd name="T6" fmla="*/ 370 w 432"/>
                <a:gd name="T7" fmla="*/ 160 h 249"/>
                <a:gd name="T8" fmla="*/ 327 w 432"/>
                <a:gd name="T9" fmla="*/ 198 h 249"/>
                <a:gd name="T10" fmla="*/ 277 w 432"/>
                <a:gd name="T11" fmla="*/ 229 h 249"/>
                <a:gd name="T12" fmla="*/ 219 w 432"/>
                <a:gd name="T13" fmla="*/ 246 h 249"/>
                <a:gd name="T14" fmla="*/ 160 w 432"/>
                <a:gd name="T15" fmla="*/ 249 h 249"/>
                <a:gd name="T16" fmla="*/ 102 w 432"/>
                <a:gd name="T17" fmla="*/ 239 h 249"/>
                <a:gd name="T18" fmla="*/ 48 w 432"/>
                <a:gd name="T19" fmla="*/ 215 h 249"/>
                <a:gd name="T20" fmla="*/ 0 w 432"/>
                <a:gd name="T21" fmla="*/ 18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249">
                  <a:moveTo>
                    <a:pt x="432" y="0"/>
                  </a:moveTo>
                  <a:lnTo>
                    <a:pt x="424" y="58"/>
                  </a:lnTo>
                  <a:lnTo>
                    <a:pt x="403" y="110"/>
                  </a:lnTo>
                  <a:lnTo>
                    <a:pt x="370" y="160"/>
                  </a:lnTo>
                  <a:lnTo>
                    <a:pt x="327" y="198"/>
                  </a:lnTo>
                  <a:lnTo>
                    <a:pt x="277" y="229"/>
                  </a:lnTo>
                  <a:lnTo>
                    <a:pt x="219" y="246"/>
                  </a:lnTo>
                  <a:lnTo>
                    <a:pt x="160" y="249"/>
                  </a:lnTo>
                  <a:lnTo>
                    <a:pt x="102" y="239"/>
                  </a:lnTo>
                  <a:lnTo>
                    <a:pt x="48" y="215"/>
                  </a:lnTo>
                  <a:lnTo>
                    <a:pt x="0" y="1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427"/>
            <p:cNvSpPr>
              <a:spLocks/>
            </p:cNvSpPr>
            <p:nvPr/>
          </p:nvSpPr>
          <p:spPr bwMode="auto">
            <a:xfrm>
              <a:off x="3450834" y="1388350"/>
              <a:ext cx="510404" cy="816249"/>
            </a:xfrm>
            <a:custGeom>
              <a:avLst/>
              <a:gdLst>
                <a:gd name="T0" fmla="*/ 195 w 257"/>
                <a:gd name="T1" fmla="*/ 411 h 411"/>
                <a:gd name="T2" fmla="*/ 229 w 257"/>
                <a:gd name="T3" fmla="*/ 363 h 411"/>
                <a:gd name="T4" fmla="*/ 250 w 257"/>
                <a:gd name="T5" fmla="*/ 308 h 411"/>
                <a:gd name="T6" fmla="*/ 257 w 257"/>
                <a:gd name="T7" fmla="*/ 251 h 411"/>
                <a:gd name="T8" fmla="*/ 253 w 257"/>
                <a:gd name="T9" fmla="*/ 191 h 411"/>
                <a:gd name="T10" fmla="*/ 233 w 257"/>
                <a:gd name="T11" fmla="*/ 136 h 411"/>
                <a:gd name="T12" fmla="*/ 202 w 257"/>
                <a:gd name="T13" fmla="*/ 89 h 411"/>
                <a:gd name="T14" fmla="*/ 160 w 257"/>
                <a:gd name="T15" fmla="*/ 48 h 411"/>
                <a:gd name="T16" fmla="*/ 107 w 257"/>
                <a:gd name="T17" fmla="*/ 22 h 411"/>
                <a:gd name="T18" fmla="*/ 57 w 257"/>
                <a:gd name="T19" fmla="*/ 3 h 411"/>
                <a:gd name="T20" fmla="*/ 0 w 257"/>
                <a:gd name="T21"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7" h="411">
                  <a:moveTo>
                    <a:pt x="195" y="411"/>
                  </a:moveTo>
                  <a:lnTo>
                    <a:pt x="229" y="363"/>
                  </a:lnTo>
                  <a:lnTo>
                    <a:pt x="250" y="308"/>
                  </a:lnTo>
                  <a:lnTo>
                    <a:pt x="257" y="251"/>
                  </a:lnTo>
                  <a:lnTo>
                    <a:pt x="253" y="191"/>
                  </a:lnTo>
                  <a:lnTo>
                    <a:pt x="233" y="136"/>
                  </a:lnTo>
                  <a:lnTo>
                    <a:pt x="202" y="89"/>
                  </a:lnTo>
                  <a:lnTo>
                    <a:pt x="160" y="48"/>
                  </a:lnTo>
                  <a:lnTo>
                    <a:pt x="107" y="22"/>
                  </a:lnTo>
                  <a:lnTo>
                    <a:pt x="57" y="3"/>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1428"/>
            <p:cNvSpPr>
              <a:spLocks/>
            </p:cNvSpPr>
            <p:nvPr/>
          </p:nvSpPr>
          <p:spPr bwMode="auto">
            <a:xfrm>
              <a:off x="3512401" y="1394308"/>
              <a:ext cx="208531" cy="89370"/>
            </a:xfrm>
            <a:custGeom>
              <a:avLst/>
              <a:gdLst>
                <a:gd name="T0" fmla="*/ 105 w 105"/>
                <a:gd name="T1" fmla="*/ 45 h 45"/>
                <a:gd name="T2" fmla="*/ 55 w 105"/>
                <a:gd name="T3" fmla="*/ 16 h 45"/>
                <a:gd name="T4" fmla="*/ 0 w 105"/>
                <a:gd name="T5" fmla="*/ 0 h 45"/>
              </a:gdLst>
              <a:ahLst/>
              <a:cxnLst>
                <a:cxn ang="0">
                  <a:pos x="T0" y="T1"/>
                </a:cxn>
                <a:cxn ang="0">
                  <a:pos x="T2" y="T3"/>
                </a:cxn>
                <a:cxn ang="0">
                  <a:pos x="T4" y="T5"/>
                </a:cxn>
              </a:cxnLst>
              <a:rect l="0" t="0" r="r" b="b"/>
              <a:pathLst>
                <a:path w="105" h="45">
                  <a:moveTo>
                    <a:pt x="105" y="45"/>
                  </a:moveTo>
                  <a:lnTo>
                    <a:pt x="55" y="16"/>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1429"/>
            <p:cNvSpPr>
              <a:spLocks/>
            </p:cNvSpPr>
            <p:nvPr/>
          </p:nvSpPr>
          <p:spPr bwMode="auto">
            <a:xfrm>
              <a:off x="2944403" y="1402253"/>
              <a:ext cx="345565" cy="536222"/>
            </a:xfrm>
            <a:custGeom>
              <a:avLst/>
              <a:gdLst>
                <a:gd name="T0" fmla="*/ 174 w 174"/>
                <a:gd name="T1" fmla="*/ 0 h 270"/>
                <a:gd name="T2" fmla="*/ 121 w 174"/>
                <a:gd name="T3" fmla="*/ 24 h 270"/>
                <a:gd name="T4" fmla="*/ 73 w 174"/>
                <a:gd name="T5" fmla="*/ 58 h 270"/>
                <a:gd name="T6" fmla="*/ 38 w 174"/>
                <a:gd name="T7" fmla="*/ 103 h 270"/>
                <a:gd name="T8" fmla="*/ 11 w 174"/>
                <a:gd name="T9" fmla="*/ 155 h 270"/>
                <a:gd name="T10" fmla="*/ 0 w 174"/>
                <a:gd name="T11" fmla="*/ 210 h 270"/>
                <a:gd name="T12" fmla="*/ 0 w 174"/>
                <a:gd name="T13" fmla="*/ 270 h 270"/>
              </a:gdLst>
              <a:ahLst/>
              <a:cxnLst>
                <a:cxn ang="0">
                  <a:pos x="T0" y="T1"/>
                </a:cxn>
                <a:cxn ang="0">
                  <a:pos x="T2" y="T3"/>
                </a:cxn>
                <a:cxn ang="0">
                  <a:pos x="T4" y="T5"/>
                </a:cxn>
                <a:cxn ang="0">
                  <a:pos x="T6" y="T7"/>
                </a:cxn>
                <a:cxn ang="0">
                  <a:pos x="T8" y="T9"/>
                </a:cxn>
                <a:cxn ang="0">
                  <a:pos x="T10" y="T11"/>
                </a:cxn>
                <a:cxn ang="0">
                  <a:pos x="T12" y="T13"/>
                </a:cxn>
              </a:cxnLst>
              <a:rect l="0" t="0" r="r" b="b"/>
              <a:pathLst>
                <a:path w="174" h="270">
                  <a:moveTo>
                    <a:pt x="174" y="0"/>
                  </a:moveTo>
                  <a:lnTo>
                    <a:pt x="121" y="24"/>
                  </a:lnTo>
                  <a:lnTo>
                    <a:pt x="73" y="58"/>
                  </a:lnTo>
                  <a:lnTo>
                    <a:pt x="38" y="103"/>
                  </a:lnTo>
                  <a:lnTo>
                    <a:pt x="11" y="155"/>
                  </a:lnTo>
                  <a:lnTo>
                    <a:pt x="0" y="210"/>
                  </a:lnTo>
                  <a:lnTo>
                    <a:pt x="0" y="27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430"/>
            <p:cNvSpPr>
              <a:spLocks/>
            </p:cNvSpPr>
            <p:nvPr/>
          </p:nvSpPr>
          <p:spPr bwMode="auto">
            <a:xfrm>
              <a:off x="3289968" y="1384378"/>
              <a:ext cx="222433" cy="17874"/>
            </a:xfrm>
            <a:custGeom>
              <a:avLst/>
              <a:gdLst>
                <a:gd name="T0" fmla="*/ 112 w 112"/>
                <a:gd name="T1" fmla="*/ 5 h 9"/>
                <a:gd name="T2" fmla="*/ 54 w 112"/>
                <a:gd name="T3" fmla="*/ 0 h 9"/>
                <a:gd name="T4" fmla="*/ 0 w 112"/>
                <a:gd name="T5" fmla="*/ 9 h 9"/>
              </a:gdLst>
              <a:ahLst/>
              <a:cxnLst>
                <a:cxn ang="0">
                  <a:pos x="T0" y="T1"/>
                </a:cxn>
                <a:cxn ang="0">
                  <a:pos x="T2" y="T3"/>
                </a:cxn>
                <a:cxn ang="0">
                  <a:pos x="T4" y="T5"/>
                </a:cxn>
              </a:cxnLst>
              <a:rect l="0" t="0" r="r" b="b"/>
              <a:pathLst>
                <a:path w="112" h="9">
                  <a:moveTo>
                    <a:pt x="112" y="5"/>
                  </a:moveTo>
                  <a:lnTo>
                    <a:pt x="54" y="0"/>
                  </a:lnTo>
                  <a:lnTo>
                    <a:pt x="0" y="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431"/>
            <p:cNvSpPr>
              <a:spLocks/>
            </p:cNvSpPr>
            <p:nvPr/>
          </p:nvSpPr>
          <p:spPr bwMode="auto">
            <a:xfrm>
              <a:off x="3482611" y="1483679"/>
              <a:ext cx="426991" cy="889732"/>
            </a:xfrm>
            <a:custGeom>
              <a:avLst/>
              <a:gdLst>
                <a:gd name="T0" fmla="*/ 120 w 215"/>
                <a:gd name="T1" fmla="*/ 0 h 448"/>
                <a:gd name="T2" fmla="*/ 160 w 215"/>
                <a:gd name="T3" fmla="*/ 41 h 448"/>
                <a:gd name="T4" fmla="*/ 191 w 215"/>
                <a:gd name="T5" fmla="*/ 91 h 448"/>
                <a:gd name="T6" fmla="*/ 210 w 215"/>
                <a:gd name="T7" fmla="*/ 145 h 448"/>
                <a:gd name="T8" fmla="*/ 215 w 215"/>
                <a:gd name="T9" fmla="*/ 203 h 448"/>
                <a:gd name="T10" fmla="*/ 206 w 215"/>
                <a:gd name="T11" fmla="*/ 260 h 448"/>
                <a:gd name="T12" fmla="*/ 184 w 215"/>
                <a:gd name="T13" fmla="*/ 315 h 448"/>
                <a:gd name="T14" fmla="*/ 151 w 215"/>
                <a:gd name="T15" fmla="*/ 365 h 448"/>
                <a:gd name="T16" fmla="*/ 108 w 215"/>
                <a:gd name="T17" fmla="*/ 403 h 448"/>
                <a:gd name="T18" fmla="*/ 58 w 215"/>
                <a:gd name="T19" fmla="*/ 432 h 448"/>
                <a:gd name="T20" fmla="*/ 0 w 215"/>
                <a:gd name="T21"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 h="448">
                  <a:moveTo>
                    <a:pt x="120" y="0"/>
                  </a:moveTo>
                  <a:lnTo>
                    <a:pt x="160" y="41"/>
                  </a:lnTo>
                  <a:lnTo>
                    <a:pt x="191" y="91"/>
                  </a:lnTo>
                  <a:lnTo>
                    <a:pt x="210" y="145"/>
                  </a:lnTo>
                  <a:lnTo>
                    <a:pt x="215" y="203"/>
                  </a:lnTo>
                  <a:lnTo>
                    <a:pt x="206" y="260"/>
                  </a:lnTo>
                  <a:lnTo>
                    <a:pt x="184" y="315"/>
                  </a:lnTo>
                  <a:lnTo>
                    <a:pt x="151" y="365"/>
                  </a:lnTo>
                  <a:lnTo>
                    <a:pt x="108" y="403"/>
                  </a:lnTo>
                  <a:lnTo>
                    <a:pt x="58" y="432"/>
                  </a:lnTo>
                  <a:lnTo>
                    <a:pt x="0" y="44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432"/>
            <p:cNvSpPr>
              <a:spLocks/>
            </p:cNvSpPr>
            <p:nvPr/>
          </p:nvSpPr>
          <p:spPr bwMode="auto">
            <a:xfrm>
              <a:off x="2966249" y="1394308"/>
              <a:ext cx="891718" cy="1002934"/>
            </a:xfrm>
            <a:custGeom>
              <a:avLst/>
              <a:gdLst>
                <a:gd name="T0" fmla="*/ 62 w 449"/>
                <a:gd name="T1" fmla="*/ 470 h 505"/>
                <a:gd name="T2" fmla="*/ 115 w 449"/>
                <a:gd name="T3" fmla="*/ 493 h 505"/>
                <a:gd name="T4" fmla="*/ 175 w 449"/>
                <a:gd name="T5" fmla="*/ 505 h 505"/>
                <a:gd name="T6" fmla="*/ 232 w 449"/>
                <a:gd name="T7" fmla="*/ 501 h 505"/>
                <a:gd name="T8" fmla="*/ 289 w 449"/>
                <a:gd name="T9" fmla="*/ 486 h 505"/>
                <a:gd name="T10" fmla="*/ 342 w 449"/>
                <a:gd name="T11" fmla="*/ 458 h 505"/>
                <a:gd name="T12" fmla="*/ 384 w 449"/>
                <a:gd name="T13" fmla="*/ 417 h 505"/>
                <a:gd name="T14" fmla="*/ 418 w 449"/>
                <a:gd name="T15" fmla="*/ 369 h 505"/>
                <a:gd name="T16" fmla="*/ 439 w 449"/>
                <a:gd name="T17" fmla="*/ 314 h 505"/>
                <a:gd name="T18" fmla="*/ 449 w 449"/>
                <a:gd name="T19" fmla="*/ 255 h 505"/>
                <a:gd name="T20" fmla="*/ 444 w 449"/>
                <a:gd name="T21" fmla="*/ 198 h 505"/>
                <a:gd name="T22" fmla="*/ 425 w 449"/>
                <a:gd name="T23" fmla="*/ 143 h 505"/>
                <a:gd name="T24" fmla="*/ 394 w 449"/>
                <a:gd name="T25" fmla="*/ 93 h 505"/>
                <a:gd name="T26" fmla="*/ 353 w 449"/>
                <a:gd name="T27" fmla="*/ 52 h 505"/>
                <a:gd name="T28" fmla="*/ 306 w 449"/>
                <a:gd name="T29" fmla="*/ 21 h 505"/>
                <a:gd name="T30" fmla="*/ 251 w 449"/>
                <a:gd name="T31" fmla="*/ 4 h 505"/>
                <a:gd name="T32" fmla="*/ 194 w 449"/>
                <a:gd name="T33" fmla="*/ 0 h 505"/>
                <a:gd name="T34" fmla="*/ 136 w 449"/>
                <a:gd name="T35" fmla="*/ 9 h 505"/>
                <a:gd name="T36" fmla="*/ 84 w 449"/>
                <a:gd name="T37" fmla="*/ 31 h 505"/>
                <a:gd name="T38" fmla="*/ 39 w 449"/>
                <a:gd name="T39" fmla="*/ 66 h 505"/>
                <a:gd name="T40" fmla="*/ 0 w 449"/>
                <a:gd name="T41" fmla="*/ 109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9" h="505">
                  <a:moveTo>
                    <a:pt x="62" y="470"/>
                  </a:moveTo>
                  <a:lnTo>
                    <a:pt x="115" y="493"/>
                  </a:lnTo>
                  <a:lnTo>
                    <a:pt x="175" y="505"/>
                  </a:lnTo>
                  <a:lnTo>
                    <a:pt x="232" y="501"/>
                  </a:lnTo>
                  <a:lnTo>
                    <a:pt x="289" y="486"/>
                  </a:lnTo>
                  <a:lnTo>
                    <a:pt x="342" y="458"/>
                  </a:lnTo>
                  <a:lnTo>
                    <a:pt x="384" y="417"/>
                  </a:lnTo>
                  <a:lnTo>
                    <a:pt x="418" y="369"/>
                  </a:lnTo>
                  <a:lnTo>
                    <a:pt x="439" y="314"/>
                  </a:lnTo>
                  <a:lnTo>
                    <a:pt x="449" y="255"/>
                  </a:lnTo>
                  <a:lnTo>
                    <a:pt x="444" y="198"/>
                  </a:lnTo>
                  <a:lnTo>
                    <a:pt x="425" y="143"/>
                  </a:lnTo>
                  <a:lnTo>
                    <a:pt x="394" y="93"/>
                  </a:lnTo>
                  <a:lnTo>
                    <a:pt x="353" y="52"/>
                  </a:lnTo>
                  <a:lnTo>
                    <a:pt x="306" y="21"/>
                  </a:lnTo>
                  <a:lnTo>
                    <a:pt x="251" y="4"/>
                  </a:lnTo>
                  <a:lnTo>
                    <a:pt x="194" y="0"/>
                  </a:lnTo>
                  <a:lnTo>
                    <a:pt x="136" y="9"/>
                  </a:lnTo>
                  <a:lnTo>
                    <a:pt x="84" y="31"/>
                  </a:lnTo>
                  <a:lnTo>
                    <a:pt x="39" y="66"/>
                  </a:lnTo>
                  <a:lnTo>
                    <a:pt x="0" y="10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433"/>
            <p:cNvSpPr>
              <a:spLocks/>
            </p:cNvSpPr>
            <p:nvPr/>
          </p:nvSpPr>
          <p:spPr bwMode="auto">
            <a:xfrm>
              <a:off x="3043703" y="1545244"/>
              <a:ext cx="478628" cy="865899"/>
            </a:xfrm>
            <a:custGeom>
              <a:avLst/>
              <a:gdLst>
                <a:gd name="T0" fmla="*/ 74 w 241"/>
                <a:gd name="T1" fmla="*/ 0 h 436"/>
                <a:gd name="T2" fmla="*/ 38 w 241"/>
                <a:gd name="T3" fmla="*/ 45 h 436"/>
                <a:gd name="T4" fmla="*/ 12 w 241"/>
                <a:gd name="T5" fmla="*/ 98 h 436"/>
                <a:gd name="T6" fmla="*/ 0 w 241"/>
                <a:gd name="T7" fmla="*/ 155 h 436"/>
                <a:gd name="T8" fmla="*/ 2 w 241"/>
                <a:gd name="T9" fmla="*/ 212 h 436"/>
                <a:gd name="T10" fmla="*/ 16 w 241"/>
                <a:gd name="T11" fmla="*/ 269 h 436"/>
                <a:gd name="T12" fmla="*/ 45 w 241"/>
                <a:gd name="T13" fmla="*/ 324 h 436"/>
                <a:gd name="T14" fmla="*/ 83 w 241"/>
                <a:gd name="T15" fmla="*/ 367 h 436"/>
                <a:gd name="T16" fmla="*/ 131 w 241"/>
                <a:gd name="T17" fmla="*/ 403 h 436"/>
                <a:gd name="T18" fmla="*/ 186 w 241"/>
                <a:gd name="T19" fmla="*/ 425 h 436"/>
                <a:gd name="T20" fmla="*/ 241 w 241"/>
                <a:gd name="T21" fmla="*/ 436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1" h="436">
                  <a:moveTo>
                    <a:pt x="74" y="0"/>
                  </a:moveTo>
                  <a:lnTo>
                    <a:pt x="38" y="45"/>
                  </a:lnTo>
                  <a:lnTo>
                    <a:pt x="12" y="98"/>
                  </a:lnTo>
                  <a:lnTo>
                    <a:pt x="0" y="155"/>
                  </a:lnTo>
                  <a:lnTo>
                    <a:pt x="2" y="212"/>
                  </a:lnTo>
                  <a:lnTo>
                    <a:pt x="16" y="269"/>
                  </a:lnTo>
                  <a:lnTo>
                    <a:pt x="45" y="324"/>
                  </a:lnTo>
                  <a:lnTo>
                    <a:pt x="83" y="367"/>
                  </a:lnTo>
                  <a:lnTo>
                    <a:pt x="131" y="403"/>
                  </a:lnTo>
                  <a:lnTo>
                    <a:pt x="186" y="425"/>
                  </a:lnTo>
                  <a:lnTo>
                    <a:pt x="241" y="43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434"/>
            <p:cNvSpPr>
              <a:spLocks/>
            </p:cNvSpPr>
            <p:nvPr/>
          </p:nvSpPr>
          <p:spPr bwMode="auto">
            <a:xfrm>
              <a:off x="2843116" y="1432042"/>
              <a:ext cx="351524" cy="895690"/>
            </a:xfrm>
            <a:custGeom>
              <a:avLst/>
              <a:gdLst>
                <a:gd name="T0" fmla="*/ 177 w 177"/>
                <a:gd name="T1" fmla="*/ 0 h 451"/>
                <a:gd name="T2" fmla="*/ 122 w 177"/>
                <a:gd name="T3" fmla="*/ 21 h 451"/>
                <a:gd name="T4" fmla="*/ 77 w 177"/>
                <a:gd name="T5" fmla="*/ 55 h 451"/>
                <a:gd name="T6" fmla="*/ 39 w 177"/>
                <a:gd name="T7" fmla="*/ 98 h 451"/>
                <a:gd name="T8" fmla="*/ 12 w 177"/>
                <a:gd name="T9" fmla="*/ 150 h 451"/>
                <a:gd name="T10" fmla="*/ 0 w 177"/>
                <a:gd name="T11" fmla="*/ 205 h 451"/>
                <a:gd name="T12" fmla="*/ 0 w 177"/>
                <a:gd name="T13" fmla="*/ 262 h 451"/>
                <a:gd name="T14" fmla="*/ 12 w 177"/>
                <a:gd name="T15" fmla="*/ 319 h 451"/>
                <a:gd name="T16" fmla="*/ 39 w 177"/>
                <a:gd name="T17" fmla="*/ 372 h 451"/>
                <a:gd name="T18" fmla="*/ 77 w 177"/>
                <a:gd name="T19" fmla="*/ 417 h 451"/>
                <a:gd name="T20" fmla="*/ 124 w 177"/>
                <a:gd name="T21"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451">
                  <a:moveTo>
                    <a:pt x="177" y="0"/>
                  </a:moveTo>
                  <a:lnTo>
                    <a:pt x="122" y="21"/>
                  </a:lnTo>
                  <a:lnTo>
                    <a:pt x="77" y="55"/>
                  </a:lnTo>
                  <a:lnTo>
                    <a:pt x="39" y="98"/>
                  </a:lnTo>
                  <a:lnTo>
                    <a:pt x="12" y="150"/>
                  </a:lnTo>
                  <a:lnTo>
                    <a:pt x="0" y="205"/>
                  </a:lnTo>
                  <a:lnTo>
                    <a:pt x="0" y="262"/>
                  </a:lnTo>
                  <a:lnTo>
                    <a:pt x="12" y="319"/>
                  </a:lnTo>
                  <a:lnTo>
                    <a:pt x="39" y="372"/>
                  </a:lnTo>
                  <a:lnTo>
                    <a:pt x="77" y="417"/>
                  </a:lnTo>
                  <a:lnTo>
                    <a:pt x="124" y="4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435"/>
            <p:cNvSpPr>
              <a:spLocks/>
            </p:cNvSpPr>
            <p:nvPr/>
          </p:nvSpPr>
          <p:spPr bwMode="auto">
            <a:xfrm>
              <a:off x="3194639" y="1418140"/>
              <a:ext cx="222433" cy="13902"/>
            </a:xfrm>
            <a:custGeom>
              <a:avLst/>
              <a:gdLst>
                <a:gd name="T0" fmla="*/ 112 w 112"/>
                <a:gd name="T1" fmla="*/ 4 h 7"/>
                <a:gd name="T2" fmla="*/ 55 w 112"/>
                <a:gd name="T3" fmla="*/ 0 h 7"/>
                <a:gd name="T4" fmla="*/ 0 w 112"/>
                <a:gd name="T5" fmla="*/ 7 h 7"/>
              </a:gdLst>
              <a:ahLst/>
              <a:cxnLst>
                <a:cxn ang="0">
                  <a:pos x="T0" y="T1"/>
                </a:cxn>
                <a:cxn ang="0">
                  <a:pos x="T2" y="T3"/>
                </a:cxn>
                <a:cxn ang="0">
                  <a:pos x="T4" y="T5"/>
                </a:cxn>
              </a:cxnLst>
              <a:rect l="0" t="0" r="r" b="b"/>
              <a:pathLst>
                <a:path w="112" h="7">
                  <a:moveTo>
                    <a:pt x="112" y="4"/>
                  </a:moveTo>
                  <a:lnTo>
                    <a:pt x="55" y="0"/>
                  </a:lnTo>
                  <a:lnTo>
                    <a:pt x="0" y="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1436"/>
            <p:cNvSpPr>
              <a:spLocks/>
            </p:cNvSpPr>
            <p:nvPr/>
          </p:nvSpPr>
          <p:spPr bwMode="auto">
            <a:xfrm>
              <a:off x="3099311" y="1757747"/>
              <a:ext cx="782487" cy="591831"/>
            </a:xfrm>
            <a:custGeom>
              <a:avLst/>
              <a:gdLst>
                <a:gd name="T0" fmla="*/ 394 w 394"/>
                <a:gd name="T1" fmla="*/ 41 h 298"/>
                <a:gd name="T2" fmla="*/ 341 w 394"/>
                <a:gd name="T3" fmla="*/ 15 h 298"/>
                <a:gd name="T4" fmla="*/ 284 w 394"/>
                <a:gd name="T5" fmla="*/ 0 h 298"/>
                <a:gd name="T6" fmla="*/ 227 w 394"/>
                <a:gd name="T7" fmla="*/ 3 h 298"/>
                <a:gd name="T8" fmla="*/ 167 w 394"/>
                <a:gd name="T9" fmla="*/ 17 h 298"/>
                <a:gd name="T10" fmla="*/ 115 w 394"/>
                <a:gd name="T11" fmla="*/ 43 h 298"/>
                <a:gd name="T12" fmla="*/ 69 w 394"/>
                <a:gd name="T13" fmla="*/ 81 h 298"/>
                <a:gd name="T14" fmla="*/ 34 w 394"/>
                <a:gd name="T15" fmla="*/ 127 h 298"/>
                <a:gd name="T16" fmla="*/ 10 w 394"/>
                <a:gd name="T17" fmla="*/ 182 h 298"/>
                <a:gd name="T18" fmla="*/ 0 w 394"/>
                <a:gd name="T19" fmla="*/ 239 h 298"/>
                <a:gd name="T20" fmla="*/ 3 w 394"/>
                <a:gd name="T2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298">
                  <a:moveTo>
                    <a:pt x="394" y="41"/>
                  </a:moveTo>
                  <a:lnTo>
                    <a:pt x="341" y="15"/>
                  </a:lnTo>
                  <a:lnTo>
                    <a:pt x="284" y="0"/>
                  </a:lnTo>
                  <a:lnTo>
                    <a:pt x="227" y="3"/>
                  </a:lnTo>
                  <a:lnTo>
                    <a:pt x="167" y="17"/>
                  </a:lnTo>
                  <a:lnTo>
                    <a:pt x="115" y="43"/>
                  </a:lnTo>
                  <a:lnTo>
                    <a:pt x="69" y="81"/>
                  </a:lnTo>
                  <a:lnTo>
                    <a:pt x="34" y="127"/>
                  </a:lnTo>
                  <a:lnTo>
                    <a:pt x="10" y="182"/>
                  </a:lnTo>
                  <a:lnTo>
                    <a:pt x="0" y="239"/>
                  </a:lnTo>
                  <a:lnTo>
                    <a:pt x="3" y="2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437"/>
            <p:cNvSpPr>
              <a:spLocks/>
            </p:cNvSpPr>
            <p:nvPr/>
          </p:nvSpPr>
          <p:spPr bwMode="auto">
            <a:xfrm>
              <a:off x="2797438" y="1426085"/>
              <a:ext cx="1012863" cy="994990"/>
            </a:xfrm>
            <a:custGeom>
              <a:avLst/>
              <a:gdLst>
                <a:gd name="T0" fmla="*/ 331 w 510"/>
                <a:gd name="T1" fmla="*/ 501 h 501"/>
                <a:gd name="T2" fmla="*/ 381 w 510"/>
                <a:gd name="T3" fmla="*/ 473 h 501"/>
                <a:gd name="T4" fmla="*/ 424 w 510"/>
                <a:gd name="T5" fmla="*/ 434 h 501"/>
                <a:gd name="T6" fmla="*/ 460 w 510"/>
                <a:gd name="T7" fmla="*/ 384 h 501"/>
                <a:gd name="T8" fmla="*/ 481 w 510"/>
                <a:gd name="T9" fmla="*/ 329 h 501"/>
                <a:gd name="T10" fmla="*/ 491 w 510"/>
                <a:gd name="T11" fmla="*/ 272 h 501"/>
                <a:gd name="T12" fmla="*/ 486 w 510"/>
                <a:gd name="T13" fmla="*/ 213 h 501"/>
                <a:gd name="T14" fmla="*/ 467 w 510"/>
                <a:gd name="T15" fmla="*/ 158 h 501"/>
                <a:gd name="T16" fmla="*/ 438 w 510"/>
                <a:gd name="T17" fmla="*/ 108 h 501"/>
                <a:gd name="T18" fmla="*/ 396 w 510"/>
                <a:gd name="T19" fmla="*/ 65 h 501"/>
                <a:gd name="T20" fmla="*/ 348 w 510"/>
                <a:gd name="T21" fmla="*/ 34 h 501"/>
                <a:gd name="T22" fmla="*/ 293 w 510"/>
                <a:gd name="T23" fmla="*/ 15 h 501"/>
                <a:gd name="T24" fmla="*/ 236 w 510"/>
                <a:gd name="T25" fmla="*/ 10 h 501"/>
                <a:gd name="T26" fmla="*/ 178 w 510"/>
                <a:gd name="T27" fmla="*/ 17 h 501"/>
                <a:gd name="T28" fmla="*/ 126 w 510"/>
                <a:gd name="T29" fmla="*/ 38 h 501"/>
                <a:gd name="T30" fmla="*/ 78 w 510"/>
                <a:gd name="T31" fmla="*/ 72 h 501"/>
                <a:gd name="T32" fmla="*/ 40 w 510"/>
                <a:gd name="T33" fmla="*/ 115 h 501"/>
                <a:gd name="T34" fmla="*/ 14 w 510"/>
                <a:gd name="T35" fmla="*/ 165 h 501"/>
                <a:gd name="T36" fmla="*/ 0 w 510"/>
                <a:gd name="T37" fmla="*/ 222 h 501"/>
                <a:gd name="T38" fmla="*/ 0 w 510"/>
                <a:gd name="T39" fmla="*/ 279 h 501"/>
                <a:gd name="T40" fmla="*/ 14 w 510"/>
                <a:gd name="T41" fmla="*/ 337 h 501"/>
                <a:gd name="T42" fmla="*/ 38 w 510"/>
                <a:gd name="T43" fmla="*/ 384 h 501"/>
                <a:gd name="T44" fmla="*/ 76 w 510"/>
                <a:gd name="T45" fmla="*/ 432 h 501"/>
                <a:gd name="T46" fmla="*/ 124 w 510"/>
                <a:gd name="T47" fmla="*/ 468 h 501"/>
                <a:gd name="T48" fmla="*/ 176 w 510"/>
                <a:gd name="T49" fmla="*/ 492 h 501"/>
                <a:gd name="T50" fmla="*/ 233 w 510"/>
                <a:gd name="T51" fmla="*/ 501 h 501"/>
                <a:gd name="T52" fmla="*/ 295 w 510"/>
                <a:gd name="T53" fmla="*/ 499 h 501"/>
                <a:gd name="T54" fmla="*/ 350 w 510"/>
                <a:gd name="T55" fmla="*/ 482 h 501"/>
                <a:gd name="T56" fmla="*/ 403 w 510"/>
                <a:gd name="T57" fmla="*/ 454 h 501"/>
                <a:gd name="T58" fmla="*/ 446 w 510"/>
                <a:gd name="T59" fmla="*/ 415 h 501"/>
                <a:gd name="T60" fmla="*/ 479 w 510"/>
                <a:gd name="T61" fmla="*/ 365 h 501"/>
                <a:gd name="T62" fmla="*/ 500 w 510"/>
                <a:gd name="T63" fmla="*/ 310 h 501"/>
                <a:gd name="T64" fmla="*/ 510 w 510"/>
                <a:gd name="T65" fmla="*/ 253 h 501"/>
                <a:gd name="T66" fmla="*/ 505 w 510"/>
                <a:gd name="T67" fmla="*/ 194 h 501"/>
                <a:gd name="T68" fmla="*/ 486 w 510"/>
                <a:gd name="T69" fmla="*/ 139 h 501"/>
                <a:gd name="T70" fmla="*/ 458 w 510"/>
                <a:gd name="T71" fmla="*/ 89 h 501"/>
                <a:gd name="T72" fmla="*/ 417 w 510"/>
                <a:gd name="T73" fmla="*/ 48 h 501"/>
                <a:gd name="T74" fmla="*/ 367 w 510"/>
                <a:gd name="T75" fmla="*/ 17 h 501"/>
                <a:gd name="T76" fmla="*/ 312 w 510"/>
                <a:gd name="T77"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0" h="501">
                  <a:moveTo>
                    <a:pt x="331" y="501"/>
                  </a:moveTo>
                  <a:lnTo>
                    <a:pt x="381" y="473"/>
                  </a:lnTo>
                  <a:lnTo>
                    <a:pt x="424" y="434"/>
                  </a:lnTo>
                  <a:lnTo>
                    <a:pt x="460" y="384"/>
                  </a:lnTo>
                  <a:lnTo>
                    <a:pt x="481" y="329"/>
                  </a:lnTo>
                  <a:lnTo>
                    <a:pt x="491" y="272"/>
                  </a:lnTo>
                  <a:lnTo>
                    <a:pt x="486" y="213"/>
                  </a:lnTo>
                  <a:lnTo>
                    <a:pt x="467" y="158"/>
                  </a:lnTo>
                  <a:lnTo>
                    <a:pt x="438" y="108"/>
                  </a:lnTo>
                  <a:lnTo>
                    <a:pt x="396" y="65"/>
                  </a:lnTo>
                  <a:lnTo>
                    <a:pt x="348" y="34"/>
                  </a:lnTo>
                  <a:lnTo>
                    <a:pt x="293" y="15"/>
                  </a:lnTo>
                  <a:lnTo>
                    <a:pt x="236" y="10"/>
                  </a:lnTo>
                  <a:lnTo>
                    <a:pt x="178" y="17"/>
                  </a:lnTo>
                  <a:lnTo>
                    <a:pt x="126" y="38"/>
                  </a:lnTo>
                  <a:lnTo>
                    <a:pt x="78" y="72"/>
                  </a:lnTo>
                  <a:lnTo>
                    <a:pt x="40" y="115"/>
                  </a:lnTo>
                  <a:lnTo>
                    <a:pt x="14" y="165"/>
                  </a:lnTo>
                  <a:lnTo>
                    <a:pt x="0" y="222"/>
                  </a:lnTo>
                  <a:lnTo>
                    <a:pt x="0" y="279"/>
                  </a:lnTo>
                  <a:lnTo>
                    <a:pt x="14" y="337"/>
                  </a:lnTo>
                  <a:lnTo>
                    <a:pt x="38" y="384"/>
                  </a:lnTo>
                  <a:lnTo>
                    <a:pt x="76" y="432"/>
                  </a:lnTo>
                  <a:lnTo>
                    <a:pt x="124" y="468"/>
                  </a:lnTo>
                  <a:lnTo>
                    <a:pt x="176" y="492"/>
                  </a:lnTo>
                  <a:lnTo>
                    <a:pt x="233" y="501"/>
                  </a:lnTo>
                  <a:lnTo>
                    <a:pt x="295" y="499"/>
                  </a:lnTo>
                  <a:lnTo>
                    <a:pt x="350" y="482"/>
                  </a:lnTo>
                  <a:lnTo>
                    <a:pt x="403" y="454"/>
                  </a:lnTo>
                  <a:lnTo>
                    <a:pt x="446" y="415"/>
                  </a:lnTo>
                  <a:lnTo>
                    <a:pt x="479" y="365"/>
                  </a:lnTo>
                  <a:lnTo>
                    <a:pt x="500" y="310"/>
                  </a:lnTo>
                  <a:lnTo>
                    <a:pt x="510" y="253"/>
                  </a:lnTo>
                  <a:lnTo>
                    <a:pt x="505" y="194"/>
                  </a:lnTo>
                  <a:lnTo>
                    <a:pt x="486" y="139"/>
                  </a:lnTo>
                  <a:lnTo>
                    <a:pt x="458" y="89"/>
                  </a:lnTo>
                  <a:lnTo>
                    <a:pt x="417" y="48"/>
                  </a:lnTo>
                  <a:lnTo>
                    <a:pt x="367" y="17"/>
                  </a:lnTo>
                  <a:lnTo>
                    <a:pt x="312"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438"/>
            <p:cNvSpPr>
              <a:spLocks/>
            </p:cNvSpPr>
            <p:nvPr/>
          </p:nvSpPr>
          <p:spPr bwMode="auto">
            <a:xfrm>
              <a:off x="3683197" y="1777608"/>
              <a:ext cx="51636" cy="434936"/>
            </a:xfrm>
            <a:custGeom>
              <a:avLst/>
              <a:gdLst>
                <a:gd name="T0" fmla="*/ 4 w 26"/>
                <a:gd name="T1" fmla="*/ 0 h 219"/>
                <a:gd name="T2" fmla="*/ 23 w 26"/>
                <a:gd name="T3" fmla="*/ 57 h 219"/>
                <a:gd name="T4" fmla="*/ 26 w 26"/>
                <a:gd name="T5" fmla="*/ 117 h 219"/>
                <a:gd name="T6" fmla="*/ 19 w 26"/>
                <a:gd name="T7" fmla="*/ 176 h 219"/>
                <a:gd name="T8" fmla="*/ 0 w 26"/>
                <a:gd name="T9" fmla="*/ 219 h 219"/>
              </a:gdLst>
              <a:ahLst/>
              <a:cxnLst>
                <a:cxn ang="0">
                  <a:pos x="T0" y="T1"/>
                </a:cxn>
                <a:cxn ang="0">
                  <a:pos x="T2" y="T3"/>
                </a:cxn>
                <a:cxn ang="0">
                  <a:pos x="T4" y="T5"/>
                </a:cxn>
                <a:cxn ang="0">
                  <a:pos x="T6" y="T7"/>
                </a:cxn>
                <a:cxn ang="0">
                  <a:pos x="T8" y="T9"/>
                </a:cxn>
              </a:cxnLst>
              <a:rect l="0" t="0" r="r" b="b"/>
              <a:pathLst>
                <a:path w="26" h="219">
                  <a:moveTo>
                    <a:pt x="4" y="0"/>
                  </a:moveTo>
                  <a:lnTo>
                    <a:pt x="23" y="57"/>
                  </a:lnTo>
                  <a:lnTo>
                    <a:pt x="26" y="117"/>
                  </a:lnTo>
                  <a:lnTo>
                    <a:pt x="19" y="176"/>
                  </a:lnTo>
                  <a:lnTo>
                    <a:pt x="0" y="21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1439"/>
            <p:cNvSpPr>
              <a:spLocks/>
            </p:cNvSpPr>
            <p:nvPr/>
          </p:nvSpPr>
          <p:spPr bwMode="auto">
            <a:xfrm>
              <a:off x="2996039" y="1455874"/>
              <a:ext cx="236335" cy="800362"/>
            </a:xfrm>
            <a:custGeom>
              <a:avLst/>
              <a:gdLst>
                <a:gd name="T0" fmla="*/ 81 w 119"/>
                <a:gd name="T1" fmla="*/ 403 h 403"/>
                <a:gd name="T2" fmla="*/ 43 w 119"/>
                <a:gd name="T3" fmla="*/ 355 h 403"/>
                <a:gd name="T4" fmla="*/ 14 w 119"/>
                <a:gd name="T5" fmla="*/ 305 h 403"/>
                <a:gd name="T6" fmla="*/ 0 w 119"/>
                <a:gd name="T7" fmla="*/ 248 h 403"/>
                <a:gd name="T8" fmla="*/ 0 w 119"/>
                <a:gd name="T9" fmla="*/ 188 h 403"/>
                <a:gd name="T10" fmla="*/ 12 w 119"/>
                <a:gd name="T11" fmla="*/ 133 h 403"/>
                <a:gd name="T12" fmla="*/ 38 w 119"/>
                <a:gd name="T13" fmla="*/ 81 h 403"/>
                <a:gd name="T14" fmla="*/ 74 w 119"/>
                <a:gd name="T15" fmla="*/ 35 h 403"/>
                <a:gd name="T16" fmla="*/ 119 w 119"/>
                <a:gd name="T17"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403">
                  <a:moveTo>
                    <a:pt x="81" y="403"/>
                  </a:moveTo>
                  <a:lnTo>
                    <a:pt x="43" y="355"/>
                  </a:lnTo>
                  <a:lnTo>
                    <a:pt x="14" y="305"/>
                  </a:lnTo>
                  <a:lnTo>
                    <a:pt x="0" y="248"/>
                  </a:lnTo>
                  <a:lnTo>
                    <a:pt x="0" y="188"/>
                  </a:lnTo>
                  <a:lnTo>
                    <a:pt x="12" y="133"/>
                  </a:lnTo>
                  <a:lnTo>
                    <a:pt x="38" y="81"/>
                  </a:lnTo>
                  <a:lnTo>
                    <a:pt x="74" y="35"/>
                  </a:lnTo>
                  <a:lnTo>
                    <a:pt x="119"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440"/>
            <p:cNvSpPr>
              <a:spLocks/>
            </p:cNvSpPr>
            <p:nvPr/>
          </p:nvSpPr>
          <p:spPr bwMode="auto">
            <a:xfrm>
              <a:off x="3232373" y="1388350"/>
              <a:ext cx="218460" cy="67524"/>
            </a:xfrm>
            <a:custGeom>
              <a:avLst/>
              <a:gdLst>
                <a:gd name="T0" fmla="*/ 110 w 110"/>
                <a:gd name="T1" fmla="*/ 0 h 34"/>
                <a:gd name="T2" fmla="*/ 52 w 110"/>
                <a:gd name="T3" fmla="*/ 10 h 34"/>
                <a:gd name="T4" fmla="*/ 0 w 110"/>
                <a:gd name="T5" fmla="*/ 34 h 34"/>
              </a:gdLst>
              <a:ahLst/>
              <a:cxnLst>
                <a:cxn ang="0">
                  <a:pos x="T0" y="T1"/>
                </a:cxn>
                <a:cxn ang="0">
                  <a:pos x="T2" y="T3"/>
                </a:cxn>
                <a:cxn ang="0">
                  <a:pos x="T4" y="T5"/>
                </a:cxn>
              </a:cxnLst>
              <a:rect l="0" t="0" r="r" b="b"/>
              <a:pathLst>
                <a:path w="110" h="34">
                  <a:moveTo>
                    <a:pt x="110" y="0"/>
                  </a:moveTo>
                  <a:lnTo>
                    <a:pt x="52" y="10"/>
                  </a:lnTo>
                  <a:lnTo>
                    <a:pt x="0" y="3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441"/>
            <p:cNvSpPr>
              <a:spLocks/>
            </p:cNvSpPr>
            <p:nvPr/>
          </p:nvSpPr>
          <p:spPr bwMode="auto">
            <a:xfrm>
              <a:off x="2890780" y="1610783"/>
              <a:ext cx="591830" cy="768585"/>
            </a:xfrm>
            <a:custGeom>
              <a:avLst/>
              <a:gdLst>
                <a:gd name="T0" fmla="*/ 38 w 298"/>
                <a:gd name="T1" fmla="*/ 0 h 387"/>
                <a:gd name="T2" fmla="*/ 12 w 298"/>
                <a:gd name="T3" fmla="*/ 53 h 387"/>
                <a:gd name="T4" fmla="*/ 0 w 298"/>
                <a:gd name="T5" fmla="*/ 108 h 387"/>
                <a:gd name="T6" fmla="*/ 0 w 298"/>
                <a:gd name="T7" fmla="*/ 165 h 387"/>
                <a:gd name="T8" fmla="*/ 15 w 298"/>
                <a:gd name="T9" fmla="*/ 222 h 387"/>
                <a:gd name="T10" fmla="*/ 41 w 298"/>
                <a:gd name="T11" fmla="*/ 275 h 387"/>
                <a:gd name="T12" fmla="*/ 79 w 298"/>
                <a:gd name="T13" fmla="*/ 320 h 387"/>
                <a:gd name="T14" fmla="*/ 127 w 298"/>
                <a:gd name="T15" fmla="*/ 353 h 387"/>
                <a:gd name="T16" fmla="*/ 182 w 298"/>
                <a:gd name="T17" fmla="*/ 377 h 387"/>
                <a:gd name="T18" fmla="*/ 239 w 298"/>
                <a:gd name="T19" fmla="*/ 387 h 387"/>
                <a:gd name="T20" fmla="*/ 298 w 298"/>
                <a:gd name="T21" fmla="*/ 384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8" h="387">
                  <a:moveTo>
                    <a:pt x="38" y="0"/>
                  </a:moveTo>
                  <a:lnTo>
                    <a:pt x="12" y="53"/>
                  </a:lnTo>
                  <a:lnTo>
                    <a:pt x="0" y="108"/>
                  </a:lnTo>
                  <a:lnTo>
                    <a:pt x="0" y="165"/>
                  </a:lnTo>
                  <a:lnTo>
                    <a:pt x="15" y="222"/>
                  </a:lnTo>
                  <a:lnTo>
                    <a:pt x="41" y="275"/>
                  </a:lnTo>
                  <a:lnTo>
                    <a:pt x="79" y="320"/>
                  </a:lnTo>
                  <a:lnTo>
                    <a:pt x="127" y="353"/>
                  </a:lnTo>
                  <a:lnTo>
                    <a:pt x="182" y="377"/>
                  </a:lnTo>
                  <a:lnTo>
                    <a:pt x="239" y="387"/>
                  </a:lnTo>
                  <a:lnTo>
                    <a:pt x="298" y="38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1442"/>
            <p:cNvSpPr>
              <a:spLocks/>
            </p:cNvSpPr>
            <p:nvPr/>
          </p:nvSpPr>
          <p:spPr bwMode="auto">
            <a:xfrm>
              <a:off x="2763676" y="1791509"/>
              <a:ext cx="691131" cy="667299"/>
            </a:xfrm>
            <a:custGeom>
              <a:avLst/>
              <a:gdLst>
                <a:gd name="T0" fmla="*/ 14 w 348"/>
                <a:gd name="T1" fmla="*/ 0 h 336"/>
                <a:gd name="T2" fmla="*/ 0 w 348"/>
                <a:gd name="T3" fmla="*/ 55 h 336"/>
                <a:gd name="T4" fmla="*/ 0 w 348"/>
                <a:gd name="T5" fmla="*/ 112 h 336"/>
                <a:gd name="T6" fmla="*/ 12 w 348"/>
                <a:gd name="T7" fmla="*/ 169 h 336"/>
                <a:gd name="T8" fmla="*/ 36 w 348"/>
                <a:gd name="T9" fmla="*/ 222 h 336"/>
                <a:gd name="T10" fmla="*/ 74 w 348"/>
                <a:gd name="T11" fmla="*/ 267 h 336"/>
                <a:gd name="T12" fmla="*/ 119 w 348"/>
                <a:gd name="T13" fmla="*/ 301 h 336"/>
                <a:gd name="T14" fmla="*/ 174 w 348"/>
                <a:gd name="T15" fmla="*/ 324 h 336"/>
                <a:gd name="T16" fmla="*/ 231 w 348"/>
                <a:gd name="T17" fmla="*/ 336 h 336"/>
                <a:gd name="T18" fmla="*/ 288 w 348"/>
                <a:gd name="T19" fmla="*/ 334 h 336"/>
                <a:gd name="T20" fmla="*/ 348 w 348"/>
                <a:gd name="T21" fmla="*/ 317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8" h="336">
                  <a:moveTo>
                    <a:pt x="14" y="0"/>
                  </a:moveTo>
                  <a:lnTo>
                    <a:pt x="0" y="55"/>
                  </a:lnTo>
                  <a:lnTo>
                    <a:pt x="0" y="112"/>
                  </a:lnTo>
                  <a:lnTo>
                    <a:pt x="12" y="169"/>
                  </a:lnTo>
                  <a:lnTo>
                    <a:pt x="36" y="222"/>
                  </a:lnTo>
                  <a:lnTo>
                    <a:pt x="74" y="267"/>
                  </a:lnTo>
                  <a:lnTo>
                    <a:pt x="119" y="301"/>
                  </a:lnTo>
                  <a:lnTo>
                    <a:pt x="174" y="324"/>
                  </a:lnTo>
                  <a:lnTo>
                    <a:pt x="231" y="336"/>
                  </a:lnTo>
                  <a:lnTo>
                    <a:pt x="288" y="334"/>
                  </a:lnTo>
                  <a:lnTo>
                    <a:pt x="348" y="3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443"/>
            <p:cNvSpPr>
              <a:spLocks/>
            </p:cNvSpPr>
            <p:nvPr/>
          </p:nvSpPr>
          <p:spPr bwMode="auto">
            <a:xfrm>
              <a:off x="2811340" y="2127145"/>
              <a:ext cx="909591" cy="375356"/>
            </a:xfrm>
            <a:custGeom>
              <a:avLst/>
              <a:gdLst>
                <a:gd name="T0" fmla="*/ 458 w 458"/>
                <a:gd name="T1" fmla="*/ 0 h 189"/>
                <a:gd name="T2" fmla="*/ 436 w 458"/>
                <a:gd name="T3" fmla="*/ 55 h 189"/>
                <a:gd name="T4" fmla="*/ 400 w 458"/>
                <a:gd name="T5" fmla="*/ 105 h 189"/>
                <a:gd name="T6" fmla="*/ 358 w 458"/>
                <a:gd name="T7" fmla="*/ 143 h 189"/>
                <a:gd name="T8" fmla="*/ 303 w 458"/>
                <a:gd name="T9" fmla="*/ 172 h 189"/>
                <a:gd name="T10" fmla="*/ 250 w 458"/>
                <a:gd name="T11" fmla="*/ 186 h 189"/>
                <a:gd name="T12" fmla="*/ 191 w 458"/>
                <a:gd name="T13" fmla="*/ 189 h 189"/>
                <a:gd name="T14" fmla="*/ 133 w 458"/>
                <a:gd name="T15" fmla="*/ 177 h 189"/>
                <a:gd name="T16" fmla="*/ 81 w 458"/>
                <a:gd name="T17" fmla="*/ 153 h 189"/>
                <a:gd name="T18" fmla="*/ 36 w 458"/>
                <a:gd name="T19" fmla="*/ 117 h 189"/>
                <a:gd name="T20" fmla="*/ 0 w 458"/>
                <a:gd name="T21"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89">
                  <a:moveTo>
                    <a:pt x="458" y="0"/>
                  </a:moveTo>
                  <a:lnTo>
                    <a:pt x="436" y="55"/>
                  </a:lnTo>
                  <a:lnTo>
                    <a:pt x="400" y="105"/>
                  </a:lnTo>
                  <a:lnTo>
                    <a:pt x="358" y="143"/>
                  </a:lnTo>
                  <a:lnTo>
                    <a:pt x="303" y="172"/>
                  </a:lnTo>
                  <a:lnTo>
                    <a:pt x="250" y="186"/>
                  </a:lnTo>
                  <a:lnTo>
                    <a:pt x="191" y="189"/>
                  </a:lnTo>
                  <a:lnTo>
                    <a:pt x="133" y="177"/>
                  </a:lnTo>
                  <a:lnTo>
                    <a:pt x="81" y="153"/>
                  </a:lnTo>
                  <a:lnTo>
                    <a:pt x="36" y="117"/>
                  </a:lnTo>
                  <a:lnTo>
                    <a:pt x="0" y="7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1444"/>
            <p:cNvSpPr>
              <a:spLocks/>
            </p:cNvSpPr>
            <p:nvPr/>
          </p:nvSpPr>
          <p:spPr bwMode="auto">
            <a:xfrm>
              <a:off x="2944403" y="1938474"/>
              <a:ext cx="893703" cy="440893"/>
            </a:xfrm>
            <a:custGeom>
              <a:avLst/>
              <a:gdLst>
                <a:gd name="T0" fmla="*/ 450 w 450"/>
                <a:gd name="T1" fmla="*/ 134 h 222"/>
                <a:gd name="T2" fmla="*/ 407 w 450"/>
                <a:gd name="T3" fmla="*/ 174 h 222"/>
                <a:gd name="T4" fmla="*/ 355 w 450"/>
                <a:gd name="T5" fmla="*/ 203 h 222"/>
                <a:gd name="T6" fmla="*/ 298 w 450"/>
                <a:gd name="T7" fmla="*/ 219 h 222"/>
                <a:gd name="T8" fmla="*/ 240 w 450"/>
                <a:gd name="T9" fmla="*/ 222 h 222"/>
                <a:gd name="T10" fmla="*/ 181 w 450"/>
                <a:gd name="T11" fmla="*/ 212 h 222"/>
                <a:gd name="T12" fmla="*/ 128 w 450"/>
                <a:gd name="T13" fmla="*/ 188 h 222"/>
                <a:gd name="T14" fmla="*/ 81 w 450"/>
                <a:gd name="T15" fmla="*/ 153 h 222"/>
                <a:gd name="T16" fmla="*/ 40 w 450"/>
                <a:gd name="T17" fmla="*/ 107 h 222"/>
                <a:gd name="T18" fmla="*/ 14 w 450"/>
                <a:gd name="T19" fmla="*/ 57 h 222"/>
                <a:gd name="T20" fmla="*/ 0 w 450"/>
                <a:gd name="T21"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0" h="222">
                  <a:moveTo>
                    <a:pt x="450" y="134"/>
                  </a:moveTo>
                  <a:lnTo>
                    <a:pt x="407" y="174"/>
                  </a:lnTo>
                  <a:lnTo>
                    <a:pt x="355" y="203"/>
                  </a:lnTo>
                  <a:lnTo>
                    <a:pt x="298" y="219"/>
                  </a:lnTo>
                  <a:lnTo>
                    <a:pt x="240" y="222"/>
                  </a:lnTo>
                  <a:lnTo>
                    <a:pt x="181" y="212"/>
                  </a:lnTo>
                  <a:lnTo>
                    <a:pt x="128" y="188"/>
                  </a:lnTo>
                  <a:lnTo>
                    <a:pt x="81" y="153"/>
                  </a:lnTo>
                  <a:lnTo>
                    <a:pt x="40" y="107"/>
                  </a:lnTo>
                  <a:lnTo>
                    <a:pt x="14" y="57"/>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445"/>
            <p:cNvSpPr>
              <a:spLocks/>
            </p:cNvSpPr>
            <p:nvPr/>
          </p:nvSpPr>
          <p:spPr bwMode="auto">
            <a:xfrm>
              <a:off x="2719984" y="1620713"/>
              <a:ext cx="991017" cy="1018822"/>
            </a:xfrm>
            <a:custGeom>
              <a:avLst/>
              <a:gdLst>
                <a:gd name="T0" fmla="*/ 492 w 499"/>
                <a:gd name="T1" fmla="*/ 198 h 513"/>
                <a:gd name="T2" fmla="*/ 466 w 499"/>
                <a:gd name="T3" fmla="*/ 146 h 513"/>
                <a:gd name="T4" fmla="*/ 427 w 499"/>
                <a:gd name="T5" fmla="*/ 100 h 513"/>
                <a:gd name="T6" fmla="*/ 380 w 499"/>
                <a:gd name="T7" fmla="*/ 62 h 513"/>
                <a:gd name="T8" fmla="*/ 327 w 499"/>
                <a:gd name="T9" fmla="*/ 38 h 513"/>
                <a:gd name="T10" fmla="*/ 270 w 499"/>
                <a:gd name="T11" fmla="*/ 26 h 513"/>
                <a:gd name="T12" fmla="*/ 210 w 499"/>
                <a:gd name="T13" fmla="*/ 29 h 513"/>
                <a:gd name="T14" fmla="*/ 155 w 499"/>
                <a:gd name="T15" fmla="*/ 45 h 513"/>
                <a:gd name="T16" fmla="*/ 103 w 499"/>
                <a:gd name="T17" fmla="*/ 72 h 513"/>
                <a:gd name="T18" fmla="*/ 62 w 499"/>
                <a:gd name="T19" fmla="*/ 110 h 513"/>
                <a:gd name="T20" fmla="*/ 29 w 499"/>
                <a:gd name="T21" fmla="*/ 158 h 513"/>
                <a:gd name="T22" fmla="*/ 8 w 499"/>
                <a:gd name="T23" fmla="*/ 212 h 513"/>
                <a:gd name="T24" fmla="*/ 0 w 499"/>
                <a:gd name="T25" fmla="*/ 270 h 513"/>
                <a:gd name="T26" fmla="*/ 8 w 499"/>
                <a:gd name="T27" fmla="*/ 327 h 513"/>
                <a:gd name="T28" fmla="*/ 27 w 499"/>
                <a:gd name="T29" fmla="*/ 379 h 513"/>
                <a:gd name="T30" fmla="*/ 58 w 499"/>
                <a:gd name="T31" fmla="*/ 427 h 513"/>
                <a:gd name="T32" fmla="*/ 101 w 499"/>
                <a:gd name="T33" fmla="*/ 468 h 513"/>
                <a:gd name="T34" fmla="*/ 151 w 499"/>
                <a:gd name="T35" fmla="*/ 496 h 513"/>
                <a:gd name="T36" fmla="*/ 206 w 499"/>
                <a:gd name="T37" fmla="*/ 511 h 513"/>
                <a:gd name="T38" fmla="*/ 263 w 499"/>
                <a:gd name="T39" fmla="*/ 513 h 513"/>
                <a:gd name="T40" fmla="*/ 320 w 499"/>
                <a:gd name="T41" fmla="*/ 503 h 513"/>
                <a:gd name="T42" fmla="*/ 375 w 499"/>
                <a:gd name="T43" fmla="*/ 480 h 513"/>
                <a:gd name="T44" fmla="*/ 420 w 499"/>
                <a:gd name="T45" fmla="*/ 444 h 513"/>
                <a:gd name="T46" fmla="*/ 458 w 499"/>
                <a:gd name="T47" fmla="*/ 398 h 513"/>
                <a:gd name="T48" fmla="*/ 485 w 499"/>
                <a:gd name="T49" fmla="*/ 346 h 513"/>
                <a:gd name="T50" fmla="*/ 499 w 499"/>
                <a:gd name="T51" fmla="*/ 286 h 513"/>
                <a:gd name="T52" fmla="*/ 499 w 499"/>
                <a:gd name="T53" fmla="*/ 229 h 513"/>
                <a:gd name="T54" fmla="*/ 485 w 499"/>
                <a:gd name="T55" fmla="*/ 172 h 513"/>
                <a:gd name="T56" fmla="*/ 458 w 499"/>
                <a:gd name="T57" fmla="*/ 117 h 513"/>
                <a:gd name="T58" fmla="*/ 420 w 499"/>
                <a:gd name="T59" fmla="*/ 72 h 513"/>
                <a:gd name="T60" fmla="*/ 375 w 499"/>
                <a:gd name="T61" fmla="*/ 36 h 513"/>
                <a:gd name="T62" fmla="*/ 320 w 499"/>
                <a:gd name="T63" fmla="*/ 12 h 513"/>
                <a:gd name="T64" fmla="*/ 263 w 499"/>
                <a:gd name="T65" fmla="*/ 0 h 513"/>
                <a:gd name="T66" fmla="*/ 206 w 499"/>
                <a:gd name="T67" fmla="*/ 3 h 513"/>
                <a:gd name="T68" fmla="*/ 148 w 499"/>
                <a:gd name="T69" fmla="*/ 19 h 513"/>
                <a:gd name="T70" fmla="*/ 98 w 499"/>
                <a:gd name="T71" fmla="*/ 48 h 513"/>
                <a:gd name="T72" fmla="*/ 60 w 499"/>
                <a:gd name="T73" fmla="*/ 84 h 513"/>
                <a:gd name="T74" fmla="*/ 24 w 499"/>
                <a:gd name="T75" fmla="*/ 134 h 513"/>
                <a:gd name="T76" fmla="*/ 3 w 499"/>
                <a:gd name="T77" fmla="*/ 189 h 513"/>
                <a:gd name="T78" fmla="*/ 0 w 499"/>
                <a:gd name="T79" fmla="*/ 243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9" h="513">
                  <a:moveTo>
                    <a:pt x="492" y="198"/>
                  </a:moveTo>
                  <a:lnTo>
                    <a:pt x="466" y="146"/>
                  </a:lnTo>
                  <a:lnTo>
                    <a:pt x="427" y="100"/>
                  </a:lnTo>
                  <a:lnTo>
                    <a:pt x="380" y="62"/>
                  </a:lnTo>
                  <a:lnTo>
                    <a:pt x="327" y="38"/>
                  </a:lnTo>
                  <a:lnTo>
                    <a:pt x="270" y="26"/>
                  </a:lnTo>
                  <a:lnTo>
                    <a:pt x="210" y="29"/>
                  </a:lnTo>
                  <a:lnTo>
                    <a:pt x="155" y="45"/>
                  </a:lnTo>
                  <a:lnTo>
                    <a:pt x="103" y="72"/>
                  </a:lnTo>
                  <a:lnTo>
                    <a:pt x="62" y="110"/>
                  </a:lnTo>
                  <a:lnTo>
                    <a:pt x="29" y="158"/>
                  </a:lnTo>
                  <a:lnTo>
                    <a:pt x="8" y="212"/>
                  </a:lnTo>
                  <a:lnTo>
                    <a:pt x="0" y="270"/>
                  </a:lnTo>
                  <a:lnTo>
                    <a:pt x="8" y="327"/>
                  </a:lnTo>
                  <a:lnTo>
                    <a:pt x="27" y="379"/>
                  </a:lnTo>
                  <a:lnTo>
                    <a:pt x="58" y="427"/>
                  </a:lnTo>
                  <a:lnTo>
                    <a:pt x="101" y="468"/>
                  </a:lnTo>
                  <a:lnTo>
                    <a:pt x="151" y="496"/>
                  </a:lnTo>
                  <a:lnTo>
                    <a:pt x="206" y="511"/>
                  </a:lnTo>
                  <a:lnTo>
                    <a:pt x="263" y="513"/>
                  </a:lnTo>
                  <a:lnTo>
                    <a:pt x="320" y="503"/>
                  </a:lnTo>
                  <a:lnTo>
                    <a:pt x="375" y="480"/>
                  </a:lnTo>
                  <a:lnTo>
                    <a:pt x="420" y="444"/>
                  </a:lnTo>
                  <a:lnTo>
                    <a:pt x="458" y="398"/>
                  </a:lnTo>
                  <a:lnTo>
                    <a:pt x="485" y="346"/>
                  </a:lnTo>
                  <a:lnTo>
                    <a:pt x="499" y="286"/>
                  </a:lnTo>
                  <a:lnTo>
                    <a:pt x="499" y="229"/>
                  </a:lnTo>
                  <a:lnTo>
                    <a:pt x="485" y="172"/>
                  </a:lnTo>
                  <a:lnTo>
                    <a:pt x="458" y="117"/>
                  </a:lnTo>
                  <a:lnTo>
                    <a:pt x="420" y="72"/>
                  </a:lnTo>
                  <a:lnTo>
                    <a:pt x="375" y="36"/>
                  </a:lnTo>
                  <a:lnTo>
                    <a:pt x="320" y="12"/>
                  </a:lnTo>
                  <a:lnTo>
                    <a:pt x="263" y="0"/>
                  </a:lnTo>
                  <a:lnTo>
                    <a:pt x="206" y="3"/>
                  </a:lnTo>
                  <a:lnTo>
                    <a:pt x="148" y="19"/>
                  </a:lnTo>
                  <a:lnTo>
                    <a:pt x="98" y="48"/>
                  </a:lnTo>
                  <a:lnTo>
                    <a:pt x="60" y="84"/>
                  </a:lnTo>
                  <a:lnTo>
                    <a:pt x="24" y="134"/>
                  </a:lnTo>
                  <a:lnTo>
                    <a:pt x="3" y="189"/>
                  </a:lnTo>
                  <a:lnTo>
                    <a:pt x="0" y="24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1446"/>
            <p:cNvSpPr>
              <a:spLocks/>
            </p:cNvSpPr>
            <p:nvPr/>
          </p:nvSpPr>
          <p:spPr bwMode="auto">
            <a:xfrm>
              <a:off x="2735872" y="1980180"/>
              <a:ext cx="985060" cy="710991"/>
            </a:xfrm>
            <a:custGeom>
              <a:avLst/>
              <a:gdLst>
                <a:gd name="T0" fmla="*/ 484 w 496"/>
                <a:gd name="T1" fmla="*/ 17 h 358"/>
                <a:gd name="T2" fmla="*/ 496 w 496"/>
                <a:gd name="T3" fmla="*/ 74 h 358"/>
                <a:gd name="T4" fmla="*/ 496 w 496"/>
                <a:gd name="T5" fmla="*/ 134 h 358"/>
                <a:gd name="T6" fmla="*/ 481 w 496"/>
                <a:gd name="T7" fmla="*/ 191 h 358"/>
                <a:gd name="T8" fmla="*/ 455 w 496"/>
                <a:gd name="T9" fmla="*/ 244 h 358"/>
                <a:gd name="T10" fmla="*/ 419 w 496"/>
                <a:gd name="T11" fmla="*/ 289 h 358"/>
                <a:gd name="T12" fmla="*/ 372 w 496"/>
                <a:gd name="T13" fmla="*/ 325 h 358"/>
                <a:gd name="T14" fmla="*/ 319 w 496"/>
                <a:gd name="T15" fmla="*/ 349 h 358"/>
                <a:gd name="T16" fmla="*/ 262 w 496"/>
                <a:gd name="T17" fmla="*/ 358 h 358"/>
                <a:gd name="T18" fmla="*/ 205 w 496"/>
                <a:gd name="T19" fmla="*/ 356 h 358"/>
                <a:gd name="T20" fmla="*/ 150 w 496"/>
                <a:gd name="T21" fmla="*/ 339 h 358"/>
                <a:gd name="T22" fmla="*/ 100 w 496"/>
                <a:gd name="T23" fmla="*/ 310 h 358"/>
                <a:gd name="T24" fmla="*/ 57 w 496"/>
                <a:gd name="T25" fmla="*/ 270 h 358"/>
                <a:gd name="T26" fmla="*/ 26 w 496"/>
                <a:gd name="T27" fmla="*/ 222 h 358"/>
                <a:gd name="T28" fmla="*/ 4 w 496"/>
                <a:gd name="T29" fmla="*/ 167 h 358"/>
                <a:gd name="T30" fmla="*/ 0 w 496"/>
                <a:gd name="T31" fmla="*/ 113 h 358"/>
                <a:gd name="T32" fmla="*/ 7 w 496"/>
                <a:gd name="T33" fmla="*/ 55 h 358"/>
                <a:gd name="T34" fmla="*/ 28 w 496"/>
                <a:gd name="T3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6" h="358">
                  <a:moveTo>
                    <a:pt x="484" y="17"/>
                  </a:moveTo>
                  <a:lnTo>
                    <a:pt x="496" y="74"/>
                  </a:lnTo>
                  <a:lnTo>
                    <a:pt x="496" y="134"/>
                  </a:lnTo>
                  <a:lnTo>
                    <a:pt x="481" y="191"/>
                  </a:lnTo>
                  <a:lnTo>
                    <a:pt x="455" y="244"/>
                  </a:lnTo>
                  <a:lnTo>
                    <a:pt x="419" y="289"/>
                  </a:lnTo>
                  <a:lnTo>
                    <a:pt x="372" y="325"/>
                  </a:lnTo>
                  <a:lnTo>
                    <a:pt x="319" y="349"/>
                  </a:lnTo>
                  <a:lnTo>
                    <a:pt x="262" y="358"/>
                  </a:lnTo>
                  <a:lnTo>
                    <a:pt x="205" y="356"/>
                  </a:lnTo>
                  <a:lnTo>
                    <a:pt x="150" y="339"/>
                  </a:lnTo>
                  <a:lnTo>
                    <a:pt x="100" y="310"/>
                  </a:lnTo>
                  <a:lnTo>
                    <a:pt x="57" y="270"/>
                  </a:lnTo>
                  <a:lnTo>
                    <a:pt x="26" y="222"/>
                  </a:lnTo>
                  <a:lnTo>
                    <a:pt x="4" y="167"/>
                  </a:lnTo>
                  <a:lnTo>
                    <a:pt x="0" y="113"/>
                  </a:lnTo>
                  <a:lnTo>
                    <a:pt x="7" y="55"/>
                  </a:lnTo>
                  <a:lnTo>
                    <a:pt x="28"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1447"/>
            <p:cNvSpPr>
              <a:spLocks/>
            </p:cNvSpPr>
            <p:nvPr/>
          </p:nvSpPr>
          <p:spPr bwMode="auto">
            <a:xfrm>
              <a:off x="3051647" y="1725971"/>
              <a:ext cx="693117" cy="685173"/>
            </a:xfrm>
            <a:custGeom>
              <a:avLst/>
              <a:gdLst>
                <a:gd name="T0" fmla="*/ 334 w 349"/>
                <a:gd name="T1" fmla="*/ 345 h 345"/>
                <a:gd name="T2" fmla="*/ 349 w 349"/>
                <a:gd name="T3" fmla="*/ 288 h 345"/>
                <a:gd name="T4" fmla="*/ 349 w 349"/>
                <a:gd name="T5" fmla="*/ 229 h 345"/>
                <a:gd name="T6" fmla="*/ 337 w 349"/>
                <a:gd name="T7" fmla="*/ 169 h 345"/>
                <a:gd name="T8" fmla="*/ 310 w 349"/>
                <a:gd name="T9" fmla="*/ 116 h 345"/>
                <a:gd name="T10" fmla="*/ 272 w 349"/>
                <a:gd name="T11" fmla="*/ 71 h 345"/>
                <a:gd name="T12" fmla="*/ 227 w 349"/>
                <a:gd name="T13" fmla="*/ 35 h 345"/>
                <a:gd name="T14" fmla="*/ 172 w 349"/>
                <a:gd name="T15" fmla="*/ 12 h 345"/>
                <a:gd name="T16" fmla="*/ 115 w 349"/>
                <a:gd name="T17" fmla="*/ 0 h 345"/>
                <a:gd name="T18" fmla="*/ 55 w 349"/>
                <a:gd name="T19" fmla="*/ 0 h 345"/>
                <a:gd name="T20" fmla="*/ 0 w 349"/>
                <a:gd name="T21" fmla="*/ 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45">
                  <a:moveTo>
                    <a:pt x="334" y="345"/>
                  </a:moveTo>
                  <a:lnTo>
                    <a:pt x="349" y="288"/>
                  </a:lnTo>
                  <a:lnTo>
                    <a:pt x="349" y="229"/>
                  </a:lnTo>
                  <a:lnTo>
                    <a:pt x="337" y="169"/>
                  </a:lnTo>
                  <a:lnTo>
                    <a:pt x="310" y="116"/>
                  </a:lnTo>
                  <a:lnTo>
                    <a:pt x="272" y="71"/>
                  </a:lnTo>
                  <a:lnTo>
                    <a:pt x="227" y="35"/>
                  </a:lnTo>
                  <a:lnTo>
                    <a:pt x="172" y="12"/>
                  </a:lnTo>
                  <a:lnTo>
                    <a:pt x="115" y="0"/>
                  </a:lnTo>
                  <a:lnTo>
                    <a:pt x="55" y="0"/>
                  </a:lnTo>
                  <a:lnTo>
                    <a:pt x="0" y="1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448"/>
            <p:cNvSpPr>
              <a:spLocks/>
            </p:cNvSpPr>
            <p:nvPr/>
          </p:nvSpPr>
          <p:spPr bwMode="auto">
            <a:xfrm>
              <a:off x="2815312" y="2411145"/>
              <a:ext cx="899661" cy="327691"/>
            </a:xfrm>
            <a:custGeom>
              <a:avLst/>
              <a:gdLst>
                <a:gd name="T0" fmla="*/ 453 w 453"/>
                <a:gd name="T1" fmla="*/ 0 h 165"/>
                <a:gd name="T2" fmla="*/ 427 w 453"/>
                <a:gd name="T3" fmla="*/ 51 h 165"/>
                <a:gd name="T4" fmla="*/ 391 w 453"/>
                <a:gd name="T5" fmla="*/ 96 h 165"/>
                <a:gd name="T6" fmla="*/ 344 w 453"/>
                <a:gd name="T7" fmla="*/ 132 h 165"/>
                <a:gd name="T8" fmla="*/ 291 w 453"/>
                <a:gd name="T9" fmla="*/ 156 h 165"/>
                <a:gd name="T10" fmla="*/ 234 w 453"/>
                <a:gd name="T11" fmla="*/ 165 h 165"/>
                <a:gd name="T12" fmla="*/ 177 w 453"/>
                <a:gd name="T13" fmla="*/ 160 h 165"/>
                <a:gd name="T14" fmla="*/ 122 w 453"/>
                <a:gd name="T15" fmla="*/ 144 h 165"/>
                <a:gd name="T16" fmla="*/ 72 w 453"/>
                <a:gd name="T17" fmla="*/ 115 h 165"/>
                <a:gd name="T18" fmla="*/ 31 w 453"/>
                <a:gd name="T19" fmla="*/ 74 h 165"/>
                <a:gd name="T20" fmla="*/ 0 w 453"/>
                <a:gd name="T21"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65">
                  <a:moveTo>
                    <a:pt x="453" y="0"/>
                  </a:moveTo>
                  <a:lnTo>
                    <a:pt x="427" y="51"/>
                  </a:lnTo>
                  <a:lnTo>
                    <a:pt x="391" y="96"/>
                  </a:lnTo>
                  <a:lnTo>
                    <a:pt x="344" y="132"/>
                  </a:lnTo>
                  <a:lnTo>
                    <a:pt x="291" y="156"/>
                  </a:lnTo>
                  <a:lnTo>
                    <a:pt x="234" y="165"/>
                  </a:lnTo>
                  <a:lnTo>
                    <a:pt x="177" y="160"/>
                  </a:lnTo>
                  <a:lnTo>
                    <a:pt x="122" y="144"/>
                  </a:lnTo>
                  <a:lnTo>
                    <a:pt x="72" y="115"/>
                  </a:lnTo>
                  <a:lnTo>
                    <a:pt x="31" y="74"/>
                  </a:lnTo>
                  <a:lnTo>
                    <a:pt x="0" y="2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449"/>
            <p:cNvSpPr>
              <a:spLocks/>
            </p:cNvSpPr>
            <p:nvPr/>
          </p:nvSpPr>
          <p:spPr bwMode="auto">
            <a:xfrm>
              <a:off x="2767648" y="1767677"/>
              <a:ext cx="663326" cy="697089"/>
            </a:xfrm>
            <a:custGeom>
              <a:avLst/>
              <a:gdLst>
                <a:gd name="T0" fmla="*/ 334 w 334"/>
                <a:gd name="T1" fmla="*/ 12 h 351"/>
                <a:gd name="T2" fmla="*/ 275 w 334"/>
                <a:gd name="T3" fmla="*/ 0 h 351"/>
                <a:gd name="T4" fmla="*/ 217 w 334"/>
                <a:gd name="T5" fmla="*/ 0 h 351"/>
                <a:gd name="T6" fmla="*/ 160 w 334"/>
                <a:gd name="T7" fmla="*/ 14 h 351"/>
                <a:gd name="T8" fmla="*/ 108 w 334"/>
                <a:gd name="T9" fmla="*/ 43 h 351"/>
                <a:gd name="T10" fmla="*/ 65 w 334"/>
                <a:gd name="T11" fmla="*/ 81 h 351"/>
                <a:gd name="T12" fmla="*/ 31 w 334"/>
                <a:gd name="T13" fmla="*/ 129 h 351"/>
                <a:gd name="T14" fmla="*/ 10 w 334"/>
                <a:gd name="T15" fmla="*/ 181 h 351"/>
                <a:gd name="T16" fmla="*/ 0 w 334"/>
                <a:gd name="T17" fmla="*/ 239 h 351"/>
                <a:gd name="T18" fmla="*/ 5 w 334"/>
                <a:gd name="T19" fmla="*/ 296 h 351"/>
                <a:gd name="T20" fmla="*/ 24 w 334"/>
                <a:gd name="T21" fmla="*/ 3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351">
                  <a:moveTo>
                    <a:pt x="334" y="12"/>
                  </a:moveTo>
                  <a:lnTo>
                    <a:pt x="275" y="0"/>
                  </a:lnTo>
                  <a:lnTo>
                    <a:pt x="217" y="0"/>
                  </a:lnTo>
                  <a:lnTo>
                    <a:pt x="160" y="14"/>
                  </a:lnTo>
                  <a:lnTo>
                    <a:pt x="108" y="43"/>
                  </a:lnTo>
                  <a:lnTo>
                    <a:pt x="65" y="81"/>
                  </a:lnTo>
                  <a:lnTo>
                    <a:pt x="31" y="129"/>
                  </a:lnTo>
                  <a:lnTo>
                    <a:pt x="10" y="181"/>
                  </a:lnTo>
                  <a:lnTo>
                    <a:pt x="0" y="239"/>
                  </a:lnTo>
                  <a:lnTo>
                    <a:pt x="5" y="296"/>
                  </a:lnTo>
                  <a:lnTo>
                    <a:pt x="24"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450"/>
            <p:cNvSpPr>
              <a:spLocks/>
            </p:cNvSpPr>
            <p:nvPr/>
          </p:nvSpPr>
          <p:spPr bwMode="auto">
            <a:xfrm>
              <a:off x="2791480" y="1757747"/>
              <a:ext cx="260167" cy="222433"/>
            </a:xfrm>
            <a:custGeom>
              <a:avLst/>
              <a:gdLst>
                <a:gd name="T0" fmla="*/ 131 w 131"/>
                <a:gd name="T1" fmla="*/ 0 h 112"/>
                <a:gd name="T2" fmla="*/ 79 w 131"/>
                <a:gd name="T3" fmla="*/ 27 h 112"/>
                <a:gd name="T4" fmla="*/ 36 w 131"/>
                <a:gd name="T5" fmla="*/ 65 h 112"/>
                <a:gd name="T6" fmla="*/ 0 w 131"/>
                <a:gd name="T7" fmla="*/ 112 h 112"/>
              </a:gdLst>
              <a:ahLst/>
              <a:cxnLst>
                <a:cxn ang="0">
                  <a:pos x="T0" y="T1"/>
                </a:cxn>
                <a:cxn ang="0">
                  <a:pos x="T2" y="T3"/>
                </a:cxn>
                <a:cxn ang="0">
                  <a:pos x="T4" y="T5"/>
                </a:cxn>
                <a:cxn ang="0">
                  <a:pos x="T6" y="T7"/>
                </a:cxn>
              </a:cxnLst>
              <a:rect l="0" t="0" r="r" b="b"/>
              <a:pathLst>
                <a:path w="131" h="112">
                  <a:moveTo>
                    <a:pt x="131" y="0"/>
                  </a:moveTo>
                  <a:lnTo>
                    <a:pt x="79" y="27"/>
                  </a:lnTo>
                  <a:lnTo>
                    <a:pt x="36" y="65"/>
                  </a:lnTo>
                  <a:lnTo>
                    <a:pt x="0" y="11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1452"/>
            <p:cNvSpPr>
              <a:spLocks/>
            </p:cNvSpPr>
            <p:nvPr/>
          </p:nvSpPr>
          <p:spPr bwMode="auto">
            <a:xfrm>
              <a:off x="2811340" y="2160907"/>
              <a:ext cx="718934" cy="615662"/>
            </a:xfrm>
            <a:custGeom>
              <a:avLst/>
              <a:gdLst>
                <a:gd name="T0" fmla="*/ 7 w 362"/>
                <a:gd name="T1" fmla="*/ 0 h 310"/>
                <a:gd name="T2" fmla="*/ 0 w 362"/>
                <a:gd name="T3" fmla="*/ 57 h 310"/>
                <a:gd name="T4" fmla="*/ 2 w 362"/>
                <a:gd name="T5" fmla="*/ 115 h 310"/>
                <a:gd name="T6" fmla="*/ 21 w 362"/>
                <a:gd name="T7" fmla="*/ 169 h 310"/>
                <a:gd name="T8" fmla="*/ 50 w 362"/>
                <a:gd name="T9" fmla="*/ 217 h 310"/>
                <a:gd name="T10" fmla="*/ 90 w 362"/>
                <a:gd name="T11" fmla="*/ 258 h 310"/>
                <a:gd name="T12" fmla="*/ 140 w 362"/>
                <a:gd name="T13" fmla="*/ 289 h 310"/>
                <a:gd name="T14" fmla="*/ 195 w 362"/>
                <a:gd name="T15" fmla="*/ 305 h 310"/>
                <a:gd name="T16" fmla="*/ 253 w 362"/>
                <a:gd name="T17" fmla="*/ 310 h 310"/>
                <a:gd name="T18" fmla="*/ 310 w 362"/>
                <a:gd name="T19" fmla="*/ 301 h 310"/>
                <a:gd name="T20" fmla="*/ 362 w 362"/>
                <a:gd name="T21" fmla="*/ 27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2" h="310">
                  <a:moveTo>
                    <a:pt x="7" y="0"/>
                  </a:moveTo>
                  <a:lnTo>
                    <a:pt x="0" y="57"/>
                  </a:lnTo>
                  <a:lnTo>
                    <a:pt x="2" y="115"/>
                  </a:lnTo>
                  <a:lnTo>
                    <a:pt x="21" y="169"/>
                  </a:lnTo>
                  <a:lnTo>
                    <a:pt x="50" y="217"/>
                  </a:lnTo>
                  <a:lnTo>
                    <a:pt x="90" y="258"/>
                  </a:lnTo>
                  <a:lnTo>
                    <a:pt x="140" y="289"/>
                  </a:lnTo>
                  <a:lnTo>
                    <a:pt x="195" y="305"/>
                  </a:lnTo>
                  <a:lnTo>
                    <a:pt x="253" y="310"/>
                  </a:lnTo>
                  <a:lnTo>
                    <a:pt x="310" y="301"/>
                  </a:lnTo>
                  <a:lnTo>
                    <a:pt x="362" y="27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1453"/>
            <p:cNvSpPr>
              <a:spLocks/>
            </p:cNvSpPr>
            <p:nvPr/>
          </p:nvSpPr>
          <p:spPr bwMode="auto">
            <a:xfrm>
              <a:off x="2825242" y="1801440"/>
              <a:ext cx="919521" cy="359467"/>
            </a:xfrm>
            <a:custGeom>
              <a:avLst/>
              <a:gdLst>
                <a:gd name="T0" fmla="*/ 463 w 463"/>
                <a:gd name="T1" fmla="*/ 119 h 181"/>
                <a:gd name="T2" fmla="*/ 427 w 463"/>
                <a:gd name="T3" fmla="*/ 71 h 181"/>
                <a:gd name="T4" fmla="*/ 379 w 463"/>
                <a:gd name="T5" fmla="*/ 36 h 181"/>
                <a:gd name="T6" fmla="*/ 327 w 463"/>
                <a:gd name="T7" fmla="*/ 12 h 181"/>
                <a:gd name="T8" fmla="*/ 269 w 463"/>
                <a:gd name="T9" fmla="*/ 0 h 181"/>
                <a:gd name="T10" fmla="*/ 210 w 463"/>
                <a:gd name="T11" fmla="*/ 0 h 181"/>
                <a:gd name="T12" fmla="*/ 153 w 463"/>
                <a:gd name="T13" fmla="*/ 14 h 181"/>
                <a:gd name="T14" fmla="*/ 100 w 463"/>
                <a:gd name="T15" fmla="*/ 43 h 181"/>
                <a:gd name="T16" fmla="*/ 57 w 463"/>
                <a:gd name="T17" fmla="*/ 81 h 181"/>
                <a:gd name="T18" fmla="*/ 21 w 463"/>
                <a:gd name="T19" fmla="*/ 129 h 181"/>
                <a:gd name="T20" fmla="*/ 0 w 463"/>
                <a:gd name="T2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81">
                  <a:moveTo>
                    <a:pt x="463" y="119"/>
                  </a:moveTo>
                  <a:lnTo>
                    <a:pt x="427" y="71"/>
                  </a:lnTo>
                  <a:lnTo>
                    <a:pt x="379" y="36"/>
                  </a:lnTo>
                  <a:lnTo>
                    <a:pt x="327" y="12"/>
                  </a:lnTo>
                  <a:lnTo>
                    <a:pt x="269" y="0"/>
                  </a:lnTo>
                  <a:lnTo>
                    <a:pt x="210" y="0"/>
                  </a:lnTo>
                  <a:lnTo>
                    <a:pt x="153" y="14"/>
                  </a:lnTo>
                  <a:lnTo>
                    <a:pt x="100" y="43"/>
                  </a:lnTo>
                  <a:lnTo>
                    <a:pt x="57" y="81"/>
                  </a:lnTo>
                  <a:lnTo>
                    <a:pt x="21" y="129"/>
                  </a:lnTo>
                  <a:lnTo>
                    <a:pt x="0" y="1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1454"/>
            <p:cNvSpPr>
              <a:spLocks/>
            </p:cNvSpPr>
            <p:nvPr/>
          </p:nvSpPr>
          <p:spPr bwMode="auto">
            <a:xfrm>
              <a:off x="3242304" y="2037775"/>
              <a:ext cx="577928" cy="766600"/>
            </a:xfrm>
            <a:custGeom>
              <a:avLst/>
              <a:gdLst>
                <a:gd name="T0" fmla="*/ 253 w 291"/>
                <a:gd name="T1" fmla="*/ 0 h 386"/>
                <a:gd name="T2" fmla="*/ 279 w 291"/>
                <a:gd name="T3" fmla="*/ 53 h 386"/>
                <a:gd name="T4" fmla="*/ 291 w 291"/>
                <a:gd name="T5" fmla="*/ 110 h 386"/>
                <a:gd name="T6" fmla="*/ 291 w 291"/>
                <a:gd name="T7" fmla="*/ 169 h 386"/>
                <a:gd name="T8" fmla="*/ 276 w 291"/>
                <a:gd name="T9" fmla="*/ 227 h 386"/>
                <a:gd name="T10" fmla="*/ 250 w 291"/>
                <a:gd name="T11" fmla="*/ 277 h 386"/>
                <a:gd name="T12" fmla="*/ 212 w 291"/>
                <a:gd name="T13" fmla="*/ 322 h 386"/>
                <a:gd name="T14" fmla="*/ 167 w 291"/>
                <a:gd name="T15" fmla="*/ 355 h 386"/>
                <a:gd name="T16" fmla="*/ 112 w 291"/>
                <a:gd name="T17" fmla="*/ 377 h 386"/>
                <a:gd name="T18" fmla="*/ 57 w 291"/>
                <a:gd name="T19" fmla="*/ 386 h 386"/>
                <a:gd name="T20" fmla="*/ 0 w 291"/>
                <a:gd name="T21" fmla="*/ 382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386">
                  <a:moveTo>
                    <a:pt x="253" y="0"/>
                  </a:moveTo>
                  <a:lnTo>
                    <a:pt x="279" y="53"/>
                  </a:lnTo>
                  <a:lnTo>
                    <a:pt x="291" y="110"/>
                  </a:lnTo>
                  <a:lnTo>
                    <a:pt x="291" y="169"/>
                  </a:lnTo>
                  <a:lnTo>
                    <a:pt x="276" y="227"/>
                  </a:lnTo>
                  <a:lnTo>
                    <a:pt x="250" y="277"/>
                  </a:lnTo>
                  <a:lnTo>
                    <a:pt x="212" y="322"/>
                  </a:lnTo>
                  <a:lnTo>
                    <a:pt x="167" y="355"/>
                  </a:lnTo>
                  <a:lnTo>
                    <a:pt x="112" y="377"/>
                  </a:lnTo>
                  <a:lnTo>
                    <a:pt x="57" y="386"/>
                  </a:lnTo>
                  <a:lnTo>
                    <a:pt x="0" y="3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1455"/>
            <p:cNvSpPr>
              <a:spLocks/>
            </p:cNvSpPr>
            <p:nvPr/>
          </p:nvSpPr>
          <p:spPr bwMode="auto">
            <a:xfrm>
              <a:off x="2853046" y="1910670"/>
              <a:ext cx="389258" cy="885759"/>
            </a:xfrm>
            <a:custGeom>
              <a:avLst/>
              <a:gdLst>
                <a:gd name="T0" fmla="*/ 112 w 196"/>
                <a:gd name="T1" fmla="*/ 0 h 446"/>
                <a:gd name="T2" fmla="*/ 67 w 196"/>
                <a:gd name="T3" fmla="*/ 38 h 446"/>
                <a:gd name="T4" fmla="*/ 34 w 196"/>
                <a:gd name="T5" fmla="*/ 83 h 446"/>
                <a:gd name="T6" fmla="*/ 10 w 196"/>
                <a:gd name="T7" fmla="*/ 140 h 446"/>
                <a:gd name="T8" fmla="*/ 0 w 196"/>
                <a:gd name="T9" fmla="*/ 195 h 446"/>
                <a:gd name="T10" fmla="*/ 5 w 196"/>
                <a:gd name="T11" fmla="*/ 252 h 446"/>
                <a:gd name="T12" fmla="*/ 22 w 196"/>
                <a:gd name="T13" fmla="*/ 307 h 446"/>
                <a:gd name="T14" fmla="*/ 53 w 196"/>
                <a:gd name="T15" fmla="*/ 357 h 446"/>
                <a:gd name="T16" fmla="*/ 91 w 196"/>
                <a:gd name="T17" fmla="*/ 398 h 446"/>
                <a:gd name="T18" fmla="*/ 141 w 196"/>
                <a:gd name="T19" fmla="*/ 427 h 446"/>
                <a:gd name="T20" fmla="*/ 196 w 19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446">
                  <a:moveTo>
                    <a:pt x="112" y="0"/>
                  </a:moveTo>
                  <a:lnTo>
                    <a:pt x="67" y="38"/>
                  </a:lnTo>
                  <a:lnTo>
                    <a:pt x="34" y="83"/>
                  </a:lnTo>
                  <a:lnTo>
                    <a:pt x="10" y="140"/>
                  </a:lnTo>
                  <a:lnTo>
                    <a:pt x="0" y="195"/>
                  </a:lnTo>
                  <a:lnTo>
                    <a:pt x="5" y="252"/>
                  </a:lnTo>
                  <a:lnTo>
                    <a:pt x="22" y="307"/>
                  </a:lnTo>
                  <a:lnTo>
                    <a:pt x="53" y="357"/>
                  </a:lnTo>
                  <a:lnTo>
                    <a:pt x="91" y="398"/>
                  </a:lnTo>
                  <a:lnTo>
                    <a:pt x="141" y="427"/>
                  </a:lnTo>
                  <a:lnTo>
                    <a:pt x="19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1456"/>
            <p:cNvSpPr>
              <a:spLocks/>
            </p:cNvSpPr>
            <p:nvPr/>
          </p:nvSpPr>
          <p:spPr bwMode="auto">
            <a:xfrm>
              <a:off x="3075479" y="1819314"/>
              <a:ext cx="796389" cy="577929"/>
            </a:xfrm>
            <a:custGeom>
              <a:avLst/>
              <a:gdLst>
                <a:gd name="T0" fmla="*/ 399 w 401"/>
                <a:gd name="T1" fmla="*/ 291 h 291"/>
                <a:gd name="T2" fmla="*/ 401 w 401"/>
                <a:gd name="T3" fmla="*/ 232 h 291"/>
                <a:gd name="T4" fmla="*/ 389 w 401"/>
                <a:gd name="T5" fmla="*/ 174 h 291"/>
                <a:gd name="T6" fmla="*/ 363 w 401"/>
                <a:gd name="T7" fmla="*/ 122 h 291"/>
                <a:gd name="T8" fmla="*/ 325 w 401"/>
                <a:gd name="T9" fmla="*/ 74 h 291"/>
                <a:gd name="T10" fmla="*/ 279 w 401"/>
                <a:gd name="T11" fmla="*/ 38 h 291"/>
                <a:gd name="T12" fmla="*/ 225 w 401"/>
                <a:gd name="T13" fmla="*/ 15 h 291"/>
                <a:gd name="T14" fmla="*/ 167 w 401"/>
                <a:gd name="T15" fmla="*/ 0 h 291"/>
                <a:gd name="T16" fmla="*/ 110 w 401"/>
                <a:gd name="T17" fmla="*/ 3 h 291"/>
                <a:gd name="T18" fmla="*/ 50 w 401"/>
                <a:gd name="T19" fmla="*/ 19 h 291"/>
                <a:gd name="T20" fmla="*/ 0 w 401"/>
                <a:gd name="T21"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 h="291">
                  <a:moveTo>
                    <a:pt x="399" y="291"/>
                  </a:moveTo>
                  <a:lnTo>
                    <a:pt x="401" y="232"/>
                  </a:lnTo>
                  <a:lnTo>
                    <a:pt x="389" y="174"/>
                  </a:lnTo>
                  <a:lnTo>
                    <a:pt x="363" y="122"/>
                  </a:lnTo>
                  <a:lnTo>
                    <a:pt x="325" y="74"/>
                  </a:lnTo>
                  <a:lnTo>
                    <a:pt x="279" y="38"/>
                  </a:lnTo>
                  <a:lnTo>
                    <a:pt x="225" y="15"/>
                  </a:lnTo>
                  <a:lnTo>
                    <a:pt x="167" y="0"/>
                  </a:lnTo>
                  <a:lnTo>
                    <a:pt x="110" y="3"/>
                  </a:lnTo>
                  <a:lnTo>
                    <a:pt x="50" y="19"/>
                  </a:lnTo>
                  <a:lnTo>
                    <a:pt x="0" y="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1457"/>
            <p:cNvSpPr>
              <a:spLocks/>
            </p:cNvSpPr>
            <p:nvPr/>
          </p:nvSpPr>
          <p:spPr bwMode="auto">
            <a:xfrm>
              <a:off x="3005968" y="2397242"/>
              <a:ext cx="861927" cy="423020"/>
            </a:xfrm>
            <a:custGeom>
              <a:avLst/>
              <a:gdLst>
                <a:gd name="T0" fmla="*/ 434 w 434"/>
                <a:gd name="T1" fmla="*/ 0 h 213"/>
                <a:gd name="T2" fmla="*/ 419 w 434"/>
                <a:gd name="T3" fmla="*/ 55 h 213"/>
                <a:gd name="T4" fmla="*/ 393 w 434"/>
                <a:gd name="T5" fmla="*/ 108 h 213"/>
                <a:gd name="T6" fmla="*/ 355 w 434"/>
                <a:gd name="T7" fmla="*/ 151 h 213"/>
                <a:gd name="T8" fmla="*/ 310 w 434"/>
                <a:gd name="T9" fmla="*/ 184 h 213"/>
                <a:gd name="T10" fmla="*/ 255 w 434"/>
                <a:gd name="T11" fmla="*/ 205 h 213"/>
                <a:gd name="T12" fmla="*/ 197 w 434"/>
                <a:gd name="T13" fmla="*/ 213 h 213"/>
                <a:gd name="T14" fmla="*/ 143 w 434"/>
                <a:gd name="T15" fmla="*/ 208 h 213"/>
                <a:gd name="T16" fmla="*/ 88 w 434"/>
                <a:gd name="T17" fmla="*/ 191 h 213"/>
                <a:gd name="T18" fmla="*/ 40 w 434"/>
                <a:gd name="T19" fmla="*/ 160 h 213"/>
                <a:gd name="T20" fmla="*/ 0 w 434"/>
                <a:gd name="T21" fmla="*/ 11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4" h="213">
                  <a:moveTo>
                    <a:pt x="434" y="0"/>
                  </a:moveTo>
                  <a:lnTo>
                    <a:pt x="419" y="55"/>
                  </a:lnTo>
                  <a:lnTo>
                    <a:pt x="393" y="108"/>
                  </a:lnTo>
                  <a:lnTo>
                    <a:pt x="355" y="151"/>
                  </a:lnTo>
                  <a:lnTo>
                    <a:pt x="310" y="184"/>
                  </a:lnTo>
                  <a:lnTo>
                    <a:pt x="255" y="205"/>
                  </a:lnTo>
                  <a:lnTo>
                    <a:pt x="197" y="213"/>
                  </a:lnTo>
                  <a:lnTo>
                    <a:pt x="143" y="208"/>
                  </a:lnTo>
                  <a:lnTo>
                    <a:pt x="88" y="191"/>
                  </a:lnTo>
                  <a:lnTo>
                    <a:pt x="40" y="160"/>
                  </a:lnTo>
                  <a:lnTo>
                    <a:pt x="0" y="1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1458"/>
            <p:cNvSpPr>
              <a:spLocks/>
            </p:cNvSpPr>
            <p:nvPr/>
          </p:nvSpPr>
          <p:spPr bwMode="auto">
            <a:xfrm>
              <a:off x="2904682" y="1833216"/>
              <a:ext cx="560054" cy="796389"/>
            </a:xfrm>
            <a:custGeom>
              <a:avLst/>
              <a:gdLst>
                <a:gd name="T0" fmla="*/ 282 w 282"/>
                <a:gd name="T1" fmla="*/ 0 h 401"/>
                <a:gd name="T2" fmla="*/ 222 w 282"/>
                <a:gd name="T3" fmla="*/ 0 h 401"/>
                <a:gd name="T4" fmla="*/ 165 w 282"/>
                <a:gd name="T5" fmla="*/ 15 h 401"/>
                <a:gd name="T6" fmla="*/ 113 w 282"/>
                <a:gd name="T7" fmla="*/ 43 h 401"/>
                <a:gd name="T8" fmla="*/ 67 w 282"/>
                <a:gd name="T9" fmla="*/ 82 h 401"/>
                <a:gd name="T10" fmla="*/ 34 w 282"/>
                <a:gd name="T11" fmla="*/ 129 h 401"/>
                <a:gd name="T12" fmla="*/ 10 w 282"/>
                <a:gd name="T13" fmla="*/ 182 h 401"/>
                <a:gd name="T14" fmla="*/ 0 w 282"/>
                <a:gd name="T15" fmla="*/ 239 h 401"/>
                <a:gd name="T16" fmla="*/ 3 w 282"/>
                <a:gd name="T17" fmla="*/ 296 h 401"/>
                <a:gd name="T18" fmla="*/ 20 w 282"/>
                <a:gd name="T19" fmla="*/ 353 h 401"/>
                <a:gd name="T20" fmla="*/ 51 w 282"/>
                <a:gd name="T21" fmla="*/ 40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2" h="401">
                  <a:moveTo>
                    <a:pt x="282" y="0"/>
                  </a:moveTo>
                  <a:lnTo>
                    <a:pt x="222" y="0"/>
                  </a:lnTo>
                  <a:lnTo>
                    <a:pt x="165" y="15"/>
                  </a:lnTo>
                  <a:lnTo>
                    <a:pt x="113" y="43"/>
                  </a:lnTo>
                  <a:lnTo>
                    <a:pt x="67" y="82"/>
                  </a:lnTo>
                  <a:lnTo>
                    <a:pt x="34" y="129"/>
                  </a:lnTo>
                  <a:lnTo>
                    <a:pt x="10" y="182"/>
                  </a:lnTo>
                  <a:lnTo>
                    <a:pt x="0" y="239"/>
                  </a:lnTo>
                  <a:lnTo>
                    <a:pt x="3" y="296"/>
                  </a:lnTo>
                  <a:lnTo>
                    <a:pt x="20" y="353"/>
                  </a:lnTo>
                  <a:lnTo>
                    <a:pt x="51" y="40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1459"/>
            <p:cNvSpPr>
              <a:spLocks/>
            </p:cNvSpPr>
            <p:nvPr/>
          </p:nvSpPr>
          <p:spPr bwMode="auto">
            <a:xfrm>
              <a:off x="2958304" y="1833216"/>
              <a:ext cx="1016836" cy="994991"/>
            </a:xfrm>
            <a:custGeom>
              <a:avLst/>
              <a:gdLst>
                <a:gd name="T0" fmla="*/ 272 w 512"/>
                <a:gd name="T1" fmla="*/ 497 h 501"/>
                <a:gd name="T2" fmla="*/ 329 w 512"/>
                <a:gd name="T3" fmla="*/ 489 h 501"/>
                <a:gd name="T4" fmla="*/ 381 w 512"/>
                <a:gd name="T5" fmla="*/ 470 h 501"/>
                <a:gd name="T6" fmla="*/ 429 w 512"/>
                <a:gd name="T7" fmla="*/ 437 h 501"/>
                <a:gd name="T8" fmla="*/ 467 w 512"/>
                <a:gd name="T9" fmla="*/ 394 h 501"/>
                <a:gd name="T10" fmla="*/ 496 w 512"/>
                <a:gd name="T11" fmla="*/ 344 h 501"/>
                <a:gd name="T12" fmla="*/ 510 w 512"/>
                <a:gd name="T13" fmla="*/ 289 h 501"/>
                <a:gd name="T14" fmla="*/ 512 w 512"/>
                <a:gd name="T15" fmla="*/ 229 h 501"/>
                <a:gd name="T16" fmla="*/ 501 w 512"/>
                <a:gd name="T17" fmla="*/ 172 h 501"/>
                <a:gd name="T18" fmla="*/ 477 w 512"/>
                <a:gd name="T19" fmla="*/ 120 h 501"/>
                <a:gd name="T20" fmla="*/ 439 w 512"/>
                <a:gd name="T21" fmla="*/ 74 h 501"/>
                <a:gd name="T22" fmla="*/ 393 w 512"/>
                <a:gd name="T23" fmla="*/ 39 h 501"/>
                <a:gd name="T24" fmla="*/ 341 w 512"/>
                <a:gd name="T25" fmla="*/ 12 h 501"/>
                <a:gd name="T26" fmla="*/ 281 w 512"/>
                <a:gd name="T27" fmla="*/ 0 h 501"/>
                <a:gd name="T28" fmla="*/ 224 w 512"/>
                <a:gd name="T29" fmla="*/ 0 h 501"/>
                <a:gd name="T30" fmla="*/ 167 w 512"/>
                <a:gd name="T31" fmla="*/ 15 h 501"/>
                <a:gd name="T32" fmla="*/ 114 w 512"/>
                <a:gd name="T33" fmla="*/ 41 h 501"/>
                <a:gd name="T34" fmla="*/ 69 w 512"/>
                <a:gd name="T35" fmla="*/ 79 h 501"/>
                <a:gd name="T36" fmla="*/ 33 w 512"/>
                <a:gd name="T37" fmla="*/ 127 h 501"/>
                <a:gd name="T38" fmla="*/ 9 w 512"/>
                <a:gd name="T39" fmla="*/ 182 h 501"/>
                <a:gd name="T40" fmla="*/ 0 w 512"/>
                <a:gd name="T41" fmla="*/ 239 h 501"/>
                <a:gd name="T42" fmla="*/ 2 w 512"/>
                <a:gd name="T43" fmla="*/ 296 h 501"/>
                <a:gd name="T44" fmla="*/ 19 w 512"/>
                <a:gd name="T45" fmla="*/ 353 h 501"/>
                <a:gd name="T46" fmla="*/ 50 w 512"/>
                <a:gd name="T47" fmla="*/ 404 h 501"/>
                <a:gd name="T48" fmla="*/ 88 w 512"/>
                <a:gd name="T49" fmla="*/ 444 h 501"/>
                <a:gd name="T50" fmla="*/ 136 w 512"/>
                <a:gd name="T51" fmla="*/ 475 h 501"/>
                <a:gd name="T52" fmla="*/ 190 w 512"/>
                <a:gd name="T53" fmla="*/ 494 h 501"/>
                <a:gd name="T54" fmla="*/ 248 w 512"/>
                <a:gd name="T55" fmla="*/ 501 h 501"/>
                <a:gd name="T56" fmla="*/ 305 w 512"/>
                <a:gd name="T57" fmla="*/ 492 h 501"/>
                <a:gd name="T58" fmla="*/ 357 w 512"/>
                <a:gd name="T59" fmla="*/ 473 h 501"/>
                <a:gd name="T60" fmla="*/ 405 w 512"/>
                <a:gd name="T61" fmla="*/ 439 h 501"/>
                <a:gd name="T62" fmla="*/ 443 w 512"/>
                <a:gd name="T63" fmla="*/ 396 h 501"/>
                <a:gd name="T64" fmla="*/ 470 w 512"/>
                <a:gd name="T65" fmla="*/ 344 h 501"/>
                <a:gd name="T66" fmla="*/ 484 w 512"/>
                <a:gd name="T67" fmla="*/ 289 h 501"/>
                <a:gd name="T68" fmla="*/ 486 w 512"/>
                <a:gd name="T69" fmla="*/ 229 h 501"/>
                <a:gd name="T70" fmla="*/ 474 w 512"/>
                <a:gd name="T71" fmla="*/ 175 h 501"/>
                <a:gd name="T72" fmla="*/ 412 w 512"/>
                <a:gd name="T73" fmla="*/ 74 h 501"/>
                <a:gd name="T74" fmla="*/ 365 w 512"/>
                <a:gd name="T75" fmla="*/ 39 h 501"/>
                <a:gd name="T76" fmla="*/ 312 w 512"/>
                <a:gd name="T77" fmla="*/ 12 h 501"/>
                <a:gd name="T78" fmla="*/ 255 w 512"/>
                <a:gd name="T7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01">
                  <a:moveTo>
                    <a:pt x="272" y="497"/>
                  </a:moveTo>
                  <a:lnTo>
                    <a:pt x="329" y="489"/>
                  </a:lnTo>
                  <a:lnTo>
                    <a:pt x="381" y="470"/>
                  </a:lnTo>
                  <a:lnTo>
                    <a:pt x="429" y="437"/>
                  </a:lnTo>
                  <a:lnTo>
                    <a:pt x="467" y="394"/>
                  </a:lnTo>
                  <a:lnTo>
                    <a:pt x="496" y="344"/>
                  </a:lnTo>
                  <a:lnTo>
                    <a:pt x="510" y="289"/>
                  </a:lnTo>
                  <a:lnTo>
                    <a:pt x="512" y="229"/>
                  </a:lnTo>
                  <a:lnTo>
                    <a:pt x="501" y="172"/>
                  </a:lnTo>
                  <a:lnTo>
                    <a:pt x="477" y="120"/>
                  </a:lnTo>
                  <a:lnTo>
                    <a:pt x="439" y="74"/>
                  </a:lnTo>
                  <a:lnTo>
                    <a:pt x="393" y="39"/>
                  </a:lnTo>
                  <a:lnTo>
                    <a:pt x="341" y="12"/>
                  </a:lnTo>
                  <a:lnTo>
                    <a:pt x="281" y="0"/>
                  </a:lnTo>
                  <a:lnTo>
                    <a:pt x="224" y="0"/>
                  </a:lnTo>
                  <a:lnTo>
                    <a:pt x="167" y="15"/>
                  </a:lnTo>
                  <a:lnTo>
                    <a:pt x="114" y="41"/>
                  </a:lnTo>
                  <a:lnTo>
                    <a:pt x="69" y="79"/>
                  </a:lnTo>
                  <a:lnTo>
                    <a:pt x="33" y="127"/>
                  </a:lnTo>
                  <a:lnTo>
                    <a:pt x="9" y="182"/>
                  </a:lnTo>
                  <a:lnTo>
                    <a:pt x="0" y="239"/>
                  </a:lnTo>
                  <a:lnTo>
                    <a:pt x="2" y="296"/>
                  </a:lnTo>
                  <a:lnTo>
                    <a:pt x="19" y="353"/>
                  </a:lnTo>
                  <a:lnTo>
                    <a:pt x="50" y="404"/>
                  </a:lnTo>
                  <a:lnTo>
                    <a:pt x="88" y="444"/>
                  </a:lnTo>
                  <a:lnTo>
                    <a:pt x="136" y="475"/>
                  </a:lnTo>
                  <a:lnTo>
                    <a:pt x="190" y="494"/>
                  </a:lnTo>
                  <a:lnTo>
                    <a:pt x="248" y="501"/>
                  </a:lnTo>
                  <a:lnTo>
                    <a:pt x="305" y="492"/>
                  </a:lnTo>
                  <a:lnTo>
                    <a:pt x="357" y="473"/>
                  </a:lnTo>
                  <a:lnTo>
                    <a:pt x="405" y="439"/>
                  </a:lnTo>
                  <a:lnTo>
                    <a:pt x="443" y="396"/>
                  </a:lnTo>
                  <a:lnTo>
                    <a:pt x="470" y="344"/>
                  </a:lnTo>
                  <a:lnTo>
                    <a:pt x="484" y="289"/>
                  </a:lnTo>
                  <a:lnTo>
                    <a:pt x="486" y="229"/>
                  </a:lnTo>
                  <a:lnTo>
                    <a:pt x="474" y="175"/>
                  </a:lnTo>
                  <a:lnTo>
                    <a:pt x="412" y="74"/>
                  </a:lnTo>
                  <a:lnTo>
                    <a:pt x="365" y="39"/>
                  </a:lnTo>
                  <a:lnTo>
                    <a:pt x="312" y="12"/>
                  </a:lnTo>
                  <a:lnTo>
                    <a:pt x="255"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p>
          </p:txBody>
        </p:sp>
        <p:sp>
          <p:nvSpPr>
            <p:cNvPr id="63" name="Freeform 1460"/>
            <p:cNvSpPr>
              <a:spLocks/>
            </p:cNvSpPr>
            <p:nvPr/>
          </p:nvSpPr>
          <p:spPr bwMode="auto">
            <a:xfrm>
              <a:off x="2791480" y="1487650"/>
              <a:ext cx="663326" cy="303859"/>
            </a:xfrm>
            <a:custGeom>
              <a:avLst/>
              <a:gdLst>
                <a:gd name="T0" fmla="*/ 334 w 334"/>
                <a:gd name="T1" fmla="*/ 24 h 153"/>
                <a:gd name="T2" fmla="*/ 282 w 334"/>
                <a:gd name="T3" fmla="*/ 5 h 153"/>
                <a:gd name="T4" fmla="*/ 224 w 334"/>
                <a:gd name="T5" fmla="*/ 0 h 153"/>
                <a:gd name="T6" fmla="*/ 167 w 334"/>
                <a:gd name="T7" fmla="*/ 7 h 153"/>
                <a:gd name="T8" fmla="*/ 112 w 334"/>
                <a:gd name="T9" fmla="*/ 27 h 153"/>
                <a:gd name="T10" fmla="*/ 65 w 334"/>
                <a:gd name="T11" fmla="*/ 60 h 153"/>
                <a:gd name="T12" fmla="*/ 29 w 334"/>
                <a:gd name="T13" fmla="*/ 103 h 153"/>
                <a:gd name="T14" fmla="*/ 0 w 334"/>
                <a:gd name="T15" fmla="*/ 153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53">
                  <a:moveTo>
                    <a:pt x="334" y="24"/>
                  </a:moveTo>
                  <a:lnTo>
                    <a:pt x="282" y="5"/>
                  </a:lnTo>
                  <a:lnTo>
                    <a:pt x="224" y="0"/>
                  </a:lnTo>
                  <a:lnTo>
                    <a:pt x="167" y="7"/>
                  </a:lnTo>
                  <a:lnTo>
                    <a:pt x="112" y="27"/>
                  </a:lnTo>
                  <a:lnTo>
                    <a:pt x="65" y="60"/>
                  </a:lnTo>
                  <a:lnTo>
                    <a:pt x="29" y="103"/>
                  </a:lnTo>
                  <a:lnTo>
                    <a:pt x="0" y="15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1461"/>
            <p:cNvSpPr>
              <a:spLocks/>
            </p:cNvSpPr>
            <p:nvPr/>
          </p:nvSpPr>
          <p:spPr bwMode="auto">
            <a:xfrm>
              <a:off x="3454807" y="1535314"/>
              <a:ext cx="236335" cy="242293"/>
            </a:xfrm>
            <a:custGeom>
              <a:avLst/>
              <a:gdLst>
                <a:gd name="T0" fmla="*/ 119 w 119"/>
                <a:gd name="T1" fmla="*/ 122 h 122"/>
                <a:gd name="T2" fmla="*/ 91 w 119"/>
                <a:gd name="T3" fmla="*/ 74 h 122"/>
                <a:gd name="T4" fmla="*/ 50 w 119"/>
                <a:gd name="T5" fmla="*/ 31 h 122"/>
                <a:gd name="T6" fmla="*/ 0 w 119"/>
                <a:gd name="T7" fmla="*/ 0 h 122"/>
              </a:gdLst>
              <a:ahLst/>
              <a:cxnLst>
                <a:cxn ang="0">
                  <a:pos x="T0" y="T1"/>
                </a:cxn>
                <a:cxn ang="0">
                  <a:pos x="T2" y="T3"/>
                </a:cxn>
                <a:cxn ang="0">
                  <a:pos x="T4" y="T5"/>
                </a:cxn>
                <a:cxn ang="0">
                  <a:pos x="T6" y="T7"/>
                </a:cxn>
              </a:cxnLst>
              <a:rect l="0" t="0" r="r" b="b"/>
              <a:pathLst>
                <a:path w="119" h="122">
                  <a:moveTo>
                    <a:pt x="119" y="122"/>
                  </a:moveTo>
                  <a:lnTo>
                    <a:pt x="91" y="74"/>
                  </a:lnTo>
                  <a:lnTo>
                    <a:pt x="50" y="31"/>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1462"/>
            <p:cNvSpPr>
              <a:spLocks/>
            </p:cNvSpPr>
            <p:nvPr/>
          </p:nvSpPr>
          <p:spPr bwMode="auto">
            <a:xfrm>
              <a:off x="2739844" y="1535314"/>
              <a:ext cx="981088" cy="738795"/>
            </a:xfrm>
            <a:custGeom>
              <a:avLst/>
              <a:gdLst>
                <a:gd name="T0" fmla="*/ 484 w 494"/>
                <a:gd name="T1" fmla="*/ 325 h 372"/>
                <a:gd name="T2" fmla="*/ 494 w 494"/>
                <a:gd name="T3" fmla="*/ 265 h 372"/>
                <a:gd name="T4" fmla="*/ 489 w 494"/>
                <a:gd name="T5" fmla="*/ 208 h 372"/>
                <a:gd name="T6" fmla="*/ 470 w 494"/>
                <a:gd name="T7" fmla="*/ 150 h 372"/>
                <a:gd name="T8" fmla="*/ 441 w 494"/>
                <a:gd name="T9" fmla="*/ 100 h 372"/>
                <a:gd name="T10" fmla="*/ 401 w 494"/>
                <a:gd name="T11" fmla="*/ 57 h 372"/>
                <a:gd name="T12" fmla="*/ 351 w 494"/>
                <a:gd name="T13" fmla="*/ 26 h 372"/>
                <a:gd name="T14" fmla="*/ 296 w 494"/>
                <a:gd name="T15" fmla="*/ 5 h 372"/>
                <a:gd name="T16" fmla="*/ 238 w 494"/>
                <a:gd name="T17" fmla="*/ 0 h 372"/>
                <a:gd name="T18" fmla="*/ 181 w 494"/>
                <a:gd name="T19" fmla="*/ 7 h 372"/>
                <a:gd name="T20" fmla="*/ 129 w 494"/>
                <a:gd name="T21" fmla="*/ 26 h 372"/>
                <a:gd name="T22" fmla="*/ 81 w 494"/>
                <a:gd name="T23" fmla="*/ 57 h 372"/>
                <a:gd name="T24" fmla="*/ 40 w 494"/>
                <a:gd name="T25" fmla="*/ 100 h 372"/>
                <a:gd name="T26" fmla="*/ 14 w 494"/>
                <a:gd name="T27" fmla="*/ 153 h 372"/>
                <a:gd name="T28" fmla="*/ 2 w 494"/>
                <a:gd name="T29" fmla="*/ 208 h 372"/>
                <a:gd name="T30" fmla="*/ 0 w 494"/>
                <a:gd name="T31" fmla="*/ 265 h 372"/>
                <a:gd name="T32" fmla="*/ 9 w 494"/>
                <a:gd name="T33" fmla="*/ 320 h 372"/>
                <a:gd name="T34" fmla="*/ 36 w 494"/>
                <a:gd name="T35" fmla="*/ 372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4" h="372">
                  <a:moveTo>
                    <a:pt x="484" y="325"/>
                  </a:moveTo>
                  <a:lnTo>
                    <a:pt x="494" y="265"/>
                  </a:lnTo>
                  <a:lnTo>
                    <a:pt x="489" y="208"/>
                  </a:lnTo>
                  <a:lnTo>
                    <a:pt x="470" y="150"/>
                  </a:lnTo>
                  <a:lnTo>
                    <a:pt x="441" y="100"/>
                  </a:lnTo>
                  <a:lnTo>
                    <a:pt x="401" y="57"/>
                  </a:lnTo>
                  <a:lnTo>
                    <a:pt x="351" y="26"/>
                  </a:lnTo>
                  <a:lnTo>
                    <a:pt x="296" y="5"/>
                  </a:lnTo>
                  <a:lnTo>
                    <a:pt x="238" y="0"/>
                  </a:lnTo>
                  <a:lnTo>
                    <a:pt x="181" y="7"/>
                  </a:lnTo>
                  <a:lnTo>
                    <a:pt x="129" y="26"/>
                  </a:lnTo>
                  <a:lnTo>
                    <a:pt x="81" y="57"/>
                  </a:lnTo>
                  <a:lnTo>
                    <a:pt x="40" y="100"/>
                  </a:lnTo>
                  <a:lnTo>
                    <a:pt x="14" y="153"/>
                  </a:lnTo>
                  <a:lnTo>
                    <a:pt x="2" y="208"/>
                  </a:lnTo>
                  <a:lnTo>
                    <a:pt x="0" y="265"/>
                  </a:lnTo>
                  <a:lnTo>
                    <a:pt x="9" y="320"/>
                  </a:lnTo>
                  <a:lnTo>
                    <a:pt x="36" y="3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1463"/>
            <p:cNvSpPr>
              <a:spLocks/>
            </p:cNvSpPr>
            <p:nvPr/>
          </p:nvSpPr>
          <p:spPr bwMode="auto">
            <a:xfrm>
              <a:off x="2719984" y="1582979"/>
              <a:ext cx="991017" cy="1022794"/>
            </a:xfrm>
            <a:custGeom>
              <a:avLst/>
              <a:gdLst>
                <a:gd name="T0" fmla="*/ 494 w 499"/>
                <a:gd name="T1" fmla="*/ 301 h 515"/>
                <a:gd name="T2" fmla="*/ 470 w 499"/>
                <a:gd name="T3" fmla="*/ 355 h 515"/>
                <a:gd name="T4" fmla="*/ 439 w 499"/>
                <a:gd name="T5" fmla="*/ 403 h 515"/>
                <a:gd name="T6" fmla="*/ 392 w 499"/>
                <a:gd name="T7" fmla="*/ 444 h 515"/>
                <a:gd name="T8" fmla="*/ 341 w 499"/>
                <a:gd name="T9" fmla="*/ 470 h 515"/>
                <a:gd name="T10" fmla="*/ 284 w 499"/>
                <a:gd name="T11" fmla="*/ 487 h 515"/>
                <a:gd name="T12" fmla="*/ 227 w 499"/>
                <a:gd name="T13" fmla="*/ 489 h 515"/>
                <a:gd name="T14" fmla="*/ 170 w 499"/>
                <a:gd name="T15" fmla="*/ 477 h 515"/>
                <a:gd name="T16" fmla="*/ 117 w 499"/>
                <a:gd name="T17" fmla="*/ 453 h 515"/>
                <a:gd name="T18" fmla="*/ 72 w 499"/>
                <a:gd name="T19" fmla="*/ 417 h 515"/>
                <a:gd name="T20" fmla="*/ 36 w 499"/>
                <a:gd name="T21" fmla="*/ 372 h 515"/>
                <a:gd name="T22" fmla="*/ 12 w 499"/>
                <a:gd name="T23" fmla="*/ 320 h 515"/>
                <a:gd name="T24" fmla="*/ 0 w 499"/>
                <a:gd name="T25" fmla="*/ 262 h 515"/>
                <a:gd name="T26" fmla="*/ 3 w 499"/>
                <a:gd name="T27" fmla="*/ 208 h 515"/>
                <a:gd name="T28" fmla="*/ 17 w 499"/>
                <a:gd name="T29" fmla="*/ 150 h 515"/>
                <a:gd name="T30" fmla="*/ 46 w 499"/>
                <a:gd name="T31" fmla="*/ 103 h 515"/>
                <a:gd name="T32" fmla="*/ 84 w 499"/>
                <a:gd name="T33" fmla="*/ 60 h 515"/>
                <a:gd name="T34" fmla="*/ 134 w 499"/>
                <a:gd name="T35" fmla="*/ 29 h 515"/>
                <a:gd name="T36" fmla="*/ 186 w 499"/>
                <a:gd name="T37" fmla="*/ 7 h 515"/>
                <a:gd name="T38" fmla="*/ 244 w 499"/>
                <a:gd name="T39" fmla="*/ 0 h 515"/>
                <a:gd name="T40" fmla="*/ 303 w 499"/>
                <a:gd name="T41" fmla="*/ 7 h 515"/>
                <a:gd name="T42" fmla="*/ 358 w 499"/>
                <a:gd name="T43" fmla="*/ 29 h 515"/>
                <a:gd name="T44" fmla="*/ 406 w 499"/>
                <a:gd name="T45" fmla="*/ 60 h 515"/>
                <a:gd name="T46" fmla="*/ 446 w 499"/>
                <a:gd name="T47" fmla="*/ 103 h 515"/>
                <a:gd name="T48" fmla="*/ 477 w 499"/>
                <a:gd name="T49" fmla="*/ 153 h 515"/>
                <a:gd name="T50" fmla="*/ 494 w 499"/>
                <a:gd name="T51" fmla="*/ 210 h 515"/>
                <a:gd name="T52" fmla="*/ 499 w 499"/>
                <a:gd name="T53" fmla="*/ 270 h 515"/>
                <a:gd name="T54" fmla="*/ 489 w 499"/>
                <a:gd name="T55" fmla="*/ 327 h 515"/>
                <a:gd name="T56" fmla="*/ 468 w 499"/>
                <a:gd name="T57" fmla="*/ 382 h 515"/>
                <a:gd name="T58" fmla="*/ 432 w 499"/>
                <a:gd name="T59" fmla="*/ 429 h 515"/>
                <a:gd name="T60" fmla="*/ 389 w 499"/>
                <a:gd name="T61" fmla="*/ 470 h 515"/>
                <a:gd name="T62" fmla="*/ 337 w 499"/>
                <a:gd name="T63" fmla="*/ 496 h 515"/>
                <a:gd name="T64" fmla="*/ 279 w 499"/>
                <a:gd name="T65" fmla="*/ 513 h 515"/>
                <a:gd name="T66" fmla="*/ 222 w 499"/>
                <a:gd name="T67" fmla="*/ 515 h 515"/>
                <a:gd name="T68" fmla="*/ 165 w 499"/>
                <a:gd name="T69" fmla="*/ 503 h 515"/>
                <a:gd name="T70" fmla="*/ 113 w 499"/>
                <a:gd name="T71" fmla="*/ 479 h 515"/>
                <a:gd name="T72" fmla="*/ 67 w 499"/>
                <a:gd name="T73" fmla="*/ 444 h 515"/>
                <a:gd name="T74" fmla="*/ 31 w 499"/>
                <a:gd name="T75" fmla="*/ 398 h 515"/>
                <a:gd name="T76" fmla="*/ 8 w 499"/>
                <a:gd name="T77" fmla="*/ 346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9" h="515">
                  <a:moveTo>
                    <a:pt x="494" y="301"/>
                  </a:moveTo>
                  <a:lnTo>
                    <a:pt x="470" y="355"/>
                  </a:lnTo>
                  <a:lnTo>
                    <a:pt x="439" y="403"/>
                  </a:lnTo>
                  <a:lnTo>
                    <a:pt x="392" y="444"/>
                  </a:lnTo>
                  <a:lnTo>
                    <a:pt x="341" y="470"/>
                  </a:lnTo>
                  <a:lnTo>
                    <a:pt x="284" y="487"/>
                  </a:lnTo>
                  <a:lnTo>
                    <a:pt x="227" y="489"/>
                  </a:lnTo>
                  <a:lnTo>
                    <a:pt x="170" y="477"/>
                  </a:lnTo>
                  <a:lnTo>
                    <a:pt x="117" y="453"/>
                  </a:lnTo>
                  <a:lnTo>
                    <a:pt x="72" y="417"/>
                  </a:lnTo>
                  <a:lnTo>
                    <a:pt x="36" y="372"/>
                  </a:lnTo>
                  <a:lnTo>
                    <a:pt x="12" y="320"/>
                  </a:lnTo>
                  <a:lnTo>
                    <a:pt x="0" y="262"/>
                  </a:lnTo>
                  <a:lnTo>
                    <a:pt x="3" y="208"/>
                  </a:lnTo>
                  <a:lnTo>
                    <a:pt x="17" y="150"/>
                  </a:lnTo>
                  <a:lnTo>
                    <a:pt x="46" y="103"/>
                  </a:lnTo>
                  <a:lnTo>
                    <a:pt x="84" y="60"/>
                  </a:lnTo>
                  <a:lnTo>
                    <a:pt x="134" y="29"/>
                  </a:lnTo>
                  <a:lnTo>
                    <a:pt x="186" y="7"/>
                  </a:lnTo>
                  <a:lnTo>
                    <a:pt x="244" y="0"/>
                  </a:lnTo>
                  <a:lnTo>
                    <a:pt x="303" y="7"/>
                  </a:lnTo>
                  <a:lnTo>
                    <a:pt x="358" y="29"/>
                  </a:lnTo>
                  <a:lnTo>
                    <a:pt x="406" y="60"/>
                  </a:lnTo>
                  <a:lnTo>
                    <a:pt x="446" y="103"/>
                  </a:lnTo>
                  <a:lnTo>
                    <a:pt x="477" y="153"/>
                  </a:lnTo>
                  <a:lnTo>
                    <a:pt x="494" y="210"/>
                  </a:lnTo>
                  <a:lnTo>
                    <a:pt x="499" y="270"/>
                  </a:lnTo>
                  <a:lnTo>
                    <a:pt x="489" y="327"/>
                  </a:lnTo>
                  <a:lnTo>
                    <a:pt x="468" y="382"/>
                  </a:lnTo>
                  <a:lnTo>
                    <a:pt x="432" y="429"/>
                  </a:lnTo>
                  <a:lnTo>
                    <a:pt x="389" y="470"/>
                  </a:lnTo>
                  <a:lnTo>
                    <a:pt x="337" y="496"/>
                  </a:lnTo>
                  <a:lnTo>
                    <a:pt x="279" y="513"/>
                  </a:lnTo>
                  <a:lnTo>
                    <a:pt x="222" y="515"/>
                  </a:lnTo>
                  <a:lnTo>
                    <a:pt x="165" y="503"/>
                  </a:lnTo>
                  <a:lnTo>
                    <a:pt x="113" y="479"/>
                  </a:lnTo>
                  <a:lnTo>
                    <a:pt x="67" y="444"/>
                  </a:lnTo>
                  <a:lnTo>
                    <a:pt x="31" y="398"/>
                  </a:lnTo>
                  <a:lnTo>
                    <a:pt x="8" y="3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 name="Oval 1464"/>
            <p:cNvSpPr>
              <a:spLocks/>
            </p:cNvSpPr>
            <p:nvPr/>
          </p:nvSpPr>
          <p:spPr bwMode="auto">
            <a:xfrm>
              <a:off x="2706312" y="1374448"/>
              <a:ext cx="1449785" cy="1449786"/>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8" name="Oval 1465"/>
            <p:cNvSpPr>
              <a:spLocks/>
            </p:cNvSpPr>
            <p:nvPr/>
          </p:nvSpPr>
          <p:spPr bwMode="auto">
            <a:xfrm>
              <a:off x="3166838" y="1833215"/>
              <a:ext cx="540194" cy="546152"/>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grpSp>
      <p:sp>
        <p:nvSpPr>
          <p:cNvPr id="379" name="矩形 378"/>
          <p:cNvSpPr/>
          <p:nvPr/>
        </p:nvSpPr>
        <p:spPr>
          <a:xfrm>
            <a:off x="5400700" y="468040"/>
            <a:ext cx="8028206" cy="599921"/>
          </a:xfrm>
          <a:prstGeom prst="rect">
            <a:avLst/>
          </a:prstGeom>
        </p:spPr>
        <p:txBody>
          <a:bodyPr wrap="none" lIns="158932" tIns="79466" rIns="158932" bIns="79466">
            <a:spAutoFit/>
          </a:bodyPr>
          <a:lstStyle/>
          <a:p>
            <a:pPr>
              <a:lnSpc>
                <a:spcPts val="3824"/>
              </a:lnSpc>
            </a:pPr>
            <a:r>
              <a:rPr lang="zh-CN" altLang="en-US" sz="1200" dirty="0">
                <a:solidFill>
                  <a:srgbClr val="FFFFFF"/>
                </a:solidFill>
                <a:latin typeface="微软雅黑"/>
                <a:ea typeface="微软雅黑"/>
                <a:cs typeface="微软雅黑"/>
              </a:rPr>
              <a:t>福建龙岩破坏计算机信息系统案</a:t>
            </a: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协助龙岩警方</a:t>
            </a:r>
            <a:r>
              <a:rPr lang="en-US" altLang="zh-CN" sz="1200" dirty="0">
                <a:solidFill>
                  <a:srgbClr val="FFFFFF"/>
                </a:solidFill>
                <a:latin typeface="微软雅黑"/>
                <a:ea typeface="微软雅黑"/>
                <a:cs typeface="微软雅黑"/>
              </a:rPr>
              <a:t>             </a:t>
            </a:r>
            <a:r>
              <a:rPr lang="en-US" altLang="zh-CN" sz="1200" dirty="0" smtClean="0">
                <a:solidFill>
                  <a:srgbClr val="FFFFFF"/>
                </a:solidFill>
                <a:latin typeface="微软雅黑"/>
                <a:ea typeface="微软雅黑"/>
                <a:cs typeface="微软雅黑"/>
              </a:rPr>
              <a:t>       </a:t>
            </a:r>
            <a:r>
              <a:rPr lang="zh-CN" altLang="en-US" sz="1200" dirty="0" smtClean="0">
                <a:solidFill>
                  <a:srgbClr val="FFFFFF"/>
                </a:solidFill>
                <a:latin typeface="微软雅黑"/>
                <a:ea typeface="微软雅黑"/>
                <a:cs typeface="微软雅黑"/>
              </a:rPr>
              <a:t>马</a:t>
            </a:r>
            <a:r>
              <a:rPr lang="zh-CN" altLang="en-US" sz="1200" dirty="0">
                <a:solidFill>
                  <a:srgbClr val="FFFFFF"/>
                </a:solidFill>
                <a:latin typeface="微软雅黑"/>
                <a:ea typeface="微软雅黑"/>
                <a:cs typeface="微软雅黑"/>
              </a:rPr>
              <a:t>来西亚槟城信用卡盗刷案</a:t>
            </a: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联动马来西亚槟城警方</a:t>
            </a:r>
            <a:endParaRPr lang="en-US" altLang="zh-CN" sz="1200" dirty="0">
              <a:solidFill>
                <a:srgbClr val="FFFFFF"/>
              </a:solidFill>
              <a:latin typeface="微软雅黑"/>
              <a:ea typeface="微软雅黑"/>
              <a:cs typeface="微软雅黑"/>
            </a:endParaRPr>
          </a:p>
        </p:txBody>
      </p:sp>
      <p:sp>
        <p:nvSpPr>
          <p:cNvPr id="566" name="矩形 565"/>
          <p:cNvSpPr/>
          <p:nvPr/>
        </p:nvSpPr>
        <p:spPr>
          <a:xfrm>
            <a:off x="5400700" y="1164263"/>
            <a:ext cx="7245941" cy="599921"/>
          </a:xfrm>
          <a:prstGeom prst="rect">
            <a:avLst/>
          </a:prstGeom>
        </p:spPr>
        <p:txBody>
          <a:bodyPr wrap="none" lIns="158932" tIns="79466" rIns="158932" bIns="79466">
            <a:spAutoFit/>
          </a:bodyPr>
          <a:lstStyle/>
          <a:p>
            <a:pPr>
              <a:lnSpc>
                <a:spcPts val="3824"/>
              </a:lnSpc>
            </a:pPr>
            <a:r>
              <a:rPr lang="zh-CN" altLang="en-US" sz="1200" dirty="0">
                <a:solidFill>
                  <a:srgbClr val="FFFFFF"/>
                </a:solidFill>
                <a:latin typeface="微软雅黑"/>
                <a:ea typeface="微软雅黑"/>
                <a:cs typeface="微软雅黑"/>
              </a:rPr>
              <a:t>吉林长春</a:t>
            </a:r>
            <a:r>
              <a:rPr lang="en-US" altLang="zh-CN" sz="1200" dirty="0">
                <a:solidFill>
                  <a:srgbClr val="FFFFFF"/>
                </a:solidFill>
                <a:latin typeface="微软雅黑"/>
                <a:ea typeface="微软雅黑"/>
                <a:cs typeface="微软雅黑"/>
              </a:rPr>
              <a:t>DDOS</a:t>
            </a:r>
            <a:r>
              <a:rPr lang="zh-CN" altLang="en-US" sz="1200" dirty="0">
                <a:solidFill>
                  <a:srgbClr val="FFFFFF"/>
                </a:solidFill>
                <a:latin typeface="微软雅黑"/>
                <a:ea typeface="微软雅黑"/>
                <a:cs typeface="微软雅黑"/>
              </a:rPr>
              <a:t>案</a:t>
            </a: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协助长春警方</a:t>
            </a:r>
            <a:r>
              <a:rPr lang="en-US" altLang="zh-CN" sz="1200" dirty="0">
                <a:solidFill>
                  <a:srgbClr val="FFFFFF"/>
                </a:solidFill>
                <a:latin typeface="微软雅黑"/>
                <a:ea typeface="微软雅黑"/>
                <a:cs typeface="微软雅黑"/>
              </a:rPr>
              <a:t>                                 </a:t>
            </a:r>
            <a:r>
              <a:rPr lang="en-US" altLang="zh-CN" sz="1200" dirty="0" smtClean="0">
                <a:solidFill>
                  <a:srgbClr val="FFFFFF"/>
                </a:solidFill>
                <a:latin typeface="微软雅黑"/>
                <a:ea typeface="微软雅黑"/>
                <a:cs typeface="微软雅黑"/>
              </a:rPr>
              <a:t>        </a:t>
            </a:r>
            <a:r>
              <a:rPr lang="zh-CN" altLang="en-US" sz="1200" dirty="0" smtClean="0">
                <a:solidFill>
                  <a:srgbClr val="FFFFFF"/>
                </a:solidFill>
                <a:latin typeface="微软雅黑"/>
                <a:ea typeface="微软雅黑"/>
                <a:cs typeface="微软雅黑"/>
              </a:rPr>
              <a:t>温州冒充公检法诈骗</a:t>
            </a:r>
            <a:r>
              <a:rPr lang="zh-CN" altLang="en-US" sz="1200" dirty="0">
                <a:solidFill>
                  <a:srgbClr val="FFFFFF"/>
                </a:solidFill>
                <a:latin typeface="微软雅黑"/>
                <a:ea typeface="微软雅黑"/>
                <a:cs typeface="微软雅黑"/>
              </a:rPr>
              <a:t>案</a:t>
            </a: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协助温州警方</a:t>
            </a:r>
            <a:endParaRPr lang="en-US" altLang="zh-CN" sz="1200" dirty="0">
              <a:solidFill>
                <a:srgbClr val="FFFFFF"/>
              </a:solidFill>
              <a:latin typeface="微软雅黑"/>
              <a:ea typeface="微软雅黑"/>
              <a:cs typeface="微软雅黑"/>
            </a:endParaRPr>
          </a:p>
        </p:txBody>
      </p:sp>
      <p:sp>
        <p:nvSpPr>
          <p:cNvPr id="567" name="矩形 566"/>
          <p:cNvSpPr/>
          <p:nvPr/>
        </p:nvSpPr>
        <p:spPr>
          <a:xfrm>
            <a:off x="5400700" y="1812335"/>
            <a:ext cx="7335709" cy="599921"/>
          </a:xfrm>
          <a:prstGeom prst="rect">
            <a:avLst/>
          </a:prstGeom>
        </p:spPr>
        <p:txBody>
          <a:bodyPr wrap="none" lIns="158932" tIns="79466" rIns="158932" bIns="79466">
            <a:spAutoFit/>
          </a:bodyPr>
          <a:lstStyle/>
          <a:p>
            <a:pPr>
              <a:lnSpc>
                <a:spcPts val="3824"/>
              </a:lnSpc>
            </a:pPr>
            <a:r>
              <a:rPr lang="zh-CN" altLang="en-US" sz="1200" dirty="0">
                <a:solidFill>
                  <a:srgbClr val="FFFFFF"/>
                </a:solidFill>
                <a:latin typeface="微软雅黑"/>
                <a:ea typeface="微软雅黑"/>
                <a:cs typeface="微软雅黑"/>
              </a:rPr>
              <a:t>马来西亚网购退款诈骗案</a:t>
            </a: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协助广东、</a:t>
            </a:r>
            <a:r>
              <a:rPr lang="zh-CN" altLang="en-US" sz="1200" dirty="0" smtClean="0">
                <a:solidFill>
                  <a:srgbClr val="FFFFFF"/>
                </a:solidFill>
                <a:latin typeface="微软雅黑"/>
                <a:ea typeface="微软雅黑"/>
                <a:cs typeface="微软雅黑"/>
              </a:rPr>
              <a:t>湖北警方</a:t>
            </a:r>
            <a:r>
              <a:rPr lang="en-US" altLang="zh-CN" sz="1200" dirty="0" smtClean="0">
                <a:solidFill>
                  <a:srgbClr val="FFFFFF"/>
                </a:solidFill>
                <a:latin typeface="微软雅黑"/>
                <a:ea typeface="微软雅黑"/>
                <a:cs typeface="微软雅黑"/>
              </a:rPr>
              <a:t>                  </a:t>
            </a:r>
            <a:r>
              <a:rPr lang="zh-CN" altLang="en-US" sz="1200" dirty="0" smtClean="0">
                <a:solidFill>
                  <a:srgbClr val="FFFFFF"/>
                </a:solidFill>
                <a:latin typeface="微软雅黑"/>
                <a:ea typeface="微软雅黑"/>
                <a:cs typeface="微软雅黑"/>
              </a:rPr>
              <a:t>“</a:t>
            </a:r>
            <a:r>
              <a:rPr lang="en-US" altLang="zh-CN" sz="1200" dirty="0" smtClean="0">
                <a:solidFill>
                  <a:srgbClr val="FFFFFF"/>
                </a:solidFill>
                <a:latin typeface="微软雅黑"/>
                <a:ea typeface="微软雅黑"/>
                <a:cs typeface="微软雅黑"/>
              </a:rPr>
              <a:t> </a:t>
            </a:r>
            <a:r>
              <a:rPr lang="zh-CN" altLang="en-US" sz="1200" dirty="0">
                <a:solidFill>
                  <a:srgbClr val="FFFFFF"/>
                </a:solidFill>
                <a:latin typeface="微软雅黑"/>
                <a:ea typeface="微软雅黑"/>
                <a:cs typeface="微软雅黑"/>
              </a:rPr>
              <a:t>清源一号”专案</a:t>
            </a: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协助广东、浙江警方</a:t>
            </a:r>
          </a:p>
        </p:txBody>
      </p:sp>
      <p:grpSp>
        <p:nvGrpSpPr>
          <p:cNvPr id="569" name="原创设计师QQ69613753    _2"/>
          <p:cNvGrpSpPr/>
          <p:nvPr/>
        </p:nvGrpSpPr>
        <p:grpSpPr>
          <a:xfrm>
            <a:off x="5040659" y="1353820"/>
            <a:ext cx="421252" cy="482372"/>
            <a:chOff x="2706312" y="1374448"/>
            <a:chExt cx="1449785" cy="1453759"/>
          </a:xfrm>
          <a:noFill/>
        </p:grpSpPr>
        <p:sp>
          <p:nvSpPr>
            <p:cNvPr id="570" name="Freeform 1405"/>
            <p:cNvSpPr>
              <a:spLocks/>
            </p:cNvSpPr>
            <p:nvPr/>
          </p:nvSpPr>
          <p:spPr bwMode="auto">
            <a:xfrm>
              <a:off x="3228401" y="2280068"/>
              <a:ext cx="800361" cy="520335"/>
            </a:xfrm>
            <a:custGeom>
              <a:avLst/>
              <a:gdLst>
                <a:gd name="T0" fmla="*/ 403 w 403"/>
                <a:gd name="T1" fmla="*/ 0 h 262"/>
                <a:gd name="T2" fmla="*/ 400 w 403"/>
                <a:gd name="T3" fmla="*/ 57 h 262"/>
                <a:gd name="T4" fmla="*/ 384 w 403"/>
                <a:gd name="T5" fmla="*/ 112 h 262"/>
                <a:gd name="T6" fmla="*/ 357 w 403"/>
                <a:gd name="T7" fmla="*/ 162 h 262"/>
                <a:gd name="T8" fmla="*/ 317 w 403"/>
                <a:gd name="T9" fmla="*/ 205 h 262"/>
                <a:gd name="T10" fmla="*/ 269 w 403"/>
                <a:gd name="T11" fmla="*/ 236 h 262"/>
                <a:gd name="T12" fmla="*/ 217 w 403"/>
                <a:gd name="T13" fmla="*/ 255 h 262"/>
                <a:gd name="T14" fmla="*/ 159 w 403"/>
                <a:gd name="T15" fmla="*/ 262 h 262"/>
                <a:gd name="T16" fmla="*/ 102 w 403"/>
                <a:gd name="T17" fmla="*/ 255 h 262"/>
                <a:gd name="T18" fmla="*/ 47 w 403"/>
                <a:gd name="T19" fmla="*/ 236 h 262"/>
                <a:gd name="T20" fmla="*/ 0 w 403"/>
                <a:gd name="T21" fmla="*/ 2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3" h="262">
                  <a:moveTo>
                    <a:pt x="403" y="0"/>
                  </a:moveTo>
                  <a:lnTo>
                    <a:pt x="400" y="57"/>
                  </a:lnTo>
                  <a:lnTo>
                    <a:pt x="384" y="112"/>
                  </a:lnTo>
                  <a:lnTo>
                    <a:pt x="357" y="162"/>
                  </a:lnTo>
                  <a:lnTo>
                    <a:pt x="317" y="205"/>
                  </a:lnTo>
                  <a:lnTo>
                    <a:pt x="269" y="236"/>
                  </a:lnTo>
                  <a:lnTo>
                    <a:pt x="217" y="255"/>
                  </a:lnTo>
                  <a:lnTo>
                    <a:pt x="159" y="262"/>
                  </a:lnTo>
                  <a:lnTo>
                    <a:pt x="102" y="255"/>
                  </a:lnTo>
                  <a:lnTo>
                    <a:pt x="47" y="236"/>
                  </a:lnTo>
                  <a:lnTo>
                    <a:pt x="0" y="20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1" name="Freeform 1406"/>
            <p:cNvSpPr>
              <a:spLocks/>
            </p:cNvSpPr>
            <p:nvPr/>
          </p:nvSpPr>
          <p:spPr bwMode="auto">
            <a:xfrm>
              <a:off x="3057605" y="1795482"/>
              <a:ext cx="448838" cy="885759"/>
            </a:xfrm>
            <a:custGeom>
              <a:avLst/>
              <a:gdLst>
                <a:gd name="T0" fmla="*/ 226 w 226"/>
                <a:gd name="T1" fmla="*/ 0 h 446"/>
                <a:gd name="T2" fmla="*/ 167 w 226"/>
                <a:gd name="T3" fmla="*/ 15 h 446"/>
                <a:gd name="T4" fmla="*/ 114 w 226"/>
                <a:gd name="T5" fmla="*/ 41 h 446"/>
                <a:gd name="T6" fmla="*/ 69 w 226"/>
                <a:gd name="T7" fmla="*/ 79 h 446"/>
                <a:gd name="T8" fmla="*/ 36 w 226"/>
                <a:gd name="T9" fmla="*/ 127 h 446"/>
                <a:gd name="T10" fmla="*/ 12 w 226"/>
                <a:gd name="T11" fmla="*/ 184 h 446"/>
                <a:gd name="T12" fmla="*/ 0 w 226"/>
                <a:gd name="T13" fmla="*/ 239 h 446"/>
                <a:gd name="T14" fmla="*/ 2 w 226"/>
                <a:gd name="T15" fmla="*/ 299 h 446"/>
                <a:gd name="T16" fmla="*/ 19 w 226"/>
                <a:gd name="T17" fmla="*/ 353 h 446"/>
                <a:gd name="T18" fmla="*/ 47 w 226"/>
                <a:gd name="T19" fmla="*/ 403 h 446"/>
                <a:gd name="T20" fmla="*/ 86 w 22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446">
                  <a:moveTo>
                    <a:pt x="226" y="0"/>
                  </a:moveTo>
                  <a:lnTo>
                    <a:pt x="167" y="15"/>
                  </a:lnTo>
                  <a:lnTo>
                    <a:pt x="114" y="41"/>
                  </a:lnTo>
                  <a:lnTo>
                    <a:pt x="69" y="79"/>
                  </a:lnTo>
                  <a:lnTo>
                    <a:pt x="36" y="127"/>
                  </a:lnTo>
                  <a:lnTo>
                    <a:pt x="12" y="184"/>
                  </a:lnTo>
                  <a:lnTo>
                    <a:pt x="0" y="239"/>
                  </a:lnTo>
                  <a:lnTo>
                    <a:pt x="2" y="299"/>
                  </a:lnTo>
                  <a:lnTo>
                    <a:pt x="19" y="353"/>
                  </a:lnTo>
                  <a:lnTo>
                    <a:pt x="47" y="403"/>
                  </a:lnTo>
                  <a:lnTo>
                    <a:pt x="8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2" name="Freeform 1407"/>
            <p:cNvSpPr>
              <a:spLocks/>
            </p:cNvSpPr>
            <p:nvPr/>
          </p:nvSpPr>
          <p:spPr bwMode="auto">
            <a:xfrm>
              <a:off x="3506442" y="1795482"/>
              <a:ext cx="564026" cy="778516"/>
            </a:xfrm>
            <a:custGeom>
              <a:avLst/>
              <a:gdLst>
                <a:gd name="T0" fmla="*/ 236 w 284"/>
                <a:gd name="T1" fmla="*/ 392 h 392"/>
                <a:gd name="T2" fmla="*/ 265 w 284"/>
                <a:gd name="T3" fmla="*/ 344 h 392"/>
                <a:gd name="T4" fmla="*/ 282 w 284"/>
                <a:gd name="T5" fmla="*/ 287 h 392"/>
                <a:gd name="T6" fmla="*/ 284 w 284"/>
                <a:gd name="T7" fmla="*/ 229 h 392"/>
                <a:gd name="T8" fmla="*/ 275 w 284"/>
                <a:gd name="T9" fmla="*/ 175 h 392"/>
                <a:gd name="T10" fmla="*/ 248 w 284"/>
                <a:gd name="T11" fmla="*/ 120 h 392"/>
                <a:gd name="T12" fmla="*/ 215 w 284"/>
                <a:gd name="T13" fmla="*/ 74 h 392"/>
                <a:gd name="T14" fmla="*/ 170 w 284"/>
                <a:gd name="T15" fmla="*/ 39 h 392"/>
                <a:gd name="T16" fmla="*/ 115 w 284"/>
                <a:gd name="T17" fmla="*/ 12 h 392"/>
                <a:gd name="T18" fmla="*/ 58 w 284"/>
                <a:gd name="T19" fmla="*/ 0 h 392"/>
                <a:gd name="T20" fmla="*/ 0 w 284"/>
                <a:gd name="T21"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2">
                  <a:moveTo>
                    <a:pt x="236" y="392"/>
                  </a:moveTo>
                  <a:lnTo>
                    <a:pt x="265" y="344"/>
                  </a:lnTo>
                  <a:lnTo>
                    <a:pt x="282" y="287"/>
                  </a:lnTo>
                  <a:lnTo>
                    <a:pt x="284" y="229"/>
                  </a:lnTo>
                  <a:lnTo>
                    <a:pt x="275" y="175"/>
                  </a:lnTo>
                  <a:lnTo>
                    <a:pt x="248" y="120"/>
                  </a:lnTo>
                  <a:lnTo>
                    <a:pt x="215" y="74"/>
                  </a:lnTo>
                  <a:lnTo>
                    <a:pt x="170" y="39"/>
                  </a:lnTo>
                  <a:lnTo>
                    <a:pt x="115" y="12"/>
                  </a:lnTo>
                  <a:lnTo>
                    <a:pt x="58" y="0"/>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3" name="Freeform 1408"/>
            <p:cNvSpPr>
              <a:spLocks/>
            </p:cNvSpPr>
            <p:nvPr/>
          </p:nvSpPr>
          <p:spPr bwMode="auto">
            <a:xfrm>
              <a:off x="3105269" y="2349578"/>
              <a:ext cx="869871" cy="423020"/>
            </a:xfrm>
            <a:custGeom>
              <a:avLst/>
              <a:gdLst>
                <a:gd name="T0" fmla="*/ 438 w 438"/>
                <a:gd name="T1" fmla="*/ 113 h 213"/>
                <a:gd name="T2" fmla="*/ 400 w 438"/>
                <a:gd name="T3" fmla="*/ 155 h 213"/>
                <a:gd name="T4" fmla="*/ 353 w 438"/>
                <a:gd name="T5" fmla="*/ 187 h 213"/>
                <a:gd name="T6" fmla="*/ 298 w 438"/>
                <a:gd name="T7" fmla="*/ 206 h 213"/>
                <a:gd name="T8" fmla="*/ 241 w 438"/>
                <a:gd name="T9" fmla="*/ 213 h 213"/>
                <a:gd name="T10" fmla="*/ 186 w 438"/>
                <a:gd name="T11" fmla="*/ 206 h 213"/>
                <a:gd name="T12" fmla="*/ 131 w 438"/>
                <a:gd name="T13" fmla="*/ 184 h 213"/>
                <a:gd name="T14" fmla="*/ 83 w 438"/>
                <a:gd name="T15" fmla="*/ 151 h 213"/>
                <a:gd name="T16" fmla="*/ 43 w 438"/>
                <a:gd name="T17" fmla="*/ 108 h 213"/>
                <a:gd name="T18" fmla="*/ 16 w 438"/>
                <a:gd name="T19" fmla="*/ 58 h 213"/>
                <a:gd name="T20" fmla="*/ 0 w 438"/>
                <a:gd name="T21"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213">
                  <a:moveTo>
                    <a:pt x="438" y="113"/>
                  </a:moveTo>
                  <a:lnTo>
                    <a:pt x="400" y="155"/>
                  </a:lnTo>
                  <a:lnTo>
                    <a:pt x="353" y="187"/>
                  </a:lnTo>
                  <a:lnTo>
                    <a:pt x="298" y="206"/>
                  </a:lnTo>
                  <a:lnTo>
                    <a:pt x="241" y="213"/>
                  </a:lnTo>
                  <a:lnTo>
                    <a:pt x="186" y="206"/>
                  </a:lnTo>
                  <a:lnTo>
                    <a:pt x="131" y="184"/>
                  </a:lnTo>
                  <a:lnTo>
                    <a:pt x="83" y="151"/>
                  </a:lnTo>
                  <a:lnTo>
                    <a:pt x="43" y="108"/>
                  </a:lnTo>
                  <a:lnTo>
                    <a:pt x="16" y="58"/>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4" name="Freeform 1409"/>
            <p:cNvSpPr>
              <a:spLocks/>
            </p:cNvSpPr>
            <p:nvPr/>
          </p:nvSpPr>
          <p:spPr bwMode="auto">
            <a:xfrm>
              <a:off x="3728875" y="1839174"/>
              <a:ext cx="379327" cy="881788"/>
            </a:xfrm>
            <a:custGeom>
              <a:avLst/>
              <a:gdLst>
                <a:gd name="T0" fmla="*/ 77 w 191"/>
                <a:gd name="T1" fmla="*/ 0 h 444"/>
                <a:gd name="T2" fmla="*/ 122 w 191"/>
                <a:gd name="T3" fmla="*/ 36 h 444"/>
                <a:gd name="T4" fmla="*/ 158 w 191"/>
                <a:gd name="T5" fmla="*/ 81 h 444"/>
                <a:gd name="T6" fmla="*/ 182 w 191"/>
                <a:gd name="T7" fmla="*/ 133 h 444"/>
                <a:gd name="T8" fmla="*/ 191 w 191"/>
                <a:gd name="T9" fmla="*/ 191 h 444"/>
                <a:gd name="T10" fmla="*/ 189 w 191"/>
                <a:gd name="T11" fmla="*/ 248 h 444"/>
                <a:gd name="T12" fmla="*/ 172 w 191"/>
                <a:gd name="T13" fmla="*/ 303 h 444"/>
                <a:gd name="T14" fmla="*/ 144 w 191"/>
                <a:gd name="T15" fmla="*/ 353 h 444"/>
                <a:gd name="T16" fmla="*/ 103 w 191"/>
                <a:gd name="T17" fmla="*/ 393 h 444"/>
                <a:gd name="T18" fmla="*/ 55 w 191"/>
                <a:gd name="T19" fmla="*/ 424 h 444"/>
                <a:gd name="T20" fmla="*/ 0 w 191"/>
                <a:gd name="T21" fmla="*/ 44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4">
                  <a:moveTo>
                    <a:pt x="77" y="0"/>
                  </a:moveTo>
                  <a:lnTo>
                    <a:pt x="122" y="36"/>
                  </a:lnTo>
                  <a:lnTo>
                    <a:pt x="158" y="81"/>
                  </a:lnTo>
                  <a:lnTo>
                    <a:pt x="182" y="133"/>
                  </a:lnTo>
                  <a:lnTo>
                    <a:pt x="191" y="191"/>
                  </a:lnTo>
                  <a:lnTo>
                    <a:pt x="189" y="248"/>
                  </a:lnTo>
                  <a:lnTo>
                    <a:pt x="172" y="303"/>
                  </a:lnTo>
                  <a:lnTo>
                    <a:pt x="144" y="353"/>
                  </a:lnTo>
                  <a:lnTo>
                    <a:pt x="103" y="393"/>
                  </a:lnTo>
                  <a:lnTo>
                    <a:pt x="55" y="424"/>
                  </a:lnTo>
                  <a:lnTo>
                    <a:pt x="0" y="44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5" name="Freeform 1410"/>
            <p:cNvSpPr>
              <a:spLocks/>
            </p:cNvSpPr>
            <p:nvPr/>
          </p:nvSpPr>
          <p:spPr bwMode="auto">
            <a:xfrm>
              <a:off x="3009941" y="1980180"/>
              <a:ext cx="488558" cy="840081"/>
            </a:xfrm>
            <a:custGeom>
              <a:avLst/>
              <a:gdLst>
                <a:gd name="T0" fmla="*/ 69 w 246"/>
                <a:gd name="T1" fmla="*/ 0 h 423"/>
                <a:gd name="T2" fmla="*/ 33 w 246"/>
                <a:gd name="T3" fmla="*/ 46 h 423"/>
                <a:gd name="T4" fmla="*/ 9 w 246"/>
                <a:gd name="T5" fmla="*/ 101 h 423"/>
                <a:gd name="T6" fmla="*/ 0 w 246"/>
                <a:gd name="T7" fmla="*/ 158 h 423"/>
                <a:gd name="T8" fmla="*/ 2 w 246"/>
                <a:gd name="T9" fmla="*/ 217 h 423"/>
                <a:gd name="T10" fmla="*/ 19 w 246"/>
                <a:gd name="T11" fmla="*/ 272 h 423"/>
                <a:gd name="T12" fmla="*/ 48 w 246"/>
                <a:gd name="T13" fmla="*/ 322 h 423"/>
                <a:gd name="T14" fmla="*/ 88 w 246"/>
                <a:gd name="T15" fmla="*/ 365 h 423"/>
                <a:gd name="T16" fmla="*/ 136 w 246"/>
                <a:gd name="T17" fmla="*/ 396 h 423"/>
                <a:gd name="T18" fmla="*/ 188 w 246"/>
                <a:gd name="T19" fmla="*/ 415 h 423"/>
                <a:gd name="T20" fmla="*/ 246 w 246"/>
                <a:gd name="T21" fmla="*/ 4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423">
                  <a:moveTo>
                    <a:pt x="69" y="0"/>
                  </a:moveTo>
                  <a:lnTo>
                    <a:pt x="33" y="46"/>
                  </a:lnTo>
                  <a:lnTo>
                    <a:pt x="9" y="101"/>
                  </a:lnTo>
                  <a:lnTo>
                    <a:pt x="0" y="158"/>
                  </a:lnTo>
                  <a:lnTo>
                    <a:pt x="2" y="217"/>
                  </a:lnTo>
                  <a:lnTo>
                    <a:pt x="19" y="272"/>
                  </a:lnTo>
                  <a:lnTo>
                    <a:pt x="48" y="322"/>
                  </a:lnTo>
                  <a:lnTo>
                    <a:pt x="88" y="365"/>
                  </a:lnTo>
                  <a:lnTo>
                    <a:pt x="136" y="396"/>
                  </a:lnTo>
                  <a:lnTo>
                    <a:pt x="188" y="415"/>
                  </a:lnTo>
                  <a:lnTo>
                    <a:pt x="246" y="42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6" name="Freeform 1411"/>
            <p:cNvSpPr>
              <a:spLocks/>
            </p:cNvSpPr>
            <p:nvPr/>
          </p:nvSpPr>
          <p:spPr bwMode="auto">
            <a:xfrm>
              <a:off x="3133073" y="1966279"/>
              <a:ext cx="595802" cy="762627"/>
            </a:xfrm>
            <a:custGeom>
              <a:avLst/>
              <a:gdLst>
                <a:gd name="T0" fmla="*/ 33 w 300"/>
                <a:gd name="T1" fmla="*/ 0 h 384"/>
                <a:gd name="T2" fmla="*/ 9 w 300"/>
                <a:gd name="T3" fmla="*/ 55 h 384"/>
                <a:gd name="T4" fmla="*/ 0 w 300"/>
                <a:gd name="T5" fmla="*/ 112 h 384"/>
                <a:gd name="T6" fmla="*/ 2 w 300"/>
                <a:gd name="T7" fmla="*/ 172 h 384"/>
                <a:gd name="T8" fmla="*/ 17 w 300"/>
                <a:gd name="T9" fmla="*/ 229 h 384"/>
                <a:gd name="T10" fmla="*/ 45 w 300"/>
                <a:gd name="T11" fmla="*/ 279 h 384"/>
                <a:gd name="T12" fmla="*/ 86 w 300"/>
                <a:gd name="T13" fmla="*/ 322 h 384"/>
                <a:gd name="T14" fmla="*/ 133 w 300"/>
                <a:gd name="T15" fmla="*/ 356 h 384"/>
                <a:gd name="T16" fmla="*/ 186 w 300"/>
                <a:gd name="T17" fmla="*/ 377 h 384"/>
                <a:gd name="T18" fmla="*/ 243 w 300"/>
                <a:gd name="T19" fmla="*/ 384 h 384"/>
                <a:gd name="T20" fmla="*/ 300 w 300"/>
                <a:gd name="T21" fmla="*/ 38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384">
                  <a:moveTo>
                    <a:pt x="33" y="0"/>
                  </a:moveTo>
                  <a:lnTo>
                    <a:pt x="9" y="55"/>
                  </a:lnTo>
                  <a:lnTo>
                    <a:pt x="0" y="112"/>
                  </a:lnTo>
                  <a:lnTo>
                    <a:pt x="2" y="172"/>
                  </a:lnTo>
                  <a:lnTo>
                    <a:pt x="17" y="229"/>
                  </a:lnTo>
                  <a:lnTo>
                    <a:pt x="45" y="279"/>
                  </a:lnTo>
                  <a:lnTo>
                    <a:pt x="86" y="322"/>
                  </a:lnTo>
                  <a:lnTo>
                    <a:pt x="133" y="356"/>
                  </a:lnTo>
                  <a:lnTo>
                    <a:pt x="186" y="377"/>
                  </a:lnTo>
                  <a:lnTo>
                    <a:pt x="243" y="384"/>
                  </a:lnTo>
                  <a:lnTo>
                    <a:pt x="300" y="38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7" name="Freeform 1412"/>
            <p:cNvSpPr>
              <a:spLocks/>
            </p:cNvSpPr>
            <p:nvPr/>
          </p:nvSpPr>
          <p:spPr bwMode="auto">
            <a:xfrm>
              <a:off x="3150947" y="1668377"/>
              <a:ext cx="1000947" cy="1018822"/>
            </a:xfrm>
            <a:custGeom>
              <a:avLst/>
              <a:gdLst>
                <a:gd name="T0" fmla="*/ 482 w 504"/>
                <a:gd name="T1" fmla="*/ 343 h 513"/>
                <a:gd name="T2" fmla="*/ 501 w 504"/>
                <a:gd name="T3" fmla="*/ 289 h 513"/>
                <a:gd name="T4" fmla="*/ 504 w 504"/>
                <a:gd name="T5" fmla="*/ 231 h 513"/>
                <a:gd name="T6" fmla="*/ 497 w 504"/>
                <a:gd name="T7" fmla="*/ 176 h 513"/>
                <a:gd name="T8" fmla="*/ 473 w 504"/>
                <a:gd name="T9" fmla="*/ 124 h 513"/>
                <a:gd name="T10" fmla="*/ 439 w 504"/>
                <a:gd name="T11" fmla="*/ 76 h 513"/>
                <a:gd name="T12" fmla="*/ 394 w 504"/>
                <a:gd name="T13" fmla="*/ 41 h 513"/>
                <a:gd name="T14" fmla="*/ 342 w 504"/>
                <a:gd name="T15" fmla="*/ 14 h 513"/>
                <a:gd name="T16" fmla="*/ 287 w 504"/>
                <a:gd name="T17" fmla="*/ 0 h 513"/>
                <a:gd name="T18" fmla="*/ 227 w 504"/>
                <a:gd name="T19" fmla="*/ 0 h 513"/>
                <a:gd name="T20" fmla="*/ 170 w 504"/>
                <a:gd name="T21" fmla="*/ 14 h 513"/>
                <a:gd name="T22" fmla="*/ 117 w 504"/>
                <a:gd name="T23" fmla="*/ 41 h 513"/>
                <a:gd name="T24" fmla="*/ 72 w 504"/>
                <a:gd name="T25" fmla="*/ 79 h 513"/>
                <a:gd name="T26" fmla="*/ 36 w 504"/>
                <a:gd name="T27" fmla="*/ 124 h 513"/>
                <a:gd name="T28" fmla="*/ 12 w 504"/>
                <a:gd name="T29" fmla="*/ 179 h 513"/>
                <a:gd name="T30" fmla="*/ 0 w 504"/>
                <a:gd name="T31" fmla="*/ 236 h 513"/>
                <a:gd name="T32" fmla="*/ 3 w 504"/>
                <a:gd name="T33" fmla="*/ 296 h 513"/>
                <a:gd name="T34" fmla="*/ 20 w 504"/>
                <a:gd name="T35" fmla="*/ 353 h 513"/>
                <a:gd name="T36" fmla="*/ 48 w 504"/>
                <a:gd name="T37" fmla="*/ 405 h 513"/>
                <a:gd name="T38" fmla="*/ 86 w 504"/>
                <a:gd name="T39" fmla="*/ 448 h 513"/>
                <a:gd name="T40" fmla="*/ 134 w 504"/>
                <a:gd name="T41" fmla="*/ 482 h 513"/>
                <a:gd name="T42" fmla="*/ 189 w 504"/>
                <a:gd name="T43" fmla="*/ 503 h 513"/>
                <a:gd name="T44" fmla="*/ 246 w 504"/>
                <a:gd name="T45" fmla="*/ 513 h 513"/>
                <a:gd name="T46" fmla="*/ 303 w 504"/>
                <a:gd name="T47" fmla="*/ 508 h 513"/>
                <a:gd name="T48" fmla="*/ 358 w 504"/>
                <a:gd name="T49" fmla="*/ 489 h 513"/>
                <a:gd name="T50" fmla="*/ 406 w 504"/>
                <a:gd name="T51" fmla="*/ 458 h 513"/>
                <a:gd name="T52" fmla="*/ 447 w 504"/>
                <a:gd name="T53" fmla="*/ 417 h 513"/>
                <a:gd name="T54" fmla="*/ 475 w 504"/>
                <a:gd name="T55" fmla="*/ 367 h 513"/>
                <a:gd name="T56" fmla="*/ 492 w 504"/>
                <a:gd name="T57" fmla="*/ 312 h 513"/>
                <a:gd name="T58" fmla="*/ 497 w 504"/>
                <a:gd name="T59" fmla="*/ 255 h 513"/>
                <a:gd name="T60" fmla="*/ 487 w 504"/>
                <a:gd name="T61" fmla="*/ 20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4" h="513">
                  <a:moveTo>
                    <a:pt x="482" y="343"/>
                  </a:moveTo>
                  <a:lnTo>
                    <a:pt x="501" y="289"/>
                  </a:lnTo>
                  <a:lnTo>
                    <a:pt x="504" y="231"/>
                  </a:lnTo>
                  <a:lnTo>
                    <a:pt x="497" y="176"/>
                  </a:lnTo>
                  <a:lnTo>
                    <a:pt x="473" y="124"/>
                  </a:lnTo>
                  <a:lnTo>
                    <a:pt x="439" y="76"/>
                  </a:lnTo>
                  <a:lnTo>
                    <a:pt x="394" y="41"/>
                  </a:lnTo>
                  <a:lnTo>
                    <a:pt x="342" y="14"/>
                  </a:lnTo>
                  <a:lnTo>
                    <a:pt x="287" y="0"/>
                  </a:lnTo>
                  <a:lnTo>
                    <a:pt x="227" y="0"/>
                  </a:lnTo>
                  <a:lnTo>
                    <a:pt x="170" y="14"/>
                  </a:lnTo>
                  <a:lnTo>
                    <a:pt x="117" y="41"/>
                  </a:lnTo>
                  <a:lnTo>
                    <a:pt x="72" y="79"/>
                  </a:lnTo>
                  <a:lnTo>
                    <a:pt x="36" y="124"/>
                  </a:lnTo>
                  <a:lnTo>
                    <a:pt x="12" y="179"/>
                  </a:lnTo>
                  <a:lnTo>
                    <a:pt x="0" y="236"/>
                  </a:lnTo>
                  <a:lnTo>
                    <a:pt x="3" y="296"/>
                  </a:lnTo>
                  <a:lnTo>
                    <a:pt x="20" y="353"/>
                  </a:lnTo>
                  <a:lnTo>
                    <a:pt x="48" y="405"/>
                  </a:lnTo>
                  <a:lnTo>
                    <a:pt x="86" y="448"/>
                  </a:lnTo>
                  <a:lnTo>
                    <a:pt x="134" y="482"/>
                  </a:lnTo>
                  <a:lnTo>
                    <a:pt x="189" y="503"/>
                  </a:lnTo>
                  <a:lnTo>
                    <a:pt x="246" y="513"/>
                  </a:lnTo>
                  <a:lnTo>
                    <a:pt x="303" y="508"/>
                  </a:lnTo>
                  <a:lnTo>
                    <a:pt x="358" y="489"/>
                  </a:lnTo>
                  <a:lnTo>
                    <a:pt x="406" y="458"/>
                  </a:lnTo>
                  <a:lnTo>
                    <a:pt x="447" y="417"/>
                  </a:lnTo>
                  <a:lnTo>
                    <a:pt x="475" y="367"/>
                  </a:lnTo>
                  <a:lnTo>
                    <a:pt x="492" y="312"/>
                  </a:lnTo>
                  <a:lnTo>
                    <a:pt x="497" y="255"/>
                  </a:lnTo>
                  <a:lnTo>
                    <a:pt x="487" y="20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8" name="Freeform 1413"/>
            <p:cNvSpPr>
              <a:spLocks/>
            </p:cNvSpPr>
            <p:nvPr/>
          </p:nvSpPr>
          <p:spPr bwMode="auto">
            <a:xfrm>
              <a:off x="3198611" y="2311844"/>
              <a:ext cx="909591" cy="323719"/>
            </a:xfrm>
            <a:custGeom>
              <a:avLst/>
              <a:gdLst>
                <a:gd name="T0" fmla="*/ 458 w 458"/>
                <a:gd name="T1" fmla="*/ 19 h 163"/>
                <a:gd name="T2" fmla="*/ 430 w 458"/>
                <a:gd name="T3" fmla="*/ 70 h 163"/>
                <a:gd name="T4" fmla="*/ 389 w 458"/>
                <a:gd name="T5" fmla="*/ 110 h 163"/>
                <a:gd name="T6" fmla="*/ 339 w 458"/>
                <a:gd name="T7" fmla="*/ 139 h 163"/>
                <a:gd name="T8" fmla="*/ 284 w 458"/>
                <a:gd name="T9" fmla="*/ 158 h 163"/>
                <a:gd name="T10" fmla="*/ 227 w 458"/>
                <a:gd name="T11" fmla="*/ 163 h 163"/>
                <a:gd name="T12" fmla="*/ 170 w 458"/>
                <a:gd name="T13" fmla="*/ 153 h 163"/>
                <a:gd name="T14" fmla="*/ 115 w 458"/>
                <a:gd name="T15" fmla="*/ 132 h 163"/>
                <a:gd name="T16" fmla="*/ 67 w 458"/>
                <a:gd name="T17" fmla="*/ 98 h 163"/>
                <a:gd name="T18" fmla="*/ 31 w 458"/>
                <a:gd name="T19" fmla="*/ 55 h 163"/>
                <a:gd name="T20" fmla="*/ 0 w 458"/>
                <a:gd name="T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63">
                  <a:moveTo>
                    <a:pt x="458" y="19"/>
                  </a:moveTo>
                  <a:lnTo>
                    <a:pt x="430" y="70"/>
                  </a:lnTo>
                  <a:lnTo>
                    <a:pt x="389" y="110"/>
                  </a:lnTo>
                  <a:lnTo>
                    <a:pt x="339" y="139"/>
                  </a:lnTo>
                  <a:lnTo>
                    <a:pt x="284" y="158"/>
                  </a:lnTo>
                  <a:lnTo>
                    <a:pt x="227" y="163"/>
                  </a:lnTo>
                  <a:lnTo>
                    <a:pt x="170" y="153"/>
                  </a:lnTo>
                  <a:lnTo>
                    <a:pt x="115" y="132"/>
                  </a:lnTo>
                  <a:lnTo>
                    <a:pt x="67" y="98"/>
                  </a:lnTo>
                  <a:lnTo>
                    <a:pt x="31" y="55"/>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9" name="Freeform 1414"/>
            <p:cNvSpPr>
              <a:spLocks/>
            </p:cNvSpPr>
            <p:nvPr/>
          </p:nvSpPr>
          <p:spPr bwMode="auto">
            <a:xfrm>
              <a:off x="3160877" y="1616741"/>
              <a:ext cx="994990" cy="965200"/>
            </a:xfrm>
            <a:custGeom>
              <a:avLst/>
              <a:gdLst>
                <a:gd name="T0" fmla="*/ 12 w 501"/>
                <a:gd name="T1" fmla="*/ 150 h 486"/>
                <a:gd name="T2" fmla="*/ 0 w 501"/>
                <a:gd name="T3" fmla="*/ 207 h 486"/>
                <a:gd name="T4" fmla="*/ 3 w 501"/>
                <a:gd name="T5" fmla="*/ 267 h 486"/>
                <a:gd name="T6" fmla="*/ 19 w 501"/>
                <a:gd name="T7" fmla="*/ 324 h 486"/>
                <a:gd name="T8" fmla="*/ 46 w 501"/>
                <a:gd name="T9" fmla="*/ 374 h 486"/>
                <a:gd name="T10" fmla="*/ 88 w 501"/>
                <a:gd name="T11" fmla="*/ 422 h 486"/>
                <a:gd name="T12" fmla="*/ 134 w 501"/>
                <a:gd name="T13" fmla="*/ 455 h 486"/>
                <a:gd name="T14" fmla="*/ 186 w 501"/>
                <a:gd name="T15" fmla="*/ 477 h 486"/>
                <a:gd name="T16" fmla="*/ 246 w 501"/>
                <a:gd name="T17" fmla="*/ 486 h 486"/>
                <a:gd name="T18" fmla="*/ 303 w 501"/>
                <a:gd name="T19" fmla="*/ 482 h 486"/>
                <a:gd name="T20" fmla="*/ 358 w 501"/>
                <a:gd name="T21" fmla="*/ 465 h 486"/>
                <a:gd name="T22" fmla="*/ 408 w 501"/>
                <a:gd name="T23" fmla="*/ 434 h 486"/>
                <a:gd name="T24" fmla="*/ 449 w 501"/>
                <a:gd name="T25" fmla="*/ 393 h 486"/>
                <a:gd name="T26" fmla="*/ 480 w 501"/>
                <a:gd name="T27" fmla="*/ 346 h 486"/>
                <a:gd name="T28" fmla="*/ 496 w 501"/>
                <a:gd name="T29" fmla="*/ 291 h 486"/>
                <a:gd name="T30" fmla="*/ 501 w 501"/>
                <a:gd name="T31" fmla="*/ 233 h 486"/>
                <a:gd name="T32" fmla="*/ 494 w 501"/>
                <a:gd name="T33" fmla="*/ 176 h 486"/>
                <a:gd name="T34" fmla="*/ 473 w 501"/>
                <a:gd name="T35" fmla="*/ 124 h 486"/>
                <a:gd name="T36" fmla="*/ 437 w 501"/>
                <a:gd name="T37" fmla="*/ 78 h 486"/>
                <a:gd name="T38" fmla="*/ 394 w 501"/>
                <a:gd name="T39" fmla="*/ 40 h 486"/>
                <a:gd name="T40" fmla="*/ 344 w 501"/>
                <a:gd name="T41" fmla="*/ 14 h 486"/>
                <a:gd name="T42" fmla="*/ 286 w 501"/>
                <a:gd name="T43" fmla="*/ 0 h 486"/>
                <a:gd name="T44" fmla="*/ 229 w 501"/>
                <a:gd name="T45" fmla="*/ 0 h 486"/>
                <a:gd name="T46" fmla="*/ 172 w 501"/>
                <a:gd name="T47" fmla="*/ 14 h 486"/>
                <a:gd name="T48" fmla="*/ 119 w 501"/>
                <a:gd name="T49" fmla="*/ 38 h 486"/>
                <a:gd name="T50" fmla="*/ 74 w 501"/>
                <a:gd name="T51" fmla="*/ 76 h 486"/>
                <a:gd name="T52" fmla="*/ 36 w 501"/>
                <a:gd name="T53" fmla="*/ 124 h 486"/>
                <a:gd name="T54" fmla="*/ 12 w 501"/>
                <a:gd name="T55" fmla="*/ 176 h 486"/>
                <a:gd name="T56" fmla="*/ 3 w 501"/>
                <a:gd name="T57" fmla="*/ 236 h 486"/>
                <a:gd name="T58" fmla="*/ 5 w 501"/>
                <a:gd name="T59" fmla="*/ 296 h 486"/>
                <a:gd name="T60" fmla="*/ 19 w 501"/>
                <a:gd name="T61" fmla="*/ 35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1" h="486">
                  <a:moveTo>
                    <a:pt x="12" y="150"/>
                  </a:moveTo>
                  <a:lnTo>
                    <a:pt x="0" y="207"/>
                  </a:lnTo>
                  <a:lnTo>
                    <a:pt x="3" y="267"/>
                  </a:lnTo>
                  <a:lnTo>
                    <a:pt x="19" y="324"/>
                  </a:lnTo>
                  <a:lnTo>
                    <a:pt x="46" y="374"/>
                  </a:lnTo>
                  <a:lnTo>
                    <a:pt x="88" y="422"/>
                  </a:lnTo>
                  <a:lnTo>
                    <a:pt x="134" y="455"/>
                  </a:lnTo>
                  <a:lnTo>
                    <a:pt x="186" y="477"/>
                  </a:lnTo>
                  <a:lnTo>
                    <a:pt x="246" y="486"/>
                  </a:lnTo>
                  <a:lnTo>
                    <a:pt x="303" y="482"/>
                  </a:lnTo>
                  <a:lnTo>
                    <a:pt x="358" y="465"/>
                  </a:lnTo>
                  <a:lnTo>
                    <a:pt x="408" y="434"/>
                  </a:lnTo>
                  <a:lnTo>
                    <a:pt x="449" y="393"/>
                  </a:lnTo>
                  <a:lnTo>
                    <a:pt x="480" y="346"/>
                  </a:lnTo>
                  <a:lnTo>
                    <a:pt x="496" y="291"/>
                  </a:lnTo>
                  <a:lnTo>
                    <a:pt x="501" y="233"/>
                  </a:lnTo>
                  <a:lnTo>
                    <a:pt x="494" y="176"/>
                  </a:lnTo>
                  <a:lnTo>
                    <a:pt x="473" y="124"/>
                  </a:lnTo>
                  <a:lnTo>
                    <a:pt x="437" y="78"/>
                  </a:lnTo>
                  <a:lnTo>
                    <a:pt x="394" y="40"/>
                  </a:lnTo>
                  <a:lnTo>
                    <a:pt x="344" y="14"/>
                  </a:lnTo>
                  <a:lnTo>
                    <a:pt x="286" y="0"/>
                  </a:lnTo>
                  <a:lnTo>
                    <a:pt x="229" y="0"/>
                  </a:lnTo>
                  <a:lnTo>
                    <a:pt x="172" y="14"/>
                  </a:lnTo>
                  <a:lnTo>
                    <a:pt x="119" y="38"/>
                  </a:lnTo>
                  <a:lnTo>
                    <a:pt x="74" y="76"/>
                  </a:lnTo>
                  <a:lnTo>
                    <a:pt x="36" y="124"/>
                  </a:lnTo>
                  <a:lnTo>
                    <a:pt x="12" y="176"/>
                  </a:lnTo>
                  <a:lnTo>
                    <a:pt x="3" y="236"/>
                  </a:lnTo>
                  <a:lnTo>
                    <a:pt x="5" y="296"/>
                  </a:lnTo>
                  <a:lnTo>
                    <a:pt x="19" y="35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0" name="Freeform 1415"/>
            <p:cNvSpPr>
              <a:spLocks/>
            </p:cNvSpPr>
            <p:nvPr/>
          </p:nvSpPr>
          <p:spPr bwMode="auto">
            <a:xfrm>
              <a:off x="3516373" y="1815341"/>
              <a:ext cx="635523" cy="714963"/>
            </a:xfrm>
            <a:custGeom>
              <a:avLst/>
              <a:gdLst>
                <a:gd name="T0" fmla="*/ 289 w 320"/>
                <a:gd name="T1" fmla="*/ 0 h 360"/>
                <a:gd name="T2" fmla="*/ 310 w 320"/>
                <a:gd name="T3" fmla="*/ 52 h 360"/>
                <a:gd name="T4" fmla="*/ 320 w 320"/>
                <a:gd name="T5" fmla="*/ 110 h 360"/>
                <a:gd name="T6" fmla="*/ 313 w 320"/>
                <a:gd name="T7" fmla="*/ 167 h 360"/>
                <a:gd name="T8" fmla="*/ 296 w 320"/>
                <a:gd name="T9" fmla="*/ 219 h 360"/>
                <a:gd name="T10" fmla="*/ 265 w 320"/>
                <a:gd name="T11" fmla="*/ 269 h 360"/>
                <a:gd name="T12" fmla="*/ 222 w 320"/>
                <a:gd name="T13" fmla="*/ 310 h 360"/>
                <a:gd name="T14" fmla="*/ 172 w 320"/>
                <a:gd name="T15" fmla="*/ 339 h 360"/>
                <a:gd name="T16" fmla="*/ 117 w 320"/>
                <a:gd name="T17" fmla="*/ 355 h 360"/>
                <a:gd name="T18" fmla="*/ 60 w 320"/>
                <a:gd name="T19" fmla="*/ 360 h 360"/>
                <a:gd name="T20" fmla="*/ 0 w 320"/>
                <a:gd name="T21" fmla="*/ 35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 h="360">
                  <a:moveTo>
                    <a:pt x="289" y="0"/>
                  </a:moveTo>
                  <a:lnTo>
                    <a:pt x="310" y="52"/>
                  </a:lnTo>
                  <a:lnTo>
                    <a:pt x="320" y="110"/>
                  </a:lnTo>
                  <a:lnTo>
                    <a:pt x="313" y="167"/>
                  </a:lnTo>
                  <a:lnTo>
                    <a:pt x="296" y="219"/>
                  </a:lnTo>
                  <a:lnTo>
                    <a:pt x="265" y="269"/>
                  </a:lnTo>
                  <a:lnTo>
                    <a:pt x="222" y="310"/>
                  </a:lnTo>
                  <a:lnTo>
                    <a:pt x="172" y="339"/>
                  </a:lnTo>
                  <a:lnTo>
                    <a:pt x="117" y="355"/>
                  </a:lnTo>
                  <a:lnTo>
                    <a:pt x="60" y="360"/>
                  </a:lnTo>
                  <a:lnTo>
                    <a:pt x="0"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1" name="Freeform 1416"/>
            <p:cNvSpPr>
              <a:spLocks/>
            </p:cNvSpPr>
            <p:nvPr/>
          </p:nvSpPr>
          <p:spPr bwMode="auto">
            <a:xfrm>
              <a:off x="3146975" y="1586951"/>
              <a:ext cx="369397" cy="925480"/>
            </a:xfrm>
            <a:custGeom>
              <a:avLst/>
              <a:gdLst>
                <a:gd name="T0" fmla="*/ 117 w 186"/>
                <a:gd name="T1" fmla="*/ 0 h 466"/>
                <a:gd name="T2" fmla="*/ 72 w 186"/>
                <a:gd name="T3" fmla="*/ 39 h 466"/>
                <a:gd name="T4" fmla="*/ 36 w 186"/>
                <a:gd name="T5" fmla="*/ 84 h 466"/>
                <a:gd name="T6" fmla="*/ 14 w 186"/>
                <a:gd name="T7" fmla="*/ 136 h 466"/>
                <a:gd name="T8" fmla="*/ 0 w 186"/>
                <a:gd name="T9" fmla="*/ 196 h 466"/>
                <a:gd name="T10" fmla="*/ 2 w 186"/>
                <a:gd name="T11" fmla="*/ 256 h 466"/>
                <a:gd name="T12" fmla="*/ 17 w 186"/>
                <a:gd name="T13" fmla="*/ 311 h 466"/>
                <a:gd name="T14" fmla="*/ 45 w 186"/>
                <a:gd name="T15" fmla="*/ 363 h 466"/>
                <a:gd name="T16" fmla="*/ 84 w 186"/>
                <a:gd name="T17" fmla="*/ 408 h 466"/>
                <a:gd name="T18" fmla="*/ 134 w 186"/>
                <a:gd name="T19" fmla="*/ 444 h 466"/>
                <a:gd name="T20" fmla="*/ 186 w 186"/>
                <a:gd name="T21"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466">
                  <a:moveTo>
                    <a:pt x="117" y="0"/>
                  </a:moveTo>
                  <a:lnTo>
                    <a:pt x="72" y="39"/>
                  </a:lnTo>
                  <a:lnTo>
                    <a:pt x="36" y="84"/>
                  </a:lnTo>
                  <a:lnTo>
                    <a:pt x="14" y="136"/>
                  </a:lnTo>
                  <a:lnTo>
                    <a:pt x="0" y="196"/>
                  </a:lnTo>
                  <a:lnTo>
                    <a:pt x="2" y="256"/>
                  </a:lnTo>
                  <a:lnTo>
                    <a:pt x="17" y="311"/>
                  </a:lnTo>
                  <a:lnTo>
                    <a:pt x="45" y="363"/>
                  </a:lnTo>
                  <a:lnTo>
                    <a:pt x="84" y="408"/>
                  </a:lnTo>
                  <a:lnTo>
                    <a:pt x="134" y="444"/>
                  </a:lnTo>
                  <a:lnTo>
                    <a:pt x="186" y="46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2" name="Freeform 1417"/>
            <p:cNvSpPr>
              <a:spLocks/>
            </p:cNvSpPr>
            <p:nvPr/>
          </p:nvSpPr>
          <p:spPr bwMode="auto">
            <a:xfrm>
              <a:off x="3379338" y="1511482"/>
              <a:ext cx="748725" cy="587859"/>
            </a:xfrm>
            <a:custGeom>
              <a:avLst/>
              <a:gdLst>
                <a:gd name="T0" fmla="*/ 372 w 377"/>
                <a:gd name="T1" fmla="*/ 296 h 296"/>
                <a:gd name="T2" fmla="*/ 377 w 377"/>
                <a:gd name="T3" fmla="*/ 239 h 296"/>
                <a:gd name="T4" fmla="*/ 370 w 377"/>
                <a:gd name="T5" fmla="*/ 182 h 296"/>
                <a:gd name="T6" fmla="*/ 351 w 377"/>
                <a:gd name="T7" fmla="*/ 129 h 296"/>
                <a:gd name="T8" fmla="*/ 317 w 377"/>
                <a:gd name="T9" fmla="*/ 81 h 296"/>
                <a:gd name="T10" fmla="*/ 274 w 377"/>
                <a:gd name="T11" fmla="*/ 43 h 296"/>
                <a:gd name="T12" fmla="*/ 224 w 377"/>
                <a:gd name="T13" fmla="*/ 17 h 296"/>
                <a:gd name="T14" fmla="*/ 167 w 377"/>
                <a:gd name="T15" fmla="*/ 3 h 296"/>
                <a:gd name="T16" fmla="*/ 110 w 377"/>
                <a:gd name="T17" fmla="*/ 0 h 296"/>
                <a:gd name="T18" fmla="*/ 52 w 377"/>
                <a:gd name="T19" fmla="*/ 15 h 296"/>
                <a:gd name="T20" fmla="*/ 0 w 377"/>
                <a:gd name="T21" fmla="*/ 3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7" h="296">
                  <a:moveTo>
                    <a:pt x="372" y="296"/>
                  </a:moveTo>
                  <a:lnTo>
                    <a:pt x="377" y="239"/>
                  </a:lnTo>
                  <a:lnTo>
                    <a:pt x="370" y="182"/>
                  </a:lnTo>
                  <a:lnTo>
                    <a:pt x="351" y="129"/>
                  </a:lnTo>
                  <a:lnTo>
                    <a:pt x="317" y="81"/>
                  </a:lnTo>
                  <a:lnTo>
                    <a:pt x="274" y="43"/>
                  </a:lnTo>
                  <a:lnTo>
                    <a:pt x="224" y="17"/>
                  </a:lnTo>
                  <a:lnTo>
                    <a:pt x="167" y="3"/>
                  </a:lnTo>
                  <a:lnTo>
                    <a:pt x="110" y="0"/>
                  </a:lnTo>
                  <a:lnTo>
                    <a:pt x="52" y="15"/>
                  </a:lnTo>
                  <a:lnTo>
                    <a:pt x="0" y="3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3" name="Freeform 1418"/>
            <p:cNvSpPr>
              <a:spLocks/>
            </p:cNvSpPr>
            <p:nvPr/>
          </p:nvSpPr>
          <p:spPr bwMode="auto">
            <a:xfrm>
              <a:off x="3212514" y="2099341"/>
              <a:ext cx="905619" cy="383299"/>
            </a:xfrm>
            <a:custGeom>
              <a:avLst/>
              <a:gdLst>
                <a:gd name="T0" fmla="*/ 456 w 456"/>
                <a:gd name="T1" fmla="*/ 0 h 193"/>
                <a:gd name="T2" fmla="*/ 437 w 456"/>
                <a:gd name="T3" fmla="*/ 55 h 193"/>
                <a:gd name="T4" fmla="*/ 406 w 456"/>
                <a:gd name="T5" fmla="*/ 103 h 193"/>
                <a:gd name="T6" fmla="*/ 363 w 456"/>
                <a:gd name="T7" fmla="*/ 143 h 193"/>
                <a:gd name="T8" fmla="*/ 313 w 456"/>
                <a:gd name="T9" fmla="*/ 172 h 193"/>
                <a:gd name="T10" fmla="*/ 258 w 456"/>
                <a:gd name="T11" fmla="*/ 188 h 193"/>
                <a:gd name="T12" fmla="*/ 198 w 456"/>
                <a:gd name="T13" fmla="*/ 193 h 193"/>
                <a:gd name="T14" fmla="*/ 144 w 456"/>
                <a:gd name="T15" fmla="*/ 184 h 193"/>
                <a:gd name="T16" fmla="*/ 86 w 456"/>
                <a:gd name="T17" fmla="*/ 160 h 193"/>
                <a:gd name="T18" fmla="*/ 39 w 456"/>
                <a:gd name="T19" fmla="*/ 126 h 193"/>
                <a:gd name="T20" fmla="*/ 0 w 456"/>
                <a:gd name="T21" fmla="*/ 8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93">
                  <a:moveTo>
                    <a:pt x="456" y="0"/>
                  </a:moveTo>
                  <a:lnTo>
                    <a:pt x="437" y="55"/>
                  </a:lnTo>
                  <a:lnTo>
                    <a:pt x="406" y="103"/>
                  </a:lnTo>
                  <a:lnTo>
                    <a:pt x="363" y="143"/>
                  </a:lnTo>
                  <a:lnTo>
                    <a:pt x="313" y="172"/>
                  </a:lnTo>
                  <a:lnTo>
                    <a:pt x="258" y="188"/>
                  </a:lnTo>
                  <a:lnTo>
                    <a:pt x="198" y="193"/>
                  </a:lnTo>
                  <a:lnTo>
                    <a:pt x="144" y="184"/>
                  </a:lnTo>
                  <a:lnTo>
                    <a:pt x="86" y="160"/>
                  </a:lnTo>
                  <a:lnTo>
                    <a:pt x="39" y="126"/>
                  </a:lnTo>
                  <a:lnTo>
                    <a:pt x="0" y="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4" name="Freeform 1419"/>
            <p:cNvSpPr>
              <a:spLocks/>
            </p:cNvSpPr>
            <p:nvPr/>
          </p:nvSpPr>
          <p:spPr bwMode="auto">
            <a:xfrm>
              <a:off x="3146975" y="1819314"/>
              <a:ext cx="881787" cy="460754"/>
            </a:xfrm>
            <a:custGeom>
              <a:avLst/>
              <a:gdLst>
                <a:gd name="T0" fmla="*/ 0 w 444"/>
                <a:gd name="T1" fmla="*/ 81 h 232"/>
                <a:gd name="T2" fmla="*/ 45 w 444"/>
                <a:gd name="T3" fmla="*/ 43 h 232"/>
                <a:gd name="T4" fmla="*/ 98 w 444"/>
                <a:gd name="T5" fmla="*/ 15 h 232"/>
                <a:gd name="T6" fmla="*/ 155 w 444"/>
                <a:gd name="T7" fmla="*/ 0 h 232"/>
                <a:gd name="T8" fmla="*/ 215 w 444"/>
                <a:gd name="T9" fmla="*/ 0 h 232"/>
                <a:gd name="T10" fmla="*/ 272 w 444"/>
                <a:gd name="T11" fmla="*/ 12 h 232"/>
                <a:gd name="T12" fmla="*/ 324 w 444"/>
                <a:gd name="T13" fmla="*/ 38 h 232"/>
                <a:gd name="T14" fmla="*/ 370 w 444"/>
                <a:gd name="T15" fmla="*/ 74 h 232"/>
                <a:gd name="T16" fmla="*/ 408 w 444"/>
                <a:gd name="T17" fmla="*/ 122 h 232"/>
                <a:gd name="T18" fmla="*/ 432 w 444"/>
                <a:gd name="T19" fmla="*/ 174 h 232"/>
                <a:gd name="T20" fmla="*/ 444 w 444"/>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232">
                  <a:moveTo>
                    <a:pt x="0" y="81"/>
                  </a:moveTo>
                  <a:lnTo>
                    <a:pt x="45" y="43"/>
                  </a:lnTo>
                  <a:lnTo>
                    <a:pt x="98" y="15"/>
                  </a:lnTo>
                  <a:lnTo>
                    <a:pt x="155" y="0"/>
                  </a:lnTo>
                  <a:lnTo>
                    <a:pt x="215" y="0"/>
                  </a:lnTo>
                  <a:lnTo>
                    <a:pt x="272" y="12"/>
                  </a:lnTo>
                  <a:lnTo>
                    <a:pt x="324" y="38"/>
                  </a:lnTo>
                  <a:lnTo>
                    <a:pt x="370" y="74"/>
                  </a:lnTo>
                  <a:lnTo>
                    <a:pt x="408" y="122"/>
                  </a:lnTo>
                  <a:lnTo>
                    <a:pt x="432" y="174"/>
                  </a:lnTo>
                  <a:lnTo>
                    <a:pt x="444" y="23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5" name="Freeform 1420"/>
            <p:cNvSpPr>
              <a:spLocks/>
            </p:cNvSpPr>
            <p:nvPr/>
          </p:nvSpPr>
          <p:spPr bwMode="auto">
            <a:xfrm>
              <a:off x="3123143" y="1469776"/>
              <a:ext cx="564026" cy="790431"/>
            </a:xfrm>
            <a:custGeom>
              <a:avLst/>
              <a:gdLst>
                <a:gd name="T0" fmla="*/ 284 w 284"/>
                <a:gd name="T1" fmla="*/ 2 h 398"/>
                <a:gd name="T2" fmla="*/ 227 w 284"/>
                <a:gd name="T3" fmla="*/ 0 h 398"/>
                <a:gd name="T4" fmla="*/ 170 w 284"/>
                <a:gd name="T5" fmla="*/ 12 h 398"/>
                <a:gd name="T6" fmla="*/ 117 w 284"/>
                <a:gd name="T7" fmla="*/ 36 h 398"/>
                <a:gd name="T8" fmla="*/ 72 w 284"/>
                <a:gd name="T9" fmla="*/ 74 h 398"/>
                <a:gd name="T10" fmla="*/ 36 w 284"/>
                <a:gd name="T11" fmla="*/ 119 h 398"/>
                <a:gd name="T12" fmla="*/ 12 w 284"/>
                <a:gd name="T13" fmla="*/ 172 h 398"/>
                <a:gd name="T14" fmla="*/ 0 w 284"/>
                <a:gd name="T15" fmla="*/ 229 h 398"/>
                <a:gd name="T16" fmla="*/ 3 w 284"/>
                <a:gd name="T17" fmla="*/ 291 h 398"/>
                <a:gd name="T18" fmla="*/ 17 w 284"/>
                <a:gd name="T19" fmla="*/ 346 h 398"/>
                <a:gd name="T20" fmla="*/ 45 w 284"/>
                <a:gd name="T21" fmla="*/ 398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8">
                  <a:moveTo>
                    <a:pt x="284" y="2"/>
                  </a:moveTo>
                  <a:lnTo>
                    <a:pt x="227" y="0"/>
                  </a:lnTo>
                  <a:lnTo>
                    <a:pt x="170" y="12"/>
                  </a:lnTo>
                  <a:lnTo>
                    <a:pt x="117" y="36"/>
                  </a:lnTo>
                  <a:lnTo>
                    <a:pt x="72" y="74"/>
                  </a:lnTo>
                  <a:lnTo>
                    <a:pt x="36" y="119"/>
                  </a:lnTo>
                  <a:lnTo>
                    <a:pt x="12" y="172"/>
                  </a:lnTo>
                  <a:lnTo>
                    <a:pt x="0" y="229"/>
                  </a:lnTo>
                  <a:lnTo>
                    <a:pt x="3" y="291"/>
                  </a:lnTo>
                  <a:lnTo>
                    <a:pt x="17" y="346"/>
                  </a:lnTo>
                  <a:lnTo>
                    <a:pt x="45" y="3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6" name="Freeform 1421"/>
            <p:cNvSpPr>
              <a:spLocks/>
            </p:cNvSpPr>
            <p:nvPr/>
          </p:nvSpPr>
          <p:spPr bwMode="auto">
            <a:xfrm>
              <a:off x="3198611" y="1716042"/>
              <a:ext cx="919521" cy="349537"/>
            </a:xfrm>
            <a:custGeom>
              <a:avLst/>
              <a:gdLst>
                <a:gd name="T0" fmla="*/ 463 w 463"/>
                <a:gd name="T1" fmla="*/ 176 h 176"/>
                <a:gd name="T2" fmla="*/ 439 w 463"/>
                <a:gd name="T3" fmla="*/ 124 h 176"/>
                <a:gd name="T4" fmla="*/ 406 w 463"/>
                <a:gd name="T5" fmla="*/ 76 h 176"/>
                <a:gd name="T6" fmla="*/ 360 w 463"/>
                <a:gd name="T7" fmla="*/ 40 h 176"/>
                <a:gd name="T8" fmla="*/ 308 w 463"/>
                <a:gd name="T9" fmla="*/ 14 h 176"/>
                <a:gd name="T10" fmla="*/ 251 w 463"/>
                <a:gd name="T11" fmla="*/ 0 h 176"/>
                <a:gd name="T12" fmla="*/ 194 w 463"/>
                <a:gd name="T13" fmla="*/ 2 h 176"/>
                <a:gd name="T14" fmla="*/ 136 w 463"/>
                <a:gd name="T15" fmla="*/ 14 h 176"/>
                <a:gd name="T16" fmla="*/ 81 w 463"/>
                <a:gd name="T17" fmla="*/ 40 h 176"/>
                <a:gd name="T18" fmla="*/ 36 w 463"/>
                <a:gd name="T19" fmla="*/ 79 h 176"/>
                <a:gd name="T20" fmla="*/ 0 w 463"/>
                <a:gd name="T21" fmla="*/ 12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76">
                  <a:moveTo>
                    <a:pt x="463" y="176"/>
                  </a:moveTo>
                  <a:lnTo>
                    <a:pt x="439" y="124"/>
                  </a:lnTo>
                  <a:lnTo>
                    <a:pt x="406" y="76"/>
                  </a:lnTo>
                  <a:lnTo>
                    <a:pt x="360" y="40"/>
                  </a:lnTo>
                  <a:lnTo>
                    <a:pt x="308" y="14"/>
                  </a:lnTo>
                  <a:lnTo>
                    <a:pt x="251" y="0"/>
                  </a:lnTo>
                  <a:lnTo>
                    <a:pt x="194" y="2"/>
                  </a:lnTo>
                  <a:lnTo>
                    <a:pt x="136" y="14"/>
                  </a:lnTo>
                  <a:lnTo>
                    <a:pt x="81" y="40"/>
                  </a:lnTo>
                  <a:lnTo>
                    <a:pt x="36" y="79"/>
                  </a:lnTo>
                  <a:lnTo>
                    <a:pt x="0" y="12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7" name="Freeform 1422"/>
            <p:cNvSpPr>
              <a:spLocks/>
            </p:cNvSpPr>
            <p:nvPr/>
          </p:nvSpPr>
          <p:spPr bwMode="auto">
            <a:xfrm>
              <a:off x="3184709" y="1565105"/>
              <a:ext cx="905619" cy="349537"/>
            </a:xfrm>
            <a:custGeom>
              <a:avLst/>
              <a:gdLst>
                <a:gd name="T0" fmla="*/ 456 w 456"/>
                <a:gd name="T1" fmla="*/ 126 h 176"/>
                <a:gd name="T2" fmla="*/ 422 w 456"/>
                <a:gd name="T3" fmla="*/ 78 h 176"/>
                <a:gd name="T4" fmla="*/ 379 w 456"/>
                <a:gd name="T5" fmla="*/ 40 h 176"/>
                <a:gd name="T6" fmla="*/ 329 w 456"/>
                <a:gd name="T7" fmla="*/ 14 h 176"/>
                <a:gd name="T8" fmla="*/ 272 w 456"/>
                <a:gd name="T9" fmla="*/ 0 h 176"/>
                <a:gd name="T10" fmla="*/ 215 w 456"/>
                <a:gd name="T11" fmla="*/ 0 h 176"/>
                <a:gd name="T12" fmla="*/ 158 w 456"/>
                <a:gd name="T13" fmla="*/ 11 h 176"/>
                <a:gd name="T14" fmla="*/ 105 w 456"/>
                <a:gd name="T15" fmla="*/ 38 h 176"/>
                <a:gd name="T16" fmla="*/ 60 w 456"/>
                <a:gd name="T17" fmla="*/ 76 h 176"/>
                <a:gd name="T18" fmla="*/ 24 w 456"/>
                <a:gd name="T19" fmla="*/ 121 h 176"/>
                <a:gd name="T20" fmla="*/ 0 w 456"/>
                <a:gd name="T21"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76">
                  <a:moveTo>
                    <a:pt x="456" y="126"/>
                  </a:moveTo>
                  <a:lnTo>
                    <a:pt x="422" y="78"/>
                  </a:lnTo>
                  <a:lnTo>
                    <a:pt x="379" y="40"/>
                  </a:lnTo>
                  <a:lnTo>
                    <a:pt x="329" y="14"/>
                  </a:lnTo>
                  <a:lnTo>
                    <a:pt x="272" y="0"/>
                  </a:lnTo>
                  <a:lnTo>
                    <a:pt x="215" y="0"/>
                  </a:lnTo>
                  <a:lnTo>
                    <a:pt x="158" y="11"/>
                  </a:lnTo>
                  <a:lnTo>
                    <a:pt x="105" y="38"/>
                  </a:lnTo>
                  <a:lnTo>
                    <a:pt x="60" y="76"/>
                  </a:lnTo>
                  <a:lnTo>
                    <a:pt x="24" y="121"/>
                  </a:lnTo>
                  <a:lnTo>
                    <a:pt x="0" y="17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8" name="Freeform 1423"/>
            <p:cNvSpPr>
              <a:spLocks/>
            </p:cNvSpPr>
            <p:nvPr/>
          </p:nvSpPr>
          <p:spPr bwMode="auto">
            <a:xfrm>
              <a:off x="3085409" y="1432042"/>
              <a:ext cx="1014850" cy="1008892"/>
            </a:xfrm>
            <a:custGeom>
              <a:avLst/>
              <a:gdLst>
                <a:gd name="T0" fmla="*/ 432 w 511"/>
                <a:gd name="T1" fmla="*/ 83 h 508"/>
                <a:gd name="T2" fmla="*/ 391 w 511"/>
                <a:gd name="T3" fmla="*/ 45 h 508"/>
                <a:gd name="T4" fmla="*/ 341 w 511"/>
                <a:gd name="T5" fmla="*/ 16 h 508"/>
                <a:gd name="T6" fmla="*/ 291 w 511"/>
                <a:gd name="T7" fmla="*/ 0 h 508"/>
                <a:gd name="T8" fmla="*/ 229 w 511"/>
                <a:gd name="T9" fmla="*/ 0 h 508"/>
                <a:gd name="T10" fmla="*/ 172 w 511"/>
                <a:gd name="T11" fmla="*/ 12 h 508"/>
                <a:gd name="T12" fmla="*/ 119 w 511"/>
                <a:gd name="T13" fmla="*/ 35 h 508"/>
                <a:gd name="T14" fmla="*/ 74 w 511"/>
                <a:gd name="T15" fmla="*/ 71 h 508"/>
                <a:gd name="T16" fmla="*/ 38 w 511"/>
                <a:gd name="T17" fmla="*/ 117 h 508"/>
                <a:gd name="T18" fmla="*/ 12 w 511"/>
                <a:gd name="T19" fmla="*/ 171 h 508"/>
                <a:gd name="T20" fmla="*/ 0 w 511"/>
                <a:gd name="T21" fmla="*/ 229 h 508"/>
                <a:gd name="T22" fmla="*/ 2 w 511"/>
                <a:gd name="T23" fmla="*/ 286 h 508"/>
                <a:gd name="T24" fmla="*/ 17 w 511"/>
                <a:gd name="T25" fmla="*/ 346 h 508"/>
                <a:gd name="T26" fmla="*/ 45 w 511"/>
                <a:gd name="T27" fmla="*/ 396 h 508"/>
                <a:gd name="T28" fmla="*/ 84 w 511"/>
                <a:gd name="T29" fmla="*/ 441 h 508"/>
                <a:gd name="T30" fmla="*/ 131 w 511"/>
                <a:gd name="T31" fmla="*/ 474 h 508"/>
                <a:gd name="T32" fmla="*/ 186 w 511"/>
                <a:gd name="T33" fmla="*/ 498 h 508"/>
                <a:gd name="T34" fmla="*/ 246 w 511"/>
                <a:gd name="T35" fmla="*/ 508 h 508"/>
                <a:gd name="T36" fmla="*/ 303 w 511"/>
                <a:gd name="T37" fmla="*/ 505 h 508"/>
                <a:gd name="T38" fmla="*/ 360 w 511"/>
                <a:gd name="T39" fmla="*/ 489 h 508"/>
                <a:gd name="T40" fmla="*/ 410 w 511"/>
                <a:gd name="T41" fmla="*/ 458 h 508"/>
                <a:gd name="T42" fmla="*/ 453 w 511"/>
                <a:gd name="T43" fmla="*/ 420 h 508"/>
                <a:gd name="T44" fmla="*/ 484 w 511"/>
                <a:gd name="T45" fmla="*/ 369 h 508"/>
                <a:gd name="T46" fmla="*/ 503 w 511"/>
                <a:gd name="T47" fmla="*/ 317 h 508"/>
                <a:gd name="T48" fmla="*/ 511 w 511"/>
                <a:gd name="T49" fmla="*/ 260 h 508"/>
                <a:gd name="T50" fmla="*/ 503 w 511"/>
                <a:gd name="T51" fmla="*/ 202 h 508"/>
                <a:gd name="T52" fmla="*/ 484 w 511"/>
                <a:gd name="T53" fmla="*/ 148 h 508"/>
                <a:gd name="T54" fmla="*/ 451 w 511"/>
                <a:gd name="T55" fmla="*/ 100 h 508"/>
                <a:gd name="T56" fmla="*/ 408 w 511"/>
                <a:gd name="T57" fmla="*/ 62 h 508"/>
                <a:gd name="T58" fmla="*/ 358 w 511"/>
                <a:gd name="T59" fmla="*/ 35 h 508"/>
                <a:gd name="T60" fmla="*/ 303 w 511"/>
                <a:gd name="T61" fmla="*/ 2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1" h="508">
                  <a:moveTo>
                    <a:pt x="432" y="83"/>
                  </a:moveTo>
                  <a:lnTo>
                    <a:pt x="391" y="45"/>
                  </a:lnTo>
                  <a:lnTo>
                    <a:pt x="341" y="16"/>
                  </a:lnTo>
                  <a:lnTo>
                    <a:pt x="291" y="0"/>
                  </a:lnTo>
                  <a:lnTo>
                    <a:pt x="229" y="0"/>
                  </a:lnTo>
                  <a:lnTo>
                    <a:pt x="172" y="12"/>
                  </a:lnTo>
                  <a:lnTo>
                    <a:pt x="119" y="35"/>
                  </a:lnTo>
                  <a:lnTo>
                    <a:pt x="74" y="71"/>
                  </a:lnTo>
                  <a:lnTo>
                    <a:pt x="38" y="117"/>
                  </a:lnTo>
                  <a:lnTo>
                    <a:pt x="12" y="171"/>
                  </a:lnTo>
                  <a:lnTo>
                    <a:pt x="0" y="229"/>
                  </a:lnTo>
                  <a:lnTo>
                    <a:pt x="2" y="286"/>
                  </a:lnTo>
                  <a:lnTo>
                    <a:pt x="17" y="346"/>
                  </a:lnTo>
                  <a:lnTo>
                    <a:pt x="45" y="396"/>
                  </a:lnTo>
                  <a:lnTo>
                    <a:pt x="84" y="441"/>
                  </a:lnTo>
                  <a:lnTo>
                    <a:pt x="131" y="474"/>
                  </a:lnTo>
                  <a:lnTo>
                    <a:pt x="186" y="498"/>
                  </a:lnTo>
                  <a:lnTo>
                    <a:pt x="246" y="508"/>
                  </a:lnTo>
                  <a:lnTo>
                    <a:pt x="303" y="505"/>
                  </a:lnTo>
                  <a:lnTo>
                    <a:pt x="360" y="489"/>
                  </a:lnTo>
                  <a:lnTo>
                    <a:pt x="410" y="458"/>
                  </a:lnTo>
                  <a:lnTo>
                    <a:pt x="453" y="420"/>
                  </a:lnTo>
                  <a:lnTo>
                    <a:pt x="484" y="369"/>
                  </a:lnTo>
                  <a:lnTo>
                    <a:pt x="503" y="317"/>
                  </a:lnTo>
                  <a:lnTo>
                    <a:pt x="511" y="260"/>
                  </a:lnTo>
                  <a:lnTo>
                    <a:pt x="503" y="202"/>
                  </a:lnTo>
                  <a:lnTo>
                    <a:pt x="484" y="148"/>
                  </a:lnTo>
                  <a:lnTo>
                    <a:pt x="451" y="100"/>
                  </a:lnTo>
                  <a:lnTo>
                    <a:pt x="408" y="62"/>
                  </a:lnTo>
                  <a:lnTo>
                    <a:pt x="358" y="35"/>
                  </a:lnTo>
                  <a:lnTo>
                    <a:pt x="303" y="2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9" name="Freeform 1424"/>
            <p:cNvSpPr>
              <a:spLocks/>
            </p:cNvSpPr>
            <p:nvPr/>
          </p:nvSpPr>
          <p:spPr bwMode="auto">
            <a:xfrm>
              <a:off x="3522331" y="1596881"/>
              <a:ext cx="538208" cy="814264"/>
            </a:xfrm>
            <a:custGeom>
              <a:avLst/>
              <a:gdLst>
                <a:gd name="T0" fmla="*/ 212 w 271"/>
                <a:gd name="T1" fmla="*/ 0 h 410"/>
                <a:gd name="T2" fmla="*/ 245 w 271"/>
                <a:gd name="T3" fmla="*/ 48 h 410"/>
                <a:gd name="T4" fmla="*/ 264 w 271"/>
                <a:gd name="T5" fmla="*/ 103 h 410"/>
                <a:gd name="T6" fmla="*/ 271 w 271"/>
                <a:gd name="T7" fmla="*/ 160 h 410"/>
                <a:gd name="T8" fmla="*/ 264 w 271"/>
                <a:gd name="T9" fmla="*/ 217 h 410"/>
                <a:gd name="T10" fmla="*/ 243 w 271"/>
                <a:gd name="T11" fmla="*/ 272 h 410"/>
                <a:gd name="T12" fmla="*/ 212 w 271"/>
                <a:gd name="T13" fmla="*/ 320 h 410"/>
                <a:gd name="T14" fmla="*/ 169 w 271"/>
                <a:gd name="T15" fmla="*/ 360 h 410"/>
                <a:gd name="T16" fmla="*/ 116 w 271"/>
                <a:gd name="T17" fmla="*/ 389 h 410"/>
                <a:gd name="T18" fmla="*/ 62 w 271"/>
                <a:gd name="T19" fmla="*/ 406 h 410"/>
                <a:gd name="T20" fmla="*/ 0 w 271"/>
                <a:gd name="T21"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410">
                  <a:moveTo>
                    <a:pt x="212" y="0"/>
                  </a:moveTo>
                  <a:lnTo>
                    <a:pt x="245" y="48"/>
                  </a:lnTo>
                  <a:lnTo>
                    <a:pt x="264" y="103"/>
                  </a:lnTo>
                  <a:lnTo>
                    <a:pt x="271" y="160"/>
                  </a:lnTo>
                  <a:lnTo>
                    <a:pt x="264" y="217"/>
                  </a:lnTo>
                  <a:lnTo>
                    <a:pt x="243" y="272"/>
                  </a:lnTo>
                  <a:lnTo>
                    <a:pt x="212" y="320"/>
                  </a:lnTo>
                  <a:lnTo>
                    <a:pt x="169" y="360"/>
                  </a:lnTo>
                  <a:lnTo>
                    <a:pt x="116" y="389"/>
                  </a:lnTo>
                  <a:lnTo>
                    <a:pt x="62" y="406"/>
                  </a:lnTo>
                  <a:lnTo>
                    <a:pt x="0" y="41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90" name="Freeform 1425"/>
            <p:cNvSpPr>
              <a:spLocks/>
            </p:cNvSpPr>
            <p:nvPr/>
          </p:nvSpPr>
          <p:spPr bwMode="auto">
            <a:xfrm>
              <a:off x="3190668" y="1402253"/>
              <a:ext cx="824193" cy="492530"/>
            </a:xfrm>
            <a:custGeom>
              <a:avLst/>
              <a:gdLst>
                <a:gd name="T0" fmla="*/ 415 w 415"/>
                <a:gd name="T1" fmla="*/ 248 h 248"/>
                <a:gd name="T2" fmla="*/ 407 w 415"/>
                <a:gd name="T3" fmla="*/ 189 h 248"/>
                <a:gd name="T4" fmla="*/ 388 w 415"/>
                <a:gd name="T5" fmla="*/ 136 h 248"/>
                <a:gd name="T6" fmla="*/ 357 w 415"/>
                <a:gd name="T7" fmla="*/ 89 h 248"/>
                <a:gd name="T8" fmla="*/ 317 w 415"/>
                <a:gd name="T9" fmla="*/ 48 h 248"/>
                <a:gd name="T10" fmla="*/ 267 w 415"/>
                <a:gd name="T11" fmla="*/ 19 h 248"/>
                <a:gd name="T12" fmla="*/ 212 w 415"/>
                <a:gd name="T13" fmla="*/ 3 h 248"/>
                <a:gd name="T14" fmla="*/ 155 w 415"/>
                <a:gd name="T15" fmla="*/ 0 h 248"/>
                <a:gd name="T16" fmla="*/ 97 w 415"/>
                <a:gd name="T17" fmla="*/ 12 h 248"/>
                <a:gd name="T18" fmla="*/ 45 w 415"/>
                <a:gd name="T19" fmla="*/ 36 h 248"/>
                <a:gd name="T20" fmla="*/ 0 w 415"/>
                <a:gd name="T21" fmla="*/ 7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248">
                  <a:moveTo>
                    <a:pt x="415" y="248"/>
                  </a:moveTo>
                  <a:lnTo>
                    <a:pt x="407" y="189"/>
                  </a:lnTo>
                  <a:lnTo>
                    <a:pt x="388" y="136"/>
                  </a:lnTo>
                  <a:lnTo>
                    <a:pt x="357" y="89"/>
                  </a:lnTo>
                  <a:lnTo>
                    <a:pt x="317" y="48"/>
                  </a:lnTo>
                  <a:lnTo>
                    <a:pt x="267" y="19"/>
                  </a:lnTo>
                  <a:lnTo>
                    <a:pt x="212" y="3"/>
                  </a:lnTo>
                  <a:lnTo>
                    <a:pt x="155" y="0"/>
                  </a:lnTo>
                  <a:lnTo>
                    <a:pt x="97" y="12"/>
                  </a:lnTo>
                  <a:lnTo>
                    <a:pt x="45" y="36"/>
                  </a:lnTo>
                  <a:lnTo>
                    <a:pt x="0" y="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91" name="Freeform 1426"/>
            <p:cNvSpPr>
              <a:spLocks/>
            </p:cNvSpPr>
            <p:nvPr/>
          </p:nvSpPr>
          <p:spPr bwMode="auto">
            <a:xfrm>
              <a:off x="3156905" y="1894783"/>
              <a:ext cx="857955" cy="494516"/>
            </a:xfrm>
            <a:custGeom>
              <a:avLst/>
              <a:gdLst>
                <a:gd name="T0" fmla="*/ 432 w 432"/>
                <a:gd name="T1" fmla="*/ 0 h 249"/>
                <a:gd name="T2" fmla="*/ 424 w 432"/>
                <a:gd name="T3" fmla="*/ 58 h 249"/>
                <a:gd name="T4" fmla="*/ 403 w 432"/>
                <a:gd name="T5" fmla="*/ 110 h 249"/>
                <a:gd name="T6" fmla="*/ 370 w 432"/>
                <a:gd name="T7" fmla="*/ 160 h 249"/>
                <a:gd name="T8" fmla="*/ 327 w 432"/>
                <a:gd name="T9" fmla="*/ 198 h 249"/>
                <a:gd name="T10" fmla="*/ 277 w 432"/>
                <a:gd name="T11" fmla="*/ 229 h 249"/>
                <a:gd name="T12" fmla="*/ 219 w 432"/>
                <a:gd name="T13" fmla="*/ 246 h 249"/>
                <a:gd name="T14" fmla="*/ 160 w 432"/>
                <a:gd name="T15" fmla="*/ 249 h 249"/>
                <a:gd name="T16" fmla="*/ 102 w 432"/>
                <a:gd name="T17" fmla="*/ 239 h 249"/>
                <a:gd name="T18" fmla="*/ 48 w 432"/>
                <a:gd name="T19" fmla="*/ 215 h 249"/>
                <a:gd name="T20" fmla="*/ 0 w 432"/>
                <a:gd name="T21" fmla="*/ 18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249">
                  <a:moveTo>
                    <a:pt x="432" y="0"/>
                  </a:moveTo>
                  <a:lnTo>
                    <a:pt x="424" y="58"/>
                  </a:lnTo>
                  <a:lnTo>
                    <a:pt x="403" y="110"/>
                  </a:lnTo>
                  <a:lnTo>
                    <a:pt x="370" y="160"/>
                  </a:lnTo>
                  <a:lnTo>
                    <a:pt x="327" y="198"/>
                  </a:lnTo>
                  <a:lnTo>
                    <a:pt x="277" y="229"/>
                  </a:lnTo>
                  <a:lnTo>
                    <a:pt x="219" y="246"/>
                  </a:lnTo>
                  <a:lnTo>
                    <a:pt x="160" y="249"/>
                  </a:lnTo>
                  <a:lnTo>
                    <a:pt x="102" y="239"/>
                  </a:lnTo>
                  <a:lnTo>
                    <a:pt x="48" y="215"/>
                  </a:lnTo>
                  <a:lnTo>
                    <a:pt x="0" y="1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92" name="Freeform 1427"/>
            <p:cNvSpPr>
              <a:spLocks/>
            </p:cNvSpPr>
            <p:nvPr/>
          </p:nvSpPr>
          <p:spPr bwMode="auto">
            <a:xfrm>
              <a:off x="3450834" y="1388350"/>
              <a:ext cx="510404" cy="816249"/>
            </a:xfrm>
            <a:custGeom>
              <a:avLst/>
              <a:gdLst>
                <a:gd name="T0" fmla="*/ 195 w 257"/>
                <a:gd name="T1" fmla="*/ 411 h 411"/>
                <a:gd name="T2" fmla="*/ 229 w 257"/>
                <a:gd name="T3" fmla="*/ 363 h 411"/>
                <a:gd name="T4" fmla="*/ 250 w 257"/>
                <a:gd name="T5" fmla="*/ 308 h 411"/>
                <a:gd name="T6" fmla="*/ 257 w 257"/>
                <a:gd name="T7" fmla="*/ 251 h 411"/>
                <a:gd name="T8" fmla="*/ 253 w 257"/>
                <a:gd name="T9" fmla="*/ 191 h 411"/>
                <a:gd name="T10" fmla="*/ 233 w 257"/>
                <a:gd name="T11" fmla="*/ 136 h 411"/>
                <a:gd name="T12" fmla="*/ 202 w 257"/>
                <a:gd name="T13" fmla="*/ 89 h 411"/>
                <a:gd name="T14" fmla="*/ 160 w 257"/>
                <a:gd name="T15" fmla="*/ 48 h 411"/>
                <a:gd name="T16" fmla="*/ 107 w 257"/>
                <a:gd name="T17" fmla="*/ 22 h 411"/>
                <a:gd name="T18" fmla="*/ 57 w 257"/>
                <a:gd name="T19" fmla="*/ 3 h 411"/>
                <a:gd name="T20" fmla="*/ 0 w 257"/>
                <a:gd name="T21"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7" h="411">
                  <a:moveTo>
                    <a:pt x="195" y="411"/>
                  </a:moveTo>
                  <a:lnTo>
                    <a:pt x="229" y="363"/>
                  </a:lnTo>
                  <a:lnTo>
                    <a:pt x="250" y="308"/>
                  </a:lnTo>
                  <a:lnTo>
                    <a:pt x="257" y="251"/>
                  </a:lnTo>
                  <a:lnTo>
                    <a:pt x="253" y="191"/>
                  </a:lnTo>
                  <a:lnTo>
                    <a:pt x="233" y="136"/>
                  </a:lnTo>
                  <a:lnTo>
                    <a:pt x="202" y="89"/>
                  </a:lnTo>
                  <a:lnTo>
                    <a:pt x="160" y="48"/>
                  </a:lnTo>
                  <a:lnTo>
                    <a:pt x="107" y="22"/>
                  </a:lnTo>
                  <a:lnTo>
                    <a:pt x="57" y="3"/>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93" name="Freeform 1428"/>
            <p:cNvSpPr>
              <a:spLocks/>
            </p:cNvSpPr>
            <p:nvPr/>
          </p:nvSpPr>
          <p:spPr bwMode="auto">
            <a:xfrm>
              <a:off x="3512401" y="1394308"/>
              <a:ext cx="208531" cy="89370"/>
            </a:xfrm>
            <a:custGeom>
              <a:avLst/>
              <a:gdLst>
                <a:gd name="T0" fmla="*/ 105 w 105"/>
                <a:gd name="T1" fmla="*/ 45 h 45"/>
                <a:gd name="T2" fmla="*/ 55 w 105"/>
                <a:gd name="T3" fmla="*/ 16 h 45"/>
                <a:gd name="T4" fmla="*/ 0 w 105"/>
                <a:gd name="T5" fmla="*/ 0 h 45"/>
              </a:gdLst>
              <a:ahLst/>
              <a:cxnLst>
                <a:cxn ang="0">
                  <a:pos x="T0" y="T1"/>
                </a:cxn>
                <a:cxn ang="0">
                  <a:pos x="T2" y="T3"/>
                </a:cxn>
                <a:cxn ang="0">
                  <a:pos x="T4" y="T5"/>
                </a:cxn>
              </a:cxnLst>
              <a:rect l="0" t="0" r="r" b="b"/>
              <a:pathLst>
                <a:path w="105" h="45">
                  <a:moveTo>
                    <a:pt x="105" y="45"/>
                  </a:moveTo>
                  <a:lnTo>
                    <a:pt x="55" y="16"/>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94" name="Freeform 1429"/>
            <p:cNvSpPr>
              <a:spLocks/>
            </p:cNvSpPr>
            <p:nvPr/>
          </p:nvSpPr>
          <p:spPr bwMode="auto">
            <a:xfrm>
              <a:off x="2944403" y="1402253"/>
              <a:ext cx="345565" cy="536222"/>
            </a:xfrm>
            <a:custGeom>
              <a:avLst/>
              <a:gdLst>
                <a:gd name="T0" fmla="*/ 174 w 174"/>
                <a:gd name="T1" fmla="*/ 0 h 270"/>
                <a:gd name="T2" fmla="*/ 121 w 174"/>
                <a:gd name="T3" fmla="*/ 24 h 270"/>
                <a:gd name="T4" fmla="*/ 73 w 174"/>
                <a:gd name="T5" fmla="*/ 58 h 270"/>
                <a:gd name="T6" fmla="*/ 38 w 174"/>
                <a:gd name="T7" fmla="*/ 103 h 270"/>
                <a:gd name="T8" fmla="*/ 11 w 174"/>
                <a:gd name="T9" fmla="*/ 155 h 270"/>
                <a:gd name="T10" fmla="*/ 0 w 174"/>
                <a:gd name="T11" fmla="*/ 210 h 270"/>
                <a:gd name="T12" fmla="*/ 0 w 174"/>
                <a:gd name="T13" fmla="*/ 270 h 270"/>
              </a:gdLst>
              <a:ahLst/>
              <a:cxnLst>
                <a:cxn ang="0">
                  <a:pos x="T0" y="T1"/>
                </a:cxn>
                <a:cxn ang="0">
                  <a:pos x="T2" y="T3"/>
                </a:cxn>
                <a:cxn ang="0">
                  <a:pos x="T4" y="T5"/>
                </a:cxn>
                <a:cxn ang="0">
                  <a:pos x="T6" y="T7"/>
                </a:cxn>
                <a:cxn ang="0">
                  <a:pos x="T8" y="T9"/>
                </a:cxn>
                <a:cxn ang="0">
                  <a:pos x="T10" y="T11"/>
                </a:cxn>
                <a:cxn ang="0">
                  <a:pos x="T12" y="T13"/>
                </a:cxn>
              </a:cxnLst>
              <a:rect l="0" t="0" r="r" b="b"/>
              <a:pathLst>
                <a:path w="174" h="270">
                  <a:moveTo>
                    <a:pt x="174" y="0"/>
                  </a:moveTo>
                  <a:lnTo>
                    <a:pt x="121" y="24"/>
                  </a:lnTo>
                  <a:lnTo>
                    <a:pt x="73" y="58"/>
                  </a:lnTo>
                  <a:lnTo>
                    <a:pt x="38" y="103"/>
                  </a:lnTo>
                  <a:lnTo>
                    <a:pt x="11" y="155"/>
                  </a:lnTo>
                  <a:lnTo>
                    <a:pt x="0" y="210"/>
                  </a:lnTo>
                  <a:lnTo>
                    <a:pt x="0" y="27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95" name="Freeform 1430"/>
            <p:cNvSpPr>
              <a:spLocks/>
            </p:cNvSpPr>
            <p:nvPr/>
          </p:nvSpPr>
          <p:spPr bwMode="auto">
            <a:xfrm>
              <a:off x="3289968" y="1384378"/>
              <a:ext cx="222433" cy="17874"/>
            </a:xfrm>
            <a:custGeom>
              <a:avLst/>
              <a:gdLst>
                <a:gd name="T0" fmla="*/ 112 w 112"/>
                <a:gd name="T1" fmla="*/ 5 h 9"/>
                <a:gd name="T2" fmla="*/ 54 w 112"/>
                <a:gd name="T3" fmla="*/ 0 h 9"/>
                <a:gd name="T4" fmla="*/ 0 w 112"/>
                <a:gd name="T5" fmla="*/ 9 h 9"/>
              </a:gdLst>
              <a:ahLst/>
              <a:cxnLst>
                <a:cxn ang="0">
                  <a:pos x="T0" y="T1"/>
                </a:cxn>
                <a:cxn ang="0">
                  <a:pos x="T2" y="T3"/>
                </a:cxn>
                <a:cxn ang="0">
                  <a:pos x="T4" y="T5"/>
                </a:cxn>
              </a:cxnLst>
              <a:rect l="0" t="0" r="r" b="b"/>
              <a:pathLst>
                <a:path w="112" h="9">
                  <a:moveTo>
                    <a:pt x="112" y="5"/>
                  </a:moveTo>
                  <a:lnTo>
                    <a:pt x="54" y="0"/>
                  </a:lnTo>
                  <a:lnTo>
                    <a:pt x="0" y="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96" name="Freeform 1431"/>
            <p:cNvSpPr>
              <a:spLocks/>
            </p:cNvSpPr>
            <p:nvPr/>
          </p:nvSpPr>
          <p:spPr bwMode="auto">
            <a:xfrm>
              <a:off x="3482611" y="1483679"/>
              <a:ext cx="426991" cy="889732"/>
            </a:xfrm>
            <a:custGeom>
              <a:avLst/>
              <a:gdLst>
                <a:gd name="T0" fmla="*/ 120 w 215"/>
                <a:gd name="T1" fmla="*/ 0 h 448"/>
                <a:gd name="T2" fmla="*/ 160 w 215"/>
                <a:gd name="T3" fmla="*/ 41 h 448"/>
                <a:gd name="T4" fmla="*/ 191 w 215"/>
                <a:gd name="T5" fmla="*/ 91 h 448"/>
                <a:gd name="T6" fmla="*/ 210 w 215"/>
                <a:gd name="T7" fmla="*/ 145 h 448"/>
                <a:gd name="T8" fmla="*/ 215 w 215"/>
                <a:gd name="T9" fmla="*/ 203 h 448"/>
                <a:gd name="T10" fmla="*/ 206 w 215"/>
                <a:gd name="T11" fmla="*/ 260 h 448"/>
                <a:gd name="T12" fmla="*/ 184 w 215"/>
                <a:gd name="T13" fmla="*/ 315 h 448"/>
                <a:gd name="T14" fmla="*/ 151 w 215"/>
                <a:gd name="T15" fmla="*/ 365 h 448"/>
                <a:gd name="T16" fmla="*/ 108 w 215"/>
                <a:gd name="T17" fmla="*/ 403 h 448"/>
                <a:gd name="T18" fmla="*/ 58 w 215"/>
                <a:gd name="T19" fmla="*/ 432 h 448"/>
                <a:gd name="T20" fmla="*/ 0 w 215"/>
                <a:gd name="T21"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 h="448">
                  <a:moveTo>
                    <a:pt x="120" y="0"/>
                  </a:moveTo>
                  <a:lnTo>
                    <a:pt x="160" y="41"/>
                  </a:lnTo>
                  <a:lnTo>
                    <a:pt x="191" y="91"/>
                  </a:lnTo>
                  <a:lnTo>
                    <a:pt x="210" y="145"/>
                  </a:lnTo>
                  <a:lnTo>
                    <a:pt x="215" y="203"/>
                  </a:lnTo>
                  <a:lnTo>
                    <a:pt x="206" y="260"/>
                  </a:lnTo>
                  <a:lnTo>
                    <a:pt x="184" y="315"/>
                  </a:lnTo>
                  <a:lnTo>
                    <a:pt x="151" y="365"/>
                  </a:lnTo>
                  <a:lnTo>
                    <a:pt x="108" y="403"/>
                  </a:lnTo>
                  <a:lnTo>
                    <a:pt x="58" y="432"/>
                  </a:lnTo>
                  <a:lnTo>
                    <a:pt x="0" y="44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97" name="Freeform 1432"/>
            <p:cNvSpPr>
              <a:spLocks/>
            </p:cNvSpPr>
            <p:nvPr/>
          </p:nvSpPr>
          <p:spPr bwMode="auto">
            <a:xfrm>
              <a:off x="2966249" y="1394308"/>
              <a:ext cx="891718" cy="1002934"/>
            </a:xfrm>
            <a:custGeom>
              <a:avLst/>
              <a:gdLst>
                <a:gd name="T0" fmla="*/ 62 w 449"/>
                <a:gd name="T1" fmla="*/ 470 h 505"/>
                <a:gd name="T2" fmla="*/ 115 w 449"/>
                <a:gd name="T3" fmla="*/ 493 h 505"/>
                <a:gd name="T4" fmla="*/ 175 w 449"/>
                <a:gd name="T5" fmla="*/ 505 h 505"/>
                <a:gd name="T6" fmla="*/ 232 w 449"/>
                <a:gd name="T7" fmla="*/ 501 h 505"/>
                <a:gd name="T8" fmla="*/ 289 w 449"/>
                <a:gd name="T9" fmla="*/ 486 h 505"/>
                <a:gd name="T10" fmla="*/ 342 w 449"/>
                <a:gd name="T11" fmla="*/ 458 h 505"/>
                <a:gd name="T12" fmla="*/ 384 w 449"/>
                <a:gd name="T13" fmla="*/ 417 h 505"/>
                <a:gd name="T14" fmla="*/ 418 w 449"/>
                <a:gd name="T15" fmla="*/ 369 h 505"/>
                <a:gd name="T16" fmla="*/ 439 w 449"/>
                <a:gd name="T17" fmla="*/ 314 h 505"/>
                <a:gd name="T18" fmla="*/ 449 w 449"/>
                <a:gd name="T19" fmla="*/ 255 h 505"/>
                <a:gd name="T20" fmla="*/ 444 w 449"/>
                <a:gd name="T21" fmla="*/ 198 h 505"/>
                <a:gd name="T22" fmla="*/ 425 w 449"/>
                <a:gd name="T23" fmla="*/ 143 h 505"/>
                <a:gd name="T24" fmla="*/ 394 w 449"/>
                <a:gd name="T25" fmla="*/ 93 h 505"/>
                <a:gd name="T26" fmla="*/ 353 w 449"/>
                <a:gd name="T27" fmla="*/ 52 h 505"/>
                <a:gd name="T28" fmla="*/ 306 w 449"/>
                <a:gd name="T29" fmla="*/ 21 h 505"/>
                <a:gd name="T30" fmla="*/ 251 w 449"/>
                <a:gd name="T31" fmla="*/ 4 h 505"/>
                <a:gd name="T32" fmla="*/ 194 w 449"/>
                <a:gd name="T33" fmla="*/ 0 h 505"/>
                <a:gd name="T34" fmla="*/ 136 w 449"/>
                <a:gd name="T35" fmla="*/ 9 h 505"/>
                <a:gd name="T36" fmla="*/ 84 w 449"/>
                <a:gd name="T37" fmla="*/ 31 h 505"/>
                <a:gd name="T38" fmla="*/ 39 w 449"/>
                <a:gd name="T39" fmla="*/ 66 h 505"/>
                <a:gd name="T40" fmla="*/ 0 w 449"/>
                <a:gd name="T41" fmla="*/ 109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9" h="505">
                  <a:moveTo>
                    <a:pt x="62" y="470"/>
                  </a:moveTo>
                  <a:lnTo>
                    <a:pt x="115" y="493"/>
                  </a:lnTo>
                  <a:lnTo>
                    <a:pt x="175" y="505"/>
                  </a:lnTo>
                  <a:lnTo>
                    <a:pt x="232" y="501"/>
                  </a:lnTo>
                  <a:lnTo>
                    <a:pt x="289" y="486"/>
                  </a:lnTo>
                  <a:lnTo>
                    <a:pt x="342" y="458"/>
                  </a:lnTo>
                  <a:lnTo>
                    <a:pt x="384" y="417"/>
                  </a:lnTo>
                  <a:lnTo>
                    <a:pt x="418" y="369"/>
                  </a:lnTo>
                  <a:lnTo>
                    <a:pt x="439" y="314"/>
                  </a:lnTo>
                  <a:lnTo>
                    <a:pt x="449" y="255"/>
                  </a:lnTo>
                  <a:lnTo>
                    <a:pt x="444" y="198"/>
                  </a:lnTo>
                  <a:lnTo>
                    <a:pt x="425" y="143"/>
                  </a:lnTo>
                  <a:lnTo>
                    <a:pt x="394" y="93"/>
                  </a:lnTo>
                  <a:lnTo>
                    <a:pt x="353" y="52"/>
                  </a:lnTo>
                  <a:lnTo>
                    <a:pt x="306" y="21"/>
                  </a:lnTo>
                  <a:lnTo>
                    <a:pt x="251" y="4"/>
                  </a:lnTo>
                  <a:lnTo>
                    <a:pt x="194" y="0"/>
                  </a:lnTo>
                  <a:lnTo>
                    <a:pt x="136" y="9"/>
                  </a:lnTo>
                  <a:lnTo>
                    <a:pt x="84" y="31"/>
                  </a:lnTo>
                  <a:lnTo>
                    <a:pt x="39" y="66"/>
                  </a:lnTo>
                  <a:lnTo>
                    <a:pt x="0" y="10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98" name="Freeform 1433"/>
            <p:cNvSpPr>
              <a:spLocks/>
            </p:cNvSpPr>
            <p:nvPr/>
          </p:nvSpPr>
          <p:spPr bwMode="auto">
            <a:xfrm>
              <a:off x="3043703" y="1545244"/>
              <a:ext cx="478628" cy="865899"/>
            </a:xfrm>
            <a:custGeom>
              <a:avLst/>
              <a:gdLst>
                <a:gd name="T0" fmla="*/ 74 w 241"/>
                <a:gd name="T1" fmla="*/ 0 h 436"/>
                <a:gd name="T2" fmla="*/ 38 w 241"/>
                <a:gd name="T3" fmla="*/ 45 h 436"/>
                <a:gd name="T4" fmla="*/ 12 w 241"/>
                <a:gd name="T5" fmla="*/ 98 h 436"/>
                <a:gd name="T6" fmla="*/ 0 w 241"/>
                <a:gd name="T7" fmla="*/ 155 h 436"/>
                <a:gd name="T8" fmla="*/ 2 w 241"/>
                <a:gd name="T9" fmla="*/ 212 h 436"/>
                <a:gd name="T10" fmla="*/ 16 w 241"/>
                <a:gd name="T11" fmla="*/ 269 h 436"/>
                <a:gd name="T12" fmla="*/ 45 w 241"/>
                <a:gd name="T13" fmla="*/ 324 h 436"/>
                <a:gd name="T14" fmla="*/ 83 w 241"/>
                <a:gd name="T15" fmla="*/ 367 h 436"/>
                <a:gd name="T16" fmla="*/ 131 w 241"/>
                <a:gd name="T17" fmla="*/ 403 h 436"/>
                <a:gd name="T18" fmla="*/ 186 w 241"/>
                <a:gd name="T19" fmla="*/ 425 h 436"/>
                <a:gd name="T20" fmla="*/ 241 w 241"/>
                <a:gd name="T21" fmla="*/ 436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1" h="436">
                  <a:moveTo>
                    <a:pt x="74" y="0"/>
                  </a:moveTo>
                  <a:lnTo>
                    <a:pt x="38" y="45"/>
                  </a:lnTo>
                  <a:lnTo>
                    <a:pt x="12" y="98"/>
                  </a:lnTo>
                  <a:lnTo>
                    <a:pt x="0" y="155"/>
                  </a:lnTo>
                  <a:lnTo>
                    <a:pt x="2" y="212"/>
                  </a:lnTo>
                  <a:lnTo>
                    <a:pt x="16" y="269"/>
                  </a:lnTo>
                  <a:lnTo>
                    <a:pt x="45" y="324"/>
                  </a:lnTo>
                  <a:lnTo>
                    <a:pt x="83" y="367"/>
                  </a:lnTo>
                  <a:lnTo>
                    <a:pt x="131" y="403"/>
                  </a:lnTo>
                  <a:lnTo>
                    <a:pt x="186" y="425"/>
                  </a:lnTo>
                  <a:lnTo>
                    <a:pt x="241" y="43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99" name="Freeform 1434"/>
            <p:cNvSpPr>
              <a:spLocks/>
            </p:cNvSpPr>
            <p:nvPr/>
          </p:nvSpPr>
          <p:spPr bwMode="auto">
            <a:xfrm>
              <a:off x="2843116" y="1432042"/>
              <a:ext cx="351524" cy="895690"/>
            </a:xfrm>
            <a:custGeom>
              <a:avLst/>
              <a:gdLst>
                <a:gd name="T0" fmla="*/ 177 w 177"/>
                <a:gd name="T1" fmla="*/ 0 h 451"/>
                <a:gd name="T2" fmla="*/ 122 w 177"/>
                <a:gd name="T3" fmla="*/ 21 h 451"/>
                <a:gd name="T4" fmla="*/ 77 w 177"/>
                <a:gd name="T5" fmla="*/ 55 h 451"/>
                <a:gd name="T6" fmla="*/ 39 w 177"/>
                <a:gd name="T7" fmla="*/ 98 h 451"/>
                <a:gd name="T8" fmla="*/ 12 w 177"/>
                <a:gd name="T9" fmla="*/ 150 h 451"/>
                <a:gd name="T10" fmla="*/ 0 w 177"/>
                <a:gd name="T11" fmla="*/ 205 h 451"/>
                <a:gd name="T12" fmla="*/ 0 w 177"/>
                <a:gd name="T13" fmla="*/ 262 h 451"/>
                <a:gd name="T14" fmla="*/ 12 w 177"/>
                <a:gd name="T15" fmla="*/ 319 h 451"/>
                <a:gd name="T16" fmla="*/ 39 w 177"/>
                <a:gd name="T17" fmla="*/ 372 h 451"/>
                <a:gd name="T18" fmla="*/ 77 w 177"/>
                <a:gd name="T19" fmla="*/ 417 h 451"/>
                <a:gd name="T20" fmla="*/ 124 w 177"/>
                <a:gd name="T21"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451">
                  <a:moveTo>
                    <a:pt x="177" y="0"/>
                  </a:moveTo>
                  <a:lnTo>
                    <a:pt x="122" y="21"/>
                  </a:lnTo>
                  <a:lnTo>
                    <a:pt x="77" y="55"/>
                  </a:lnTo>
                  <a:lnTo>
                    <a:pt x="39" y="98"/>
                  </a:lnTo>
                  <a:lnTo>
                    <a:pt x="12" y="150"/>
                  </a:lnTo>
                  <a:lnTo>
                    <a:pt x="0" y="205"/>
                  </a:lnTo>
                  <a:lnTo>
                    <a:pt x="0" y="262"/>
                  </a:lnTo>
                  <a:lnTo>
                    <a:pt x="12" y="319"/>
                  </a:lnTo>
                  <a:lnTo>
                    <a:pt x="39" y="372"/>
                  </a:lnTo>
                  <a:lnTo>
                    <a:pt x="77" y="417"/>
                  </a:lnTo>
                  <a:lnTo>
                    <a:pt x="124" y="4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00" name="Freeform 1435"/>
            <p:cNvSpPr>
              <a:spLocks/>
            </p:cNvSpPr>
            <p:nvPr/>
          </p:nvSpPr>
          <p:spPr bwMode="auto">
            <a:xfrm>
              <a:off x="3194639" y="1418140"/>
              <a:ext cx="222433" cy="13902"/>
            </a:xfrm>
            <a:custGeom>
              <a:avLst/>
              <a:gdLst>
                <a:gd name="T0" fmla="*/ 112 w 112"/>
                <a:gd name="T1" fmla="*/ 4 h 7"/>
                <a:gd name="T2" fmla="*/ 55 w 112"/>
                <a:gd name="T3" fmla="*/ 0 h 7"/>
                <a:gd name="T4" fmla="*/ 0 w 112"/>
                <a:gd name="T5" fmla="*/ 7 h 7"/>
              </a:gdLst>
              <a:ahLst/>
              <a:cxnLst>
                <a:cxn ang="0">
                  <a:pos x="T0" y="T1"/>
                </a:cxn>
                <a:cxn ang="0">
                  <a:pos x="T2" y="T3"/>
                </a:cxn>
                <a:cxn ang="0">
                  <a:pos x="T4" y="T5"/>
                </a:cxn>
              </a:cxnLst>
              <a:rect l="0" t="0" r="r" b="b"/>
              <a:pathLst>
                <a:path w="112" h="7">
                  <a:moveTo>
                    <a:pt x="112" y="4"/>
                  </a:moveTo>
                  <a:lnTo>
                    <a:pt x="55" y="0"/>
                  </a:lnTo>
                  <a:lnTo>
                    <a:pt x="0" y="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01" name="Freeform 1436"/>
            <p:cNvSpPr>
              <a:spLocks/>
            </p:cNvSpPr>
            <p:nvPr/>
          </p:nvSpPr>
          <p:spPr bwMode="auto">
            <a:xfrm>
              <a:off x="3099311" y="1757747"/>
              <a:ext cx="782487" cy="591831"/>
            </a:xfrm>
            <a:custGeom>
              <a:avLst/>
              <a:gdLst>
                <a:gd name="T0" fmla="*/ 394 w 394"/>
                <a:gd name="T1" fmla="*/ 41 h 298"/>
                <a:gd name="T2" fmla="*/ 341 w 394"/>
                <a:gd name="T3" fmla="*/ 15 h 298"/>
                <a:gd name="T4" fmla="*/ 284 w 394"/>
                <a:gd name="T5" fmla="*/ 0 h 298"/>
                <a:gd name="T6" fmla="*/ 227 w 394"/>
                <a:gd name="T7" fmla="*/ 3 h 298"/>
                <a:gd name="T8" fmla="*/ 167 w 394"/>
                <a:gd name="T9" fmla="*/ 17 h 298"/>
                <a:gd name="T10" fmla="*/ 115 w 394"/>
                <a:gd name="T11" fmla="*/ 43 h 298"/>
                <a:gd name="T12" fmla="*/ 69 w 394"/>
                <a:gd name="T13" fmla="*/ 81 h 298"/>
                <a:gd name="T14" fmla="*/ 34 w 394"/>
                <a:gd name="T15" fmla="*/ 127 h 298"/>
                <a:gd name="T16" fmla="*/ 10 w 394"/>
                <a:gd name="T17" fmla="*/ 182 h 298"/>
                <a:gd name="T18" fmla="*/ 0 w 394"/>
                <a:gd name="T19" fmla="*/ 239 h 298"/>
                <a:gd name="T20" fmla="*/ 3 w 394"/>
                <a:gd name="T2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298">
                  <a:moveTo>
                    <a:pt x="394" y="41"/>
                  </a:moveTo>
                  <a:lnTo>
                    <a:pt x="341" y="15"/>
                  </a:lnTo>
                  <a:lnTo>
                    <a:pt x="284" y="0"/>
                  </a:lnTo>
                  <a:lnTo>
                    <a:pt x="227" y="3"/>
                  </a:lnTo>
                  <a:lnTo>
                    <a:pt x="167" y="17"/>
                  </a:lnTo>
                  <a:lnTo>
                    <a:pt x="115" y="43"/>
                  </a:lnTo>
                  <a:lnTo>
                    <a:pt x="69" y="81"/>
                  </a:lnTo>
                  <a:lnTo>
                    <a:pt x="34" y="127"/>
                  </a:lnTo>
                  <a:lnTo>
                    <a:pt x="10" y="182"/>
                  </a:lnTo>
                  <a:lnTo>
                    <a:pt x="0" y="239"/>
                  </a:lnTo>
                  <a:lnTo>
                    <a:pt x="3" y="2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02" name="Freeform 1437"/>
            <p:cNvSpPr>
              <a:spLocks/>
            </p:cNvSpPr>
            <p:nvPr/>
          </p:nvSpPr>
          <p:spPr bwMode="auto">
            <a:xfrm>
              <a:off x="2797438" y="1426085"/>
              <a:ext cx="1012863" cy="994990"/>
            </a:xfrm>
            <a:custGeom>
              <a:avLst/>
              <a:gdLst>
                <a:gd name="T0" fmla="*/ 331 w 510"/>
                <a:gd name="T1" fmla="*/ 501 h 501"/>
                <a:gd name="T2" fmla="*/ 381 w 510"/>
                <a:gd name="T3" fmla="*/ 473 h 501"/>
                <a:gd name="T4" fmla="*/ 424 w 510"/>
                <a:gd name="T5" fmla="*/ 434 h 501"/>
                <a:gd name="T6" fmla="*/ 460 w 510"/>
                <a:gd name="T7" fmla="*/ 384 h 501"/>
                <a:gd name="T8" fmla="*/ 481 w 510"/>
                <a:gd name="T9" fmla="*/ 329 h 501"/>
                <a:gd name="T10" fmla="*/ 491 w 510"/>
                <a:gd name="T11" fmla="*/ 272 h 501"/>
                <a:gd name="T12" fmla="*/ 486 w 510"/>
                <a:gd name="T13" fmla="*/ 213 h 501"/>
                <a:gd name="T14" fmla="*/ 467 w 510"/>
                <a:gd name="T15" fmla="*/ 158 h 501"/>
                <a:gd name="T16" fmla="*/ 438 w 510"/>
                <a:gd name="T17" fmla="*/ 108 h 501"/>
                <a:gd name="T18" fmla="*/ 396 w 510"/>
                <a:gd name="T19" fmla="*/ 65 h 501"/>
                <a:gd name="T20" fmla="*/ 348 w 510"/>
                <a:gd name="T21" fmla="*/ 34 h 501"/>
                <a:gd name="T22" fmla="*/ 293 w 510"/>
                <a:gd name="T23" fmla="*/ 15 h 501"/>
                <a:gd name="T24" fmla="*/ 236 w 510"/>
                <a:gd name="T25" fmla="*/ 10 h 501"/>
                <a:gd name="T26" fmla="*/ 178 w 510"/>
                <a:gd name="T27" fmla="*/ 17 h 501"/>
                <a:gd name="T28" fmla="*/ 126 w 510"/>
                <a:gd name="T29" fmla="*/ 38 h 501"/>
                <a:gd name="T30" fmla="*/ 78 w 510"/>
                <a:gd name="T31" fmla="*/ 72 h 501"/>
                <a:gd name="T32" fmla="*/ 40 w 510"/>
                <a:gd name="T33" fmla="*/ 115 h 501"/>
                <a:gd name="T34" fmla="*/ 14 w 510"/>
                <a:gd name="T35" fmla="*/ 165 h 501"/>
                <a:gd name="T36" fmla="*/ 0 w 510"/>
                <a:gd name="T37" fmla="*/ 222 h 501"/>
                <a:gd name="T38" fmla="*/ 0 w 510"/>
                <a:gd name="T39" fmla="*/ 279 h 501"/>
                <a:gd name="T40" fmla="*/ 14 w 510"/>
                <a:gd name="T41" fmla="*/ 337 h 501"/>
                <a:gd name="T42" fmla="*/ 38 w 510"/>
                <a:gd name="T43" fmla="*/ 384 h 501"/>
                <a:gd name="T44" fmla="*/ 76 w 510"/>
                <a:gd name="T45" fmla="*/ 432 h 501"/>
                <a:gd name="T46" fmla="*/ 124 w 510"/>
                <a:gd name="T47" fmla="*/ 468 h 501"/>
                <a:gd name="T48" fmla="*/ 176 w 510"/>
                <a:gd name="T49" fmla="*/ 492 h 501"/>
                <a:gd name="T50" fmla="*/ 233 w 510"/>
                <a:gd name="T51" fmla="*/ 501 h 501"/>
                <a:gd name="T52" fmla="*/ 295 w 510"/>
                <a:gd name="T53" fmla="*/ 499 h 501"/>
                <a:gd name="T54" fmla="*/ 350 w 510"/>
                <a:gd name="T55" fmla="*/ 482 h 501"/>
                <a:gd name="T56" fmla="*/ 403 w 510"/>
                <a:gd name="T57" fmla="*/ 454 h 501"/>
                <a:gd name="T58" fmla="*/ 446 w 510"/>
                <a:gd name="T59" fmla="*/ 415 h 501"/>
                <a:gd name="T60" fmla="*/ 479 w 510"/>
                <a:gd name="T61" fmla="*/ 365 h 501"/>
                <a:gd name="T62" fmla="*/ 500 w 510"/>
                <a:gd name="T63" fmla="*/ 310 h 501"/>
                <a:gd name="T64" fmla="*/ 510 w 510"/>
                <a:gd name="T65" fmla="*/ 253 h 501"/>
                <a:gd name="T66" fmla="*/ 505 w 510"/>
                <a:gd name="T67" fmla="*/ 194 h 501"/>
                <a:gd name="T68" fmla="*/ 486 w 510"/>
                <a:gd name="T69" fmla="*/ 139 h 501"/>
                <a:gd name="T70" fmla="*/ 458 w 510"/>
                <a:gd name="T71" fmla="*/ 89 h 501"/>
                <a:gd name="T72" fmla="*/ 417 w 510"/>
                <a:gd name="T73" fmla="*/ 48 h 501"/>
                <a:gd name="T74" fmla="*/ 367 w 510"/>
                <a:gd name="T75" fmla="*/ 17 h 501"/>
                <a:gd name="T76" fmla="*/ 312 w 510"/>
                <a:gd name="T77"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0" h="501">
                  <a:moveTo>
                    <a:pt x="331" y="501"/>
                  </a:moveTo>
                  <a:lnTo>
                    <a:pt x="381" y="473"/>
                  </a:lnTo>
                  <a:lnTo>
                    <a:pt x="424" y="434"/>
                  </a:lnTo>
                  <a:lnTo>
                    <a:pt x="460" y="384"/>
                  </a:lnTo>
                  <a:lnTo>
                    <a:pt x="481" y="329"/>
                  </a:lnTo>
                  <a:lnTo>
                    <a:pt x="491" y="272"/>
                  </a:lnTo>
                  <a:lnTo>
                    <a:pt x="486" y="213"/>
                  </a:lnTo>
                  <a:lnTo>
                    <a:pt x="467" y="158"/>
                  </a:lnTo>
                  <a:lnTo>
                    <a:pt x="438" y="108"/>
                  </a:lnTo>
                  <a:lnTo>
                    <a:pt x="396" y="65"/>
                  </a:lnTo>
                  <a:lnTo>
                    <a:pt x="348" y="34"/>
                  </a:lnTo>
                  <a:lnTo>
                    <a:pt x="293" y="15"/>
                  </a:lnTo>
                  <a:lnTo>
                    <a:pt x="236" y="10"/>
                  </a:lnTo>
                  <a:lnTo>
                    <a:pt x="178" y="17"/>
                  </a:lnTo>
                  <a:lnTo>
                    <a:pt x="126" y="38"/>
                  </a:lnTo>
                  <a:lnTo>
                    <a:pt x="78" y="72"/>
                  </a:lnTo>
                  <a:lnTo>
                    <a:pt x="40" y="115"/>
                  </a:lnTo>
                  <a:lnTo>
                    <a:pt x="14" y="165"/>
                  </a:lnTo>
                  <a:lnTo>
                    <a:pt x="0" y="222"/>
                  </a:lnTo>
                  <a:lnTo>
                    <a:pt x="0" y="279"/>
                  </a:lnTo>
                  <a:lnTo>
                    <a:pt x="14" y="337"/>
                  </a:lnTo>
                  <a:lnTo>
                    <a:pt x="38" y="384"/>
                  </a:lnTo>
                  <a:lnTo>
                    <a:pt x="76" y="432"/>
                  </a:lnTo>
                  <a:lnTo>
                    <a:pt x="124" y="468"/>
                  </a:lnTo>
                  <a:lnTo>
                    <a:pt x="176" y="492"/>
                  </a:lnTo>
                  <a:lnTo>
                    <a:pt x="233" y="501"/>
                  </a:lnTo>
                  <a:lnTo>
                    <a:pt x="295" y="499"/>
                  </a:lnTo>
                  <a:lnTo>
                    <a:pt x="350" y="482"/>
                  </a:lnTo>
                  <a:lnTo>
                    <a:pt x="403" y="454"/>
                  </a:lnTo>
                  <a:lnTo>
                    <a:pt x="446" y="415"/>
                  </a:lnTo>
                  <a:lnTo>
                    <a:pt x="479" y="365"/>
                  </a:lnTo>
                  <a:lnTo>
                    <a:pt x="500" y="310"/>
                  </a:lnTo>
                  <a:lnTo>
                    <a:pt x="510" y="253"/>
                  </a:lnTo>
                  <a:lnTo>
                    <a:pt x="505" y="194"/>
                  </a:lnTo>
                  <a:lnTo>
                    <a:pt x="486" y="139"/>
                  </a:lnTo>
                  <a:lnTo>
                    <a:pt x="458" y="89"/>
                  </a:lnTo>
                  <a:lnTo>
                    <a:pt x="417" y="48"/>
                  </a:lnTo>
                  <a:lnTo>
                    <a:pt x="367" y="17"/>
                  </a:lnTo>
                  <a:lnTo>
                    <a:pt x="312"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03" name="Freeform 1438"/>
            <p:cNvSpPr>
              <a:spLocks/>
            </p:cNvSpPr>
            <p:nvPr/>
          </p:nvSpPr>
          <p:spPr bwMode="auto">
            <a:xfrm>
              <a:off x="3683197" y="1777608"/>
              <a:ext cx="51636" cy="434936"/>
            </a:xfrm>
            <a:custGeom>
              <a:avLst/>
              <a:gdLst>
                <a:gd name="T0" fmla="*/ 4 w 26"/>
                <a:gd name="T1" fmla="*/ 0 h 219"/>
                <a:gd name="T2" fmla="*/ 23 w 26"/>
                <a:gd name="T3" fmla="*/ 57 h 219"/>
                <a:gd name="T4" fmla="*/ 26 w 26"/>
                <a:gd name="T5" fmla="*/ 117 h 219"/>
                <a:gd name="T6" fmla="*/ 19 w 26"/>
                <a:gd name="T7" fmla="*/ 176 h 219"/>
                <a:gd name="T8" fmla="*/ 0 w 26"/>
                <a:gd name="T9" fmla="*/ 219 h 219"/>
              </a:gdLst>
              <a:ahLst/>
              <a:cxnLst>
                <a:cxn ang="0">
                  <a:pos x="T0" y="T1"/>
                </a:cxn>
                <a:cxn ang="0">
                  <a:pos x="T2" y="T3"/>
                </a:cxn>
                <a:cxn ang="0">
                  <a:pos x="T4" y="T5"/>
                </a:cxn>
                <a:cxn ang="0">
                  <a:pos x="T6" y="T7"/>
                </a:cxn>
                <a:cxn ang="0">
                  <a:pos x="T8" y="T9"/>
                </a:cxn>
              </a:cxnLst>
              <a:rect l="0" t="0" r="r" b="b"/>
              <a:pathLst>
                <a:path w="26" h="219">
                  <a:moveTo>
                    <a:pt x="4" y="0"/>
                  </a:moveTo>
                  <a:lnTo>
                    <a:pt x="23" y="57"/>
                  </a:lnTo>
                  <a:lnTo>
                    <a:pt x="26" y="117"/>
                  </a:lnTo>
                  <a:lnTo>
                    <a:pt x="19" y="176"/>
                  </a:lnTo>
                  <a:lnTo>
                    <a:pt x="0" y="21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04" name="Freeform 1439"/>
            <p:cNvSpPr>
              <a:spLocks/>
            </p:cNvSpPr>
            <p:nvPr/>
          </p:nvSpPr>
          <p:spPr bwMode="auto">
            <a:xfrm>
              <a:off x="2996039" y="1455874"/>
              <a:ext cx="236335" cy="800362"/>
            </a:xfrm>
            <a:custGeom>
              <a:avLst/>
              <a:gdLst>
                <a:gd name="T0" fmla="*/ 81 w 119"/>
                <a:gd name="T1" fmla="*/ 403 h 403"/>
                <a:gd name="T2" fmla="*/ 43 w 119"/>
                <a:gd name="T3" fmla="*/ 355 h 403"/>
                <a:gd name="T4" fmla="*/ 14 w 119"/>
                <a:gd name="T5" fmla="*/ 305 h 403"/>
                <a:gd name="T6" fmla="*/ 0 w 119"/>
                <a:gd name="T7" fmla="*/ 248 h 403"/>
                <a:gd name="T8" fmla="*/ 0 w 119"/>
                <a:gd name="T9" fmla="*/ 188 h 403"/>
                <a:gd name="T10" fmla="*/ 12 w 119"/>
                <a:gd name="T11" fmla="*/ 133 h 403"/>
                <a:gd name="T12" fmla="*/ 38 w 119"/>
                <a:gd name="T13" fmla="*/ 81 h 403"/>
                <a:gd name="T14" fmla="*/ 74 w 119"/>
                <a:gd name="T15" fmla="*/ 35 h 403"/>
                <a:gd name="T16" fmla="*/ 119 w 119"/>
                <a:gd name="T17"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403">
                  <a:moveTo>
                    <a:pt x="81" y="403"/>
                  </a:moveTo>
                  <a:lnTo>
                    <a:pt x="43" y="355"/>
                  </a:lnTo>
                  <a:lnTo>
                    <a:pt x="14" y="305"/>
                  </a:lnTo>
                  <a:lnTo>
                    <a:pt x="0" y="248"/>
                  </a:lnTo>
                  <a:lnTo>
                    <a:pt x="0" y="188"/>
                  </a:lnTo>
                  <a:lnTo>
                    <a:pt x="12" y="133"/>
                  </a:lnTo>
                  <a:lnTo>
                    <a:pt x="38" y="81"/>
                  </a:lnTo>
                  <a:lnTo>
                    <a:pt x="74" y="35"/>
                  </a:lnTo>
                  <a:lnTo>
                    <a:pt x="119"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05" name="Freeform 1440"/>
            <p:cNvSpPr>
              <a:spLocks/>
            </p:cNvSpPr>
            <p:nvPr/>
          </p:nvSpPr>
          <p:spPr bwMode="auto">
            <a:xfrm>
              <a:off x="3232373" y="1388350"/>
              <a:ext cx="218460" cy="67524"/>
            </a:xfrm>
            <a:custGeom>
              <a:avLst/>
              <a:gdLst>
                <a:gd name="T0" fmla="*/ 110 w 110"/>
                <a:gd name="T1" fmla="*/ 0 h 34"/>
                <a:gd name="T2" fmla="*/ 52 w 110"/>
                <a:gd name="T3" fmla="*/ 10 h 34"/>
                <a:gd name="T4" fmla="*/ 0 w 110"/>
                <a:gd name="T5" fmla="*/ 34 h 34"/>
              </a:gdLst>
              <a:ahLst/>
              <a:cxnLst>
                <a:cxn ang="0">
                  <a:pos x="T0" y="T1"/>
                </a:cxn>
                <a:cxn ang="0">
                  <a:pos x="T2" y="T3"/>
                </a:cxn>
                <a:cxn ang="0">
                  <a:pos x="T4" y="T5"/>
                </a:cxn>
              </a:cxnLst>
              <a:rect l="0" t="0" r="r" b="b"/>
              <a:pathLst>
                <a:path w="110" h="34">
                  <a:moveTo>
                    <a:pt x="110" y="0"/>
                  </a:moveTo>
                  <a:lnTo>
                    <a:pt x="52" y="10"/>
                  </a:lnTo>
                  <a:lnTo>
                    <a:pt x="0" y="3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06" name="Freeform 1441"/>
            <p:cNvSpPr>
              <a:spLocks/>
            </p:cNvSpPr>
            <p:nvPr/>
          </p:nvSpPr>
          <p:spPr bwMode="auto">
            <a:xfrm>
              <a:off x="2890780" y="1610783"/>
              <a:ext cx="591830" cy="768585"/>
            </a:xfrm>
            <a:custGeom>
              <a:avLst/>
              <a:gdLst>
                <a:gd name="T0" fmla="*/ 38 w 298"/>
                <a:gd name="T1" fmla="*/ 0 h 387"/>
                <a:gd name="T2" fmla="*/ 12 w 298"/>
                <a:gd name="T3" fmla="*/ 53 h 387"/>
                <a:gd name="T4" fmla="*/ 0 w 298"/>
                <a:gd name="T5" fmla="*/ 108 h 387"/>
                <a:gd name="T6" fmla="*/ 0 w 298"/>
                <a:gd name="T7" fmla="*/ 165 h 387"/>
                <a:gd name="T8" fmla="*/ 15 w 298"/>
                <a:gd name="T9" fmla="*/ 222 h 387"/>
                <a:gd name="T10" fmla="*/ 41 w 298"/>
                <a:gd name="T11" fmla="*/ 275 h 387"/>
                <a:gd name="T12" fmla="*/ 79 w 298"/>
                <a:gd name="T13" fmla="*/ 320 h 387"/>
                <a:gd name="T14" fmla="*/ 127 w 298"/>
                <a:gd name="T15" fmla="*/ 353 h 387"/>
                <a:gd name="T16" fmla="*/ 182 w 298"/>
                <a:gd name="T17" fmla="*/ 377 h 387"/>
                <a:gd name="T18" fmla="*/ 239 w 298"/>
                <a:gd name="T19" fmla="*/ 387 h 387"/>
                <a:gd name="T20" fmla="*/ 298 w 298"/>
                <a:gd name="T21" fmla="*/ 384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8" h="387">
                  <a:moveTo>
                    <a:pt x="38" y="0"/>
                  </a:moveTo>
                  <a:lnTo>
                    <a:pt x="12" y="53"/>
                  </a:lnTo>
                  <a:lnTo>
                    <a:pt x="0" y="108"/>
                  </a:lnTo>
                  <a:lnTo>
                    <a:pt x="0" y="165"/>
                  </a:lnTo>
                  <a:lnTo>
                    <a:pt x="15" y="222"/>
                  </a:lnTo>
                  <a:lnTo>
                    <a:pt x="41" y="275"/>
                  </a:lnTo>
                  <a:lnTo>
                    <a:pt x="79" y="320"/>
                  </a:lnTo>
                  <a:lnTo>
                    <a:pt x="127" y="353"/>
                  </a:lnTo>
                  <a:lnTo>
                    <a:pt x="182" y="377"/>
                  </a:lnTo>
                  <a:lnTo>
                    <a:pt x="239" y="387"/>
                  </a:lnTo>
                  <a:lnTo>
                    <a:pt x="298" y="38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07" name="Freeform 1442"/>
            <p:cNvSpPr>
              <a:spLocks/>
            </p:cNvSpPr>
            <p:nvPr/>
          </p:nvSpPr>
          <p:spPr bwMode="auto">
            <a:xfrm>
              <a:off x="2763676" y="1791509"/>
              <a:ext cx="691131" cy="667299"/>
            </a:xfrm>
            <a:custGeom>
              <a:avLst/>
              <a:gdLst>
                <a:gd name="T0" fmla="*/ 14 w 348"/>
                <a:gd name="T1" fmla="*/ 0 h 336"/>
                <a:gd name="T2" fmla="*/ 0 w 348"/>
                <a:gd name="T3" fmla="*/ 55 h 336"/>
                <a:gd name="T4" fmla="*/ 0 w 348"/>
                <a:gd name="T5" fmla="*/ 112 h 336"/>
                <a:gd name="T6" fmla="*/ 12 w 348"/>
                <a:gd name="T7" fmla="*/ 169 h 336"/>
                <a:gd name="T8" fmla="*/ 36 w 348"/>
                <a:gd name="T9" fmla="*/ 222 h 336"/>
                <a:gd name="T10" fmla="*/ 74 w 348"/>
                <a:gd name="T11" fmla="*/ 267 h 336"/>
                <a:gd name="T12" fmla="*/ 119 w 348"/>
                <a:gd name="T13" fmla="*/ 301 h 336"/>
                <a:gd name="T14" fmla="*/ 174 w 348"/>
                <a:gd name="T15" fmla="*/ 324 h 336"/>
                <a:gd name="T16" fmla="*/ 231 w 348"/>
                <a:gd name="T17" fmla="*/ 336 h 336"/>
                <a:gd name="T18" fmla="*/ 288 w 348"/>
                <a:gd name="T19" fmla="*/ 334 h 336"/>
                <a:gd name="T20" fmla="*/ 348 w 348"/>
                <a:gd name="T21" fmla="*/ 317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8" h="336">
                  <a:moveTo>
                    <a:pt x="14" y="0"/>
                  </a:moveTo>
                  <a:lnTo>
                    <a:pt x="0" y="55"/>
                  </a:lnTo>
                  <a:lnTo>
                    <a:pt x="0" y="112"/>
                  </a:lnTo>
                  <a:lnTo>
                    <a:pt x="12" y="169"/>
                  </a:lnTo>
                  <a:lnTo>
                    <a:pt x="36" y="222"/>
                  </a:lnTo>
                  <a:lnTo>
                    <a:pt x="74" y="267"/>
                  </a:lnTo>
                  <a:lnTo>
                    <a:pt x="119" y="301"/>
                  </a:lnTo>
                  <a:lnTo>
                    <a:pt x="174" y="324"/>
                  </a:lnTo>
                  <a:lnTo>
                    <a:pt x="231" y="336"/>
                  </a:lnTo>
                  <a:lnTo>
                    <a:pt x="288" y="334"/>
                  </a:lnTo>
                  <a:lnTo>
                    <a:pt x="348" y="3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08" name="Freeform 1443"/>
            <p:cNvSpPr>
              <a:spLocks/>
            </p:cNvSpPr>
            <p:nvPr/>
          </p:nvSpPr>
          <p:spPr bwMode="auto">
            <a:xfrm>
              <a:off x="2811340" y="2127145"/>
              <a:ext cx="909591" cy="375356"/>
            </a:xfrm>
            <a:custGeom>
              <a:avLst/>
              <a:gdLst>
                <a:gd name="T0" fmla="*/ 458 w 458"/>
                <a:gd name="T1" fmla="*/ 0 h 189"/>
                <a:gd name="T2" fmla="*/ 436 w 458"/>
                <a:gd name="T3" fmla="*/ 55 h 189"/>
                <a:gd name="T4" fmla="*/ 400 w 458"/>
                <a:gd name="T5" fmla="*/ 105 h 189"/>
                <a:gd name="T6" fmla="*/ 358 w 458"/>
                <a:gd name="T7" fmla="*/ 143 h 189"/>
                <a:gd name="T8" fmla="*/ 303 w 458"/>
                <a:gd name="T9" fmla="*/ 172 h 189"/>
                <a:gd name="T10" fmla="*/ 250 w 458"/>
                <a:gd name="T11" fmla="*/ 186 h 189"/>
                <a:gd name="T12" fmla="*/ 191 w 458"/>
                <a:gd name="T13" fmla="*/ 189 h 189"/>
                <a:gd name="T14" fmla="*/ 133 w 458"/>
                <a:gd name="T15" fmla="*/ 177 h 189"/>
                <a:gd name="T16" fmla="*/ 81 w 458"/>
                <a:gd name="T17" fmla="*/ 153 h 189"/>
                <a:gd name="T18" fmla="*/ 36 w 458"/>
                <a:gd name="T19" fmla="*/ 117 h 189"/>
                <a:gd name="T20" fmla="*/ 0 w 458"/>
                <a:gd name="T21"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89">
                  <a:moveTo>
                    <a:pt x="458" y="0"/>
                  </a:moveTo>
                  <a:lnTo>
                    <a:pt x="436" y="55"/>
                  </a:lnTo>
                  <a:lnTo>
                    <a:pt x="400" y="105"/>
                  </a:lnTo>
                  <a:lnTo>
                    <a:pt x="358" y="143"/>
                  </a:lnTo>
                  <a:lnTo>
                    <a:pt x="303" y="172"/>
                  </a:lnTo>
                  <a:lnTo>
                    <a:pt x="250" y="186"/>
                  </a:lnTo>
                  <a:lnTo>
                    <a:pt x="191" y="189"/>
                  </a:lnTo>
                  <a:lnTo>
                    <a:pt x="133" y="177"/>
                  </a:lnTo>
                  <a:lnTo>
                    <a:pt x="81" y="153"/>
                  </a:lnTo>
                  <a:lnTo>
                    <a:pt x="36" y="117"/>
                  </a:lnTo>
                  <a:lnTo>
                    <a:pt x="0" y="7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09" name="Freeform 1444"/>
            <p:cNvSpPr>
              <a:spLocks/>
            </p:cNvSpPr>
            <p:nvPr/>
          </p:nvSpPr>
          <p:spPr bwMode="auto">
            <a:xfrm>
              <a:off x="2944403" y="1938474"/>
              <a:ext cx="893703" cy="440893"/>
            </a:xfrm>
            <a:custGeom>
              <a:avLst/>
              <a:gdLst>
                <a:gd name="T0" fmla="*/ 450 w 450"/>
                <a:gd name="T1" fmla="*/ 134 h 222"/>
                <a:gd name="T2" fmla="*/ 407 w 450"/>
                <a:gd name="T3" fmla="*/ 174 h 222"/>
                <a:gd name="T4" fmla="*/ 355 w 450"/>
                <a:gd name="T5" fmla="*/ 203 h 222"/>
                <a:gd name="T6" fmla="*/ 298 w 450"/>
                <a:gd name="T7" fmla="*/ 219 h 222"/>
                <a:gd name="T8" fmla="*/ 240 w 450"/>
                <a:gd name="T9" fmla="*/ 222 h 222"/>
                <a:gd name="T10" fmla="*/ 181 w 450"/>
                <a:gd name="T11" fmla="*/ 212 h 222"/>
                <a:gd name="T12" fmla="*/ 128 w 450"/>
                <a:gd name="T13" fmla="*/ 188 h 222"/>
                <a:gd name="T14" fmla="*/ 81 w 450"/>
                <a:gd name="T15" fmla="*/ 153 h 222"/>
                <a:gd name="T16" fmla="*/ 40 w 450"/>
                <a:gd name="T17" fmla="*/ 107 h 222"/>
                <a:gd name="T18" fmla="*/ 14 w 450"/>
                <a:gd name="T19" fmla="*/ 57 h 222"/>
                <a:gd name="T20" fmla="*/ 0 w 450"/>
                <a:gd name="T21"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0" h="222">
                  <a:moveTo>
                    <a:pt x="450" y="134"/>
                  </a:moveTo>
                  <a:lnTo>
                    <a:pt x="407" y="174"/>
                  </a:lnTo>
                  <a:lnTo>
                    <a:pt x="355" y="203"/>
                  </a:lnTo>
                  <a:lnTo>
                    <a:pt x="298" y="219"/>
                  </a:lnTo>
                  <a:lnTo>
                    <a:pt x="240" y="222"/>
                  </a:lnTo>
                  <a:lnTo>
                    <a:pt x="181" y="212"/>
                  </a:lnTo>
                  <a:lnTo>
                    <a:pt x="128" y="188"/>
                  </a:lnTo>
                  <a:lnTo>
                    <a:pt x="81" y="153"/>
                  </a:lnTo>
                  <a:lnTo>
                    <a:pt x="40" y="107"/>
                  </a:lnTo>
                  <a:lnTo>
                    <a:pt x="14" y="57"/>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10" name="Freeform 1445"/>
            <p:cNvSpPr>
              <a:spLocks/>
            </p:cNvSpPr>
            <p:nvPr/>
          </p:nvSpPr>
          <p:spPr bwMode="auto">
            <a:xfrm>
              <a:off x="2719984" y="1620713"/>
              <a:ext cx="991017" cy="1018822"/>
            </a:xfrm>
            <a:custGeom>
              <a:avLst/>
              <a:gdLst>
                <a:gd name="T0" fmla="*/ 492 w 499"/>
                <a:gd name="T1" fmla="*/ 198 h 513"/>
                <a:gd name="T2" fmla="*/ 466 w 499"/>
                <a:gd name="T3" fmla="*/ 146 h 513"/>
                <a:gd name="T4" fmla="*/ 427 w 499"/>
                <a:gd name="T5" fmla="*/ 100 h 513"/>
                <a:gd name="T6" fmla="*/ 380 w 499"/>
                <a:gd name="T7" fmla="*/ 62 h 513"/>
                <a:gd name="T8" fmla="*/ 327 w 499"/>
                <a:gd name="T9" fmla="*/ 38 h 513"/>
                <a:gd name="T10" fmla="*/ 270 w 499"/>
                <a:gd name="T11" fmla="*/ 26 h 513"/>
                <a:gd name="T12" fmla="*/ 210 w 499"/>
                <a:gd name="T13" fmla="*/ 29 h 513"/>
                <a:gd name="T14" fmla="*/ 155 w 499"/>
                <a:gd name="T15" fmla="*/ 45 h 513"/>
                <a:gd name="T16" fmla="*/ 103 w 499"/>
                <a:gd name="T17" fmla="*/ 72 h 513"/>
                <a:gd name="T18" fmla="*/ 62 w 499"/>
                <a:gd name="T19" fmla="*/ 110 h 513"/>
                <a:gd name="T20" fmla="*/ 29 w 499"/>
                <a:gd name="T21" fmla="*/ 158 h 513"/>
                <a:gd name="T22" fmla="*/ 8 w 499"/>
                <a:gd name="T23" fmla="*/ 212 h 513"/>
                <a:gd name="T24" fmla="*/ 0 w 499"/>
                <a:gd name="T25" fmla="*/ 270 h 513"/>
                <a:gd name="T26" fmla="*/ 8 w 499"/>
                <a:gd name="T27" fmla="*/ 327 h 513"/>
                <a:gd name="T28" fmla="*/ 27 w 499"/>
                <a:gd name="T29" fmla="*/ 379 h 513"/>
                <a:gd name="T30" fmla="*/ 58 w 499"/>
                <a:gd name="T31" fmla="*/ 427 h 513"/>
                <a:gd name="T32" fmla="*/ 101 w 499"/>
                <a:gd name="T33" fmla="*/ 468 h 513"/>
                <a:gd name="T34" fmla="*/ 151 w 499"/>
                <a:gd name="T35" fmla="*/ 496 h 513"/>
                <a:gd name="T36" fmla="*/ 206 w 499"/>
                <a:gd name="T37" fmla="*/ 511 h 513"/>
                <a:gd name="T38" fmla="*/ 263 w 499"/>
                <a:gd name="T39" fmla="*/ 513 h 513"/>
                <a:gd name="T40" fmla="*/ 320 w 499"/>
                <a:gd name="T41" fmla="*/ 503 h 513"/>
                <a:gd name="T42" fmla="*/ 375 w 499"/>
                <a:gd name="T43" fmla="*/ 480 h 513"/>
                <a:gd name="T44" fmla="*/ 420 w 499"/>
                <a:gd name="T45" fmla="*/ 444 h 513"/>
                <a:gd name="T46" fmla="*/ 458 w 499"/>
                <a:gd name="T47" fmla="*/ 398 h 513"/>
                <a:gd name="T48" fmla="*/ 485 w 499"/>
                <a:gd name="T49" fmla="*/ 346 h 513"/>
                <a:gd name="T50" fmla="*/ 499 w 499"/>
                <a:gd name="T51" fmla="*/ 286 h 513"/>
                <a:gd name="T52" fmla="*/ 499 w 499"/>
                <a:gd name="T53" fmla="*/ 229 h 513"/>
                <a:gd name="T54" fmla="*/ 485 w 499"/>
                <a:gd name="T55" fmla="*/ 172 h 513"/>
                <a:gd name="T56" fmla="*/ 458 w 499"/>
                <a:gd name="T57" fmla="*/ 117 h 513"/>
                <a:gd name="T58" fmla="*/ 420 w 499"/>
                <a:gd name="T59" fmla="*/ 72 h 513"/>
                <a:gd name="T60" fmla="*/ 375 w 499"/>
                <a:gd name="T61" fmla="*/ 36 h 513"/>
                <a:gd name="T62" fmla="*/ 320 w 499"/>
                <a:gd name="T63" fmla="*/ 12 h 513"/>
                <a:gd name="T64" fmla="*/ 263 w 499"/>
                <a:gd name="T65" fmla="*/ 0 h 513"/>
                <a:gd name="T66" fmla="*/ 206 w 499"/>
                <a:gd name="T67" fmla="*/ 3 h 513"/>
                <a:gd name="T68" fmla="*/ 148 w 499"/>
                <a:gd name="T69" fmla="*/ 19 h 513"/>
                <a:gd name="T70" fmla="*/ 98 w 499"/>
                <a:gd name="T71" fmla="*/ 48 h 513"/>
                <a:gd name="T72" fmla="*/ 60 w 499"/>
                <a:gd name="T73" fmla="*/ 84 h 513"/>
                <a:gd name="T74" fmla="*/ 24 w 499"/>
                <a:gd name="T75" fmla="*/ 134 h 513"/>
                <a:gd name="T76" fmla="*/ 3 w 499"/>
                <a:gd name="T77" fmla="*/ 189 h 513"/>
                <a:gd name="T78" fmla="*/ 0 w 499"/>
                <a:gd name="T79" fmla="*/ 243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9" h="513">
                  <a:moveTo>
                    <a:pt x="492" y="198"/>
                  </a:moveTo>
                  <a:lnTo>
                    <a:pt x="466" y="146"/>
                  </a:lnTo>
                  <a:lnTo>
                    <a:pt x="427" y="100"/>
                  </a:lnTo>
                  <a:lnTo>
                    <a:pt x="380" y="62"/>
                  </a:lnTo>
                  <a:lnTo>
                    <a:pt x="327" y="38"/>
                  </a:lnTo>
                  <a:lnTo>
                    <a:pt x="270" y="26"/>
                  </a:lnTo>
                  <a:lnTo>
                    <a:pt x="210" y="29"/>
                  </a:lnTo>
                  <a:lnTo>
                    <a:pt x="155" y="45"/>
                  </a:lnTo>
                  <a:lnTo>
                    <a:pt x="103" y="72"/>
                  </a:lnTo>
                  <a:lnTo>
                    <a:pt x="62" y="110"/>
                  </a:lnTo>
                  <a:lnTo>
                    <a:pt x="29" y="158"/>
                  </a:lnTo>
                  <a:lnTo>
                    <a:pt x="8" y="212"/>
                  </a:lnTo>
                  <a:lnTo>
                    <a:pt x="0" y="270"/>
                  </a:lnTo>
                  <a:lnTo>
                    <a:pt x="8" y="327"/>
                  </a:lnTo>
                  <a:lnTo>
                    <a:pt x="27" y="379"/>
                  </a:lnTo>
                  <a:lnTo>
                    <a:pt x="58" y="427"/>
                  </a:lnTo>
                  <a:lnTo>
                    <a:pt x="101" y="468"/>
                  </a:lnTo>
                  <a:lnTo>
                    <a:pt x="151" y="496"/>
                  </a:lnTo>
                  <a:lnTo>
                    <a:pt x="206" y="511"/>
                  </a:lnTo>
                  <a:lnTo>
                    <a:pt x="263" y="513"/>
                  </a:lnTo>
                  <a:lnTo>
                    <a:pt x="320" y="503"/>
                  </a:lnTo>
                  <a:lnTo>
                    <a:pt x="375" y="480"/>
                  </a:lnTo>
                  <a:lnTo>
                    <a:pt x="420" y="444"/>
                  </a:lnTo>
                  <a:lnTo>
                    <a:pt x="458" y="398"/>
                  </a:lnTo>
                  <a:lnTo>
                    <a:pt x="485" y="346"/>
                  </a:lnTo>
                  <a:lnTo>
                    <a:pt x="499" y="286"/>
                  </a:lnTo>
                  <a:lnTo>
                    <a:pt x="499" y="229"/>
                  </a:lnTo>
                  <a:lnTo>
                    <a:pt x="485" y="172"/>
                  </a:lnTo>
                  <a:lnTo>
                    <a:pt x="458" y="117"/>
                  </a:lnTo>
                  <a:lnTo>
                    <a:pt x="420" y="72"/>
                  </a:lnTo>
                  <a:lnTo>
                    <a:pt x="375" y="36"/>
                  </a:lnTo>
                  <a:lnTo>
                    <a:pt x="320" y="12"/>
                  </a:lnTo>
                  <a:lnTo>
                    <a:pt x="263" y="0"/>
                  </a:lnTo>
                  <a:lnTo>
                    <a:pt x="206" y="3"/>
                  </a:lnTo>
                  <a:lnTo>
                    <a:pt x="148" y="19"/>
                  </a:lnTo>
                  <a:lnTo>
                    <a:pt x="98" y="48"/>
                  </a:lnTo>
                  <a:lnTo>
                    <a:pt x="60" y="84"/>
                  </a:lnTo>
                  <a:lnTo>
                    <a:pt x="24" y="134"/>
                  </a:lnTo>
                  <a:lnTo>
                    <a:pt x="3" y="189"/>
                  </a:lnTo>
                  <a:lnTo>
                    <a:pt x="0" y="24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11" name="Freeform 1446"/>
            <p:cNvSpPr>
              <a:spLocks/>
            </p:cNvSpPr>
            <p:nvPr/>
          </p:nvSpPr>
          <p:spPr bwMode="auto">
            <a:xfrm>
              <a:off x="2735872" y="1980180"/>
              <a:ext cx="985060" cy="710991"/>
            </a:xfrm>
            <a:custGeom>
              <a:avLst/>
              <a:gdLst>
                <a:gd name="T0" fmla="*/ 484 w 496"/>
                <a:gd name="T1" fmla="*/ 17 h 358"/>
                <a:gd name="T2" fmla="*/ 496 w 496"/>
                <a:gd name="T3" fmla="*/ 74 h 358"/>
                <a:gd name="T4" fmla="*/ 496 w 496"/>
                <a:gd name="T5" fmla="*/ 134 h 358"/>
                <a:gd name="T6" fmla="*/ 481 w 496"/>
                <a:gd name="T7" fmla="*/ 191 h 358"/>
                <a:gd name="T8" fmla="*/ 455 w 496"/>
                <a:gd name="T9" fmla="*/ 244 h 358"/>
                <a:gd name="T10" fmla="*/ 419 w 496"/>
                <a:gd name="T11" fmla="*/ 289 h 358"/>
                <a:gd name="T12" fmla="*/ 372 w 496"/>
                <a:gd name="T13" fmla="*/ 325 h 358"/>
                <a:gd name="T14" fmla="*/ 319 w 496"/>
                <a:gd name="T15" fmla="*/ 349 h 358"/>
                <a:gd name="T16" fmla="*/ 262 w 496"/>
                <a:gd name="T17" fmla="*/ 358 h 358"/>
                <a:gd name="T18" fmla="*/ 205 w 496"/>
                <a:gd name="T19" fmla="*/ 356 h 358"/>
                <a:gd name="T20" fmla="*/ 150 w 496"/>
                <a:gd name="T21" fmla="*/ 339 h 358"/>
                <a:gd name="T22" fmla="*/ 100 w 496"/>
                <a:gd name="T23" fmla="*/ 310 h 358"/>
                <a:gd name="T24" fmla="*/ 57 w 496"/>
                <a:gd name="T25" fmla="*/ 270 h 358"/>
                <a:gd name="T26" fmla="*/ 26 w 496"/>
                <a:gd name="T27" fmla="*/ 222 h 358"/>
                <a:gd name="T28" fmla="*/ 4 w 496"/>
                <a:gd name="T29" fmla="*/ 167 h 358"/>
                <a:gd name="T30" fmla="*/ 0 w 496"/>
                <a:gd name="T31" fmla="*/ 113 h 358"/>
                <a:gd name="T32" fmla="*/ 7 w 496"/>
                <a:gd name="T33" fmla="*/ 55 h 358"/>
                <a:gd name="T34" fmla="*/ 28 w 496"/>
                <a:gd name="T3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6" h="358">
                  <a:moveTo>
                    <a:pt x="484" y="17"/>
                  </a:moveTo>
                  <a:lnTo>
                    <a:pt x="496" y="74"/>
                  </a:lnTo>
                  <a:lnTo>
                    <a:pt x="496" y="134"/>
                  </a:lnTo>
                  <a:lnTo>
                    <a:pt x="481" y="191"/>
                  </a:lnTo>
                  <a:lnTo>
                    <a:pt x="455" y="244"/>
                  </a:lnTo>
                  <a:lnTo>
                    <a:pt x="419" y="289"/>
                  </a:lnTo>
                  <a:lnTo>
                    <a:pt x="372" y="325"/>
                  </a:lnTo>
                  <a:lnTo>
                    <a:pt x="319" y="349"/>
                  </a:lnTo>
                  <a:lnTo>
                    <a:pt x="262" y="358"/>
                  </a:lnTo>
                  <a:lnTo>
                    <a:pt x="205" y="356"/>
                  </a:lnTo>
                  <a:lnTo>
                    <a:pt x="150" y="339"/>
                  </a:lnTo>
                  <a:lnTo>
                    <a:pt x="100" y="310"/>
                  </a:lnTo>
                  <a:lnTo>
                    <a:pt x="57" y="270"/>
                  </a:lnTo>
                  <a:lnTo>
                    <a:pt x="26" y="222"/>
                  </a:lnTo>
                  <a:lnTo>
                    <a:pt x="4" y="167"/>
                  </a:lnTo>
                  <a:lnTo>
                    <a:pt x="0" y="113"/>
                  </a:lnTo>
                  <a:lnTo>
                    <a:pt x="7" y="55"/>
                  </a:lnTo>
                  <a:lnTo>
                    <a:pt x="28"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12" name="Freeform 1447"/>
            <p:cNvSpPr>
              <a:spLocks/>
            </p:cNvSpPr>
            <p:nvPr/>
          </p:nvSpPr>
          <p:spPr bwMode="auto">
            <a:xfrm>
              <a:off x="3051647" y="1725971"/>
              <a:ext cx="693117" cy="685173"/>
            </a:xfrm>
            <a:custGeom>
              <a:avLst/>
              <a:gdLst>
                <a:gd name="T0" fmla="*/ 334 w 349"/>
                <a:gd name="T1" fmla="*/ 345 h 345"/>
                <a:gd name="T2" fmla="*/ 349 w 349"/>
                <a:gd name="T3" fmla="*/ 288 h 345"/>
                <a:gd name="T4" fmla="*/ 349 w 349"/>
                <a:gd name="T5" fmla="*/ 229 h 345"/>
                <a:gd name="T6" fmla="*/ 337 w 349"/>
                <a:gd name="T7" fmla="*/ 169 h 345"/>
                <a:gd name="T8" fmla="*/ 310 w 349"/>
                <a:gd name="T9" fmla="*/ 116 h 345"/>
                <a:gd name="T10" fmla="*/ 272 w 349"/>
                <a:gd name="T11" fmla="*/ 71 h 345"/>
                <a:gd name="T12" fmla="*/ 227 w 349"/>
                <a:gd name="T13" fmla="*/ 35 h 345"/>
                <a:gd name="T14" fmla="*/ 172 w 349"/>
                <a:gd name="T15" fmla="*/ 12 h 345"/>
                <a:gd name="T16" fmla="*/ 115 w 349"/>
                <a:gd name="T17" fmla="*/ 0 h 345"/>
                <a:gd name="T18" fmla="*/ 55 w 349"/>
                <a:gd name="T19" fmla="*/ 0 h 345"/>
                <a:gd name="T20" fmla="*/ 0 w 349"/>
                <a:gd name="T21" fmla="*/ 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45">
                  <a:moveTo>
                    <a:pt x="334" y="345"/>
                  </a:moveTo>
                  <a:lnTo>
                    <a:pt x="349" y="288"/>
                  </a:lnTo>
                  <a:lnTo>
                    <a:pt x="349" y="229"/>
                  </a:lnTo>
                  <a:lnTo>
                    <a:pt x="337" y="169"/>
                  </a:lnTo>
                  <a:lnTo>
                    <a:pt x="310" y="116"/>
                  </a:lnTo>
                  <a:lnTo>
                    <a:pt x="272" y="71"/>
                  </a:lnTo>
                  <a:lnTo>
                    <a:pt x="227" y="35"/>
                  </a:lnTo>
                  <a:lnTo>
                    <a:pt x="172" y="12"/>
                  </a:lnTo>
                  <a:lnTo>
                    <a:pt x="115" y="0"/>
                  </a:lnTo>
                  <a:lnTo>
                    <a:pt x="55" y="0"/>
                  </a:lnTo>
                  <a:lnTo>
                    <a:pt x="0" y="1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13" name="Freeform 1448"/>
            <p:cNvSpPr>
              <a:spLocks/>
            </p:cNvSpPr>
            <p:nvPr/>
          </p:nvSpPr>
          <p:spPr bwMode="auto">
            <a:xfrm>
              <a:off x="2815312" y="2411145"/>
              <a:ext cx="899661" cy="327691"/>
            </a:xfrm>
            <a:custGeom>
              <a:avLst/>
              <a:gdLst>
                <a:gd name="T0" fmla="*/ 453 w 453"/>
                <a:gd name="T1" fmla="*/ 0 h 165"/>
                <a:gd name="T2" fmla="*/ 427 w 453"/>
                <a:gd name="T3" fmla="*/ 51 h 165"/>
                <a:gd name="T4" fmla="*/ 391 w 453"/>
                <a:gd name="T5" fmla="*/ 96 h 165"/>
                <a:gd name="T6" fmla="*/ 344 w 453"/>
                <a:gd name="T7" fmla="*/ 132 h 165"/>
                <a:gd name="T8" fmla="*/ 291 w 453"/>
                <a:gd name="T9" fmla="*/ 156 h 165"/>
                <a:gd name="T10" fmla="*/ 234 w 453"/>
                <a:gd name="T11" fmla="*/ 165 h 165"/>
                <a:gd name="T12" fmla="*/ 177 w 453"/>
                <a:gd name="T13" fmla="*/ 160 h 165"/>
                <a:gd name="T14" fmla="*/ 122 w 453"/>
                <a:gd name="T15" fmla="*/ 144 h 165"/>
                <a:gd name="T16" fmla="*/ 72 w 453"/>
                <a:gd name="T17" fmla="*/ 115 h 165"/>
                <a:gd name="T18" fmla="*/ 31 w 453"/>
                <a:gd name="T19" fmla="*/ 74 h 165"/>
                <a:gd name="T20" fmla="*/ 0 w 453"/>
                <a:gd name="T21"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65">
                  <a:moveTo>
                    <a:pt x="453" y="0"/>
                  </a:moveTo>
                  <a:lnTo>
                    <a:pt x="427" y="51"/>
                  </a:lnTo>
                  <a:lnTo>
                    <a:pt x="391" y="96"/>
                  </a:lnTo>
                  <a:lnTo>
                    <a:pt x="344" y="132"/>
                  </a:lnTo>
                  <a:lnTo>
                    <a:pt x="291" y="156"/>
                  </a:lnTo>
                  <a:lnTo>
                    <a:pt x="234" y="165"/>
                  </a:lnTo>
                  <a:lnTo>
                    <a:pt x="177" y="160"/>
                  </a:lnTo>
                  <a:lnTo>
                    <a:pt x="122" y="144"/>
                  </a:lnTo>
                  <a:lnTo>
                    <a:pt x="72" y="115"/>
                  </a:lnTo>
                  <a:lnTo>
                    <a:pt x="31" y="74"/>
                  </a:lnTo>
                  <a:lnTo>
                    <a:pt x="0" y="2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14" name="Freeform 1449"/>
            <p:cNvSpPr>
              <a:spLocks/>
            </p:cNvSpPr>
            <p:nvPr/>
          </p:nvSpPr>
          <p:spPr bwMode="auto">
            <a:xfrm>
              <a:off x="2767648" y="1767677"/>
              <a:ext cx="663326" cy="697089"/>
            </a:xfrm>
            <a:custGeom>
              <a:avLst/>
              <a:gdLst>
                <a:gd name="T0" fmla="*/ 334 w 334"/>
                <a:gd name="T1" fmla="*/ 12 h 351"/>
                <a:gd name="T2" fmla="*/ 275 w 334"/>
                <a:gd name="T3" fmla="*/ 0 h 351"/>
                <a:gd name="T4" fmla="*/ 217 w 334"/>
                <a:gd name="T5" fmla="*/ 0 h 351"/>
                <a:gd name="T6" fmla="*/ 160 w 334"/>
                <a:gd name="T7" fmla="*/ 14 h 351"/>
                <a:gd name="T8" fmla="*/ 108 w 334"/>
                <a:gd name="T9" fmla="*/ 43 h 351"/>
                <a:gd name="T10" fmla="*/ 65 w 334"/>
                <a:gd name="T11" fmla="*/ 81 h 351"/>
                <a:gd name="T12" fmla="*/ 31 w 334"/>
                <a:gd name="T13" fmla="*/ 129 h 351"/>
                <a:gd name="T14" fmla="*/ 10 w 334"/>
                <a:gd name="T15" fmla="*/ 181 h 351"/>
                <a:gd name="T16" fmla="*/ 0 w 334"/>
                <a:gd name="T17" fmla="*/ 239 h 351"/>
                <a:gd name="T18" fmla="*/ 5 w 334"/>
                <a:gd name="T19" fmla="*/ 296 h 351"/>
                <a:gd name="T20" fmla="*/ 24 w 334"/>
                <a:gd name="T21" fmla="*/ 3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351">
                  <a:moveTo>
                    <a:pt x="334" y="12"/>
                  </a:moveTo>
                  <a:lnTo>
                    <a:pt x="275" y="0"/>
                  </a:lnTo>
                  <a:lnTo>
                    <a:pt x="217" y="0"/>
                  </a:lnTo>
                  <a:lnTo>
                    <a:pt x="160" y="14"/>
                  </a:lnTo>
                  <a:lnTo>
                    <a:pt x="108" y="43"/>
                  </a:lnTo>
                  <a:lnTo>
                    <a:pt x="65" y="81"/>
                  </a:lnTo>
                  <a:lnTo>
                    <a:pt x="31" y="129"/>
                  </a:lnTo>
                  <a:lnTo>
                    <a:pt x="10" y="181"/>
                  </a:lnTo>
                  <a:lnTo>
                    <a:pt x="0" y="239"/>
                  </a:lnTo>
                  <a:lnTo>
                    <a:pt x="5" y="296"/>
                  </a:lnTo>
                  <a:lnTo>
                    <a:pt x="24"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15" name="Freeform 1450"/>
            <p:cNvSpPr>
              <a:spLocks/>
            </p:cNvSpPr>
            <p:nvPr/>
          </p:nvSpPr>
          <p:spPr bwMode="auto">
            <a:xfrm>
              <a:off x="2791480" y="1757747"/>
              <a:ext cx="260167" cy="222433"/>
            </a:xfrm>
            <a:custGeom>
              <a:avLst/>
              <a:gdLst>
                <a:gd name="T0" fmla="*/ 131 w 131"/>
                <a:gd name="T1" fmla="*/ 0 h 112"/>
                <a:gd name="T2" fmla="*/ 79 w 131"/>
                <a:gd name="T3" fmla="*/ 27 h 112"/>
                <a:gd name="T4" fmla="*/ 36 w 131"/>
                <a:gd name="T5" fmla="*/ 65 h 112"/>
                <a:gd name="T6" fmla="*/ 0 w 131"/>
                <a:gd name="T7" fmla="*/ 112 h 112"/>
              </a:gdLst>
              <a:ahLst/>
              <a:cxnLst>
                <a:cxn ang="0">
                  <a:pos x="T0" y="T1"/>
                </a:cxn>
                <a:cxn ang="0">
                  <a:pos x="T2" y="T3"/>
                </a:cxn>
                <a:cxn ang="0">
                  <a:pos x="T4" y="T5"/>
                </a:cxn>
                <a:cxn ang="0">
                  <a:pos x="T6" y="T7"/>
                </a:cxn>
              </a:cxnLst>
              <a:rect l="0" t="0" r="r" b="b"/>
              <a:pathLst>
                <a:path w="131" h="112">
                  <a:moveTo>
                    <a:pt x="131" y="0"/>
                  </a:moveTo>
                  <a:lnTo>
                    <a:pt x="79" y="27"/>
                  </a:lnTo>
                  <a:lnTo>
                    <a:pt x="36" y="65"/>
                  </a:lnTo>
                  <a:lnTo>
                    <a:pt x="0" y="11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16" name="Freeform 1452"/>
            <p:cNvSpPr>
              <a:spLocks/>
            </p:cNvSpPr>
            <p:nvPr/>
          </p:nvSpPr>
          <p:spPr bwMode="auto">
            <a:xfrm>
              <a:off x="2811340" y="2160907"/>
              <a:ext cx="718934" cy="615662"/>
            </a:xfrm>
            <a:custGeom>
              <a:avLst/>
              <a:gdLst>
                <a:gd name="T0" fmla="*/ 7 w 362"/>
                <a:gd name="T1" fmla="*/ 0 h 310"/>
                <a:gd name="T2" fmla="*/ 0 w 362"/>
                <a:gd name="T3" fmla="*/ 57 h 310"/>
                <a:gd name="T4" fmla="*/ 2 w 362"/>
                <a:gd name="T5" fmla="*/ 115 h 310"/>
                <a:gd name="T6" fmla="*/ 21 w 362"/>
                <a:gd name="T7" fmla="*/ 169 h 310"/>
                <a:gd name="T8" fmla="*/ 50 w 362"/>
                <a:gd name="T9" fmla="*/ 217 h 310"/>
                <a:gd name="T10" fmla="*/ 90 w 362"/>
                <a:gd name="T11" fmla="*/ 258 h 310"/>
                <a:gd name="T12" fmla="*/ 140 w 362"/>
                <a:gd name="T13" fmla="*/ 289 h 310"/>
                <a:gd name="T14" fmla="*/ 195 w 362"/>
                <a:gd name="T15" fmla="*/ 305 h 310"/>
                <a:gd name="T16" fmla="*/ 253 w 362"/>
                <a:gd name="T17" fmla="*/ 310 h 310"/>
                <a:gd name="T18" fmla="*/ 310 w 362"/>
                <a:gd name="T19" fmla="*/ 301 h 310"/>
                <a:gd name="T20" fmla="*/ 362 w 362"/>
                <a:gd name="T21" fmla="*/ 27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2" h="310">
                  <a:moveTo>
                    <a:pt x="7" y="0"/>
                  </a:moveTo>
                  <a:lnTo>
                    <a:pt x="0" y="57"/>
                  </a:lnTo>
                  <a:lnTo>
                    <a:pt x="2" y="115"/>
                  </a:lnTo>
                  <a:lnTo>
                    <a:pt x="21" y="169"/>
                  </a:lnTo>
                  <a:lnTo>
                    <a:pt x="50" y="217"/>
                  </a:lnTo>
                  <a:lnTo>
                    <a:pt x="90" y="258"/>
                  </a:lnTo>
                  <a:lnTo>
                    <a:pt x="140" y="289"/>
                  </a:lnTo>
                  <a:lnTo>
                    <a:pt x="195" y="305"/>
                  </a:lnTo>
                  <a:lnTo>
                    <a:pt x="253" y="310"/>
                  </a:lnTo>
                  <a:lnTo>
                    <a:pt x="310" y="301"/>
                  </a:lnTo>
                  <a:lnTo>
                    <a:pt x="362" y="27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17" name="Freeform 1453"/>
            <p:cNvSpPr>
              <a:spLocks/>
            </p:cNvSpPr>
            <p:nvPr/>
          </p:nvSpPr>
          <p:spPr bwMode="auto">
            <a:xfrm>
              <a:off x="2825242" y="1801440"/>
              <a:ext cx="919521" cy="359467"/>
            </a:xfrm>
            <a:custGeom>
              <a:avLst/>
              <a:gdLst>
                <a:gd name="T0" fmla="*/ 463 w 463"/>
                <a:gd name="T1" fmla="*/ 119 h 181"/>
                <a:gd name="T2" fmla="*/ 427 w 463"/>
                <a:gd name="T3" fmla="*/ 71 h 181"/>
                <a:gd name="T4" fmla="*/ 379 w 463"/>
                <a:gd name="T5" fmla="*/ 36 h 181"/>
                <a:gd name="T6" fmla="*/ 327 w 463"/>
                <a:gd name="T7" fmla="*/ 12 h 181"/>
                <a:gd name="T8" fmla="*/ 269 w 463"/>
                <a:gd name="T9" fmla="*/ 0 h 181"/>
                <a:gd name="T10" fmla="*/ 210 w 463"/>
                <a:gd name="T11" fmla="*/ 0 h 181"/>
                <a:gd name="T12" fmla="*/ 153 w 463"/>
                <a:gd name="T13" fmla="*/ 14 h 181"/>
                <a:gd name="T14" fmla="*/ 100 w 463"/>
                <a:gd name="T15" fmla="*/ 43 h 181"/>
                <a:gd name="T16" fmla="*/ 57 w 463"/>
                <a:gd name="T17" fmla="*/ 81 h 181"/>
                <a:gd name="T18" fmla="*/ 21 w 463"/>
                <a:gd name="T19" fmla="*/ 129 h 181"/>
                <a:gd name="T20" fmla="*/ 0 w 463"/>
                <a:gd name="T2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81">
                  <a:moveTo>
                    <a:pt x="463" y="119"/>
                  </a:moveTo>
                  <a:lnTo>
                    <a:pt x="427" y="71"/>
                  </a:lnTo>
                  <a:lnTo>
                    <a:pt x="379" y="36"/>
                  </a:lnTo>
                  <a:lnTo>
                    <a:pt x="327" y="12"/>
                  </a:lnTo>
                  <a:lnTo>
                    <a:pt x="269" y="0"/>
                  </a:lnTo>
                  <a:lnTo>
                    <a:pt x="210" y="0"/>
                  </a:lnTo>
                  <a:lnTo>
                    <a:pt x="153" y="14"/>
                  </a:lnTo>
                  <a:lnTo>
                    <a:pt x="100" y="43"/>
                  </a:lnTo>
                  <a:lnTo>
                    <a:pt x="57" y="81"/>
                  </a:lnTo>
                  <a:lnTo>
                    <a:pt x="21" y="129"/>
                  </a:lnTo>
                  <a:lnTo>
                    <a:pt x="0" y="1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18" name="Freeform 1454"/>
            <p:cNvSpPr>
              <a:spLocks/>
            </p:cNvSpPr>
            <p:nvPr/>
          </p:nvSpPr>
          <p:spPr bwMode="auto">
            <a:xfrm>
              <a:off x="3242304" y="2037775"/>
              <a:ext cx="577928" cy="766600"/>
            </a:xfrm>
            <a:custGeom>
              <a:avLst/>
              <a:gdLst>
                <a:gd name="T0" fmla="*/ 253 w 291"/>
                <a:gd name="T1" fmla="*/ 0 h 386"/>
                <a:gd name="T2" fmla="*/ 279 w 291"/>
                <a:gd name="T3" fmla="*/ 53 h 386"/>
                <a:gd name="T4" fmla="*/ 291 w 291"/>
                <a:gd name="T5" fmla="*/ 110 h 386"/>
                <a:gd name="T6" fmla="*/ 291 w 291"/>
                <a:gd name="T7" fmla="*/ 169 h 386"/>
                <a:gd name="T8" fmla="*/ 276 w 291"/>
                <a:gd name="T9" fmla="*/ 227 h 386"/>
                <a:gd name="T10" fmla="*/ 250 w 291"/>
                <a:gd name="T11" fmla="*/ 277 h 386"/>
                <a:gd name="T12" fmla="*/ 212 w 291"/>
                <a:gd name="T13" fmla="*/ 322 h 386"/>
                <a:gd name="T14" fmla="*/ 167 w 291"/>
                <a:gd name="T15" fmla="*/ 355 h 386"/>
                <a:gd name="T16" fmla="*/ 112 w 291"/>
                <a:gd name="T17" fmla="*/ 377 h 386"/>
                <a:gd name="T18" fmla="*/ 57 w 291"/>
                <a:gd name="T19" fmla="*/ 386 h 386"/>
                <a:gd name="T20" fmla="*/ 0 w 291"/>
                <a:gd name="T21" fmla="*/ 382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386">
                  <a:moveTo>
                    <a:pt x="253" y="0"/>
                  </a:moveTo>
                  <a:lnTo>
                    <a:pt x="279" y="53"/>
                  </a:lnTo>
                  <a:lnTo>
                    <a:pt x="291" y="110"/>
                  </a:lnTo>
                  <a:lnTo>
                    <a:pt x="291" y="169"/>
                  </a:lnTo>
                  <a:lnTo>
                    <a:pt x="276" y="227"/>
                  </a:lnTo>
                  <a:lnTo>
                    <a:pt x="250" y="277"/>
                  </a:lnTo>
                  <a:lnTo>
                    <a:pt x="212" y="322"/>
                  </a:lnTo>
                  <a:lnTo>
                    <a:pt x="167" y="355"/>
                  </a:lnTo>
                  <a:lnTo>
                    <a:pt x="112" y="377"/>
                  </a:lnTo>
                  <a:lnTo>
                    <a:pt x="57" y="386"/>
                  </a:lnTo>
                  <a:lnTo>
                    <a:pt x="0" y="3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19" name="Freeform 1455"/>
            <p:cNvSpPr>
              <a:spLocks/>
            </p:cNvSpPr>
            <p:nvPr/>
          </p:nvSpPr>
          <p:spPr bwMode="auto">
            <a:xfrm>
              <a:off x="2853046" y="1910670"/>
              <a:ext cx="389258" cy="885759"/>
            </a:xfrm>
            <a:custGeom>
              <a:avLst/>
              <a:gdLst>
                <a:gd name="T0" fmla="*/ 112 w 196"/>
                <a:gd name="T1" fmla="*/ 0 h 446"/>
                <a:gd name="T2" fmla="*/ 67 w 196"/>
                <a:gd name="T3" fmla="*/ 38 h 446"/>
                <a:gd name="T4" fmla="*/ 34 w 196"/>
                <a:gd name="T5" fmla="*/ 83 h 446"/>
                <a:gd name="T6" fmla="*/ 10 w 196"/>
                <a:gd name="T7" fmla="*/ 140 h 446"/>
                <a:gd name="T8" fmla="*/ 0 w 196"/>
                <a:gd name="T9" fmla="*/ 195 h 446"/>
                <a:gd name="T10" fmla="*/ 5 w 196"/>
                <a:gd name="T11" fmla="*/ 252 h 446"/>
                <a:gd name="T12" fmla="*/ 22 w 196"/>
                <a:gd name="T13" fmla="*/ 307 h 446"/>
                <a:gd name="T14" fmla="*/ 53 w 196"/>
                <a:gd name="T15" fmla="*/ 357 h 446"/>
                <a:gd name="T16" fmla="*/ 91 w 196"/>
                <a:gd name="T17" fmla="*/ 398 h 446"/>
                <a:gd name="T18" fmla="*/ 141 w 196"/>
                <a:gd name="T19" fmla="*/ 427 h 446"/>
                <a:gd name="T20" fmla="*/ 196 w 19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446">
                  <a:moveTo>
                    <a:pt x="112" y="0"/>
                  </a:moveTo>
                  <a:lnTo>
                    <a:pt x="67" y="38"/>
                  </a:lnTo>
                  <a:lnTo>
                    <a:pt x="34" y="83"/>
                  </a:lnTo>
                  <a:lnTo>
                    <a:pt x="10" y="140"/>
                  </a:lnTo>
                  <a:lnTo>
                    <a:pt x="0" y="195"/>
                  </a:lnTo>
                  <a:lnTo>
                    <a:pt x="5" y="252"/>
                  </a:lnTo>
                  <a:lnTo>
                    <a:pt x="22" y="307"/>
                  </a:lnTo>
                  <a:lnTo>
                    <a:pt x="53" y="357"/>
                  </a:lnTo>
                  <a:lnTo>
                    <a:pt x="91" y="398"/>
                  </a:lnTo>
                  <a:lnTo>
                    <a:pt x="141" y="427"/>
                  </a:lnTo>
                  <a:lnTo>
                    <a:pt x="19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20" name="Freeform 1456"/>
            <p:cNvSpPr>
              <a:spLocks/>
            </p:cNvSpPr>
            <p:nvPr/>
          </p:nvSpPr>
          <p:spPr bwMode="auto">
            <a:xfrm>
              <a:off x="3075479" y="1819314"/>
              <a:ext cx="796389" cy="577929"/>
            </a:xfrm>
            <a:custGeom>
              <a:avLst/>
              <a:gdLst>
                <a:gd name="T0" fmla="*/ 399 w 401"/>
                <a:gd name="T1" fmla="*/ 291 h 291"/>
                <a:gd name="T2" fmla="*/ 401 w 401"/>
                <a:gd name="T3" fmla="*/ 232 h 291"/>
                <a:gd name="T4" fmla="*/ 389 w 401"/>
                <a:gd name="T5" fmla="*/ 174 h 291"/>
                <a:gd name="T6" fmla="*/ 363 w 401"/>
                <a:gd name="T7" fmla="*/ 122 h 291"/>
                <a:gd name="T8" fmla="*/ 325 w 401"/>
                <a:gd name="T9" fmla="*/ 74 h 291"/>
                <a:gd name="T10" fmla="*/ 279 w 401"/>
                <a:gd name="T11" fmla="*/ 38 h 291"/>
                <a:gd name="T12" fmla="*/ 225 w 401"/>
                <a:gd name="T13" fmla="*/ 15 h 291"/>
                <a:gd name="T14" fmla="*/ 167 w 401"/>
                <a:gd name="T15" fmla="*/ 0 h 291"/>
                <a:gd name="T16" fmla="*/ 110 w 401"/>
                <a:gd name="T17" fmla="*/ 3 h 291"/>
                <a:gd name="T18" fmla="*/ 50 w 401"/>
                <a:gd name="T19" fmla="*/ 19 h 291"/>
                <a:gd name="T20" fmla="*/ 0 w 401"/>
                <a:gd name="T21"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 h="291">
                  <a:moveTo>
                    <a:pt x="399" y="291"/>
                  </a:moveTo>
                  <a:lnTo>
                    <a:pt x="401" y="232"/>
                  </a:lnTo>
                  <a:lnTo>
                    <a:pt x="389" y="174"/>
                  </a:lnTo>
                  <a:lnTo>
                    <a:pt x="363" y="122"/>
                  </a:lnTo>
                  <a:lnTo>
                    <a:pt x="325" y="74"/>
                  </a:lnTo>
                  <a:lnTo>
                    <a:pt x="279" y="38"/>
                  </a:lnTo>
                  <a:lnTo>
                    <a:pt x="225" y="15"/>
                  </a:lnTo>
                  <a:lnTo>
                    <a:pt x="167" y="0"/>
                  </a:lnTo>
                  <a:lnTo>
                    <a:pt x="110" y="3"/>
                  </a:lnTo>
                  <a:lnTo>
                    <a:pt x="50" y="19"/>
                  </a:lnTo>
                  <a:lnTo>
                    <a:pt x="0" y="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21" name="Freeform 1457"/>
            <p:cNvSpPr>
              <a:spLocks/>
            </p:cNvSpPr>
            <p:nvPr/>
          </p:nvSpPr>
          <p:spPr bwMode="auto">
            <a:xfrm>
              <a:off x="3005968" y="2397242"/>
              <a:ext cx="861927" cy="423020"/>
            </a:xfrm>
            <a:custGeom>
              <a:avLst/>
              <a:gdLst>
                <a:gd name="T0" fmla="*/ 434 w 434"/>
                <a:gd name="T1" fmla="*/ 0 h 213"/>
                <a:gd name="T2" fmla="*/ 419 w 434"/>
                <a:gd name="T3" fmla="*/ 55 h 213"/>
                <a:gd name="T4" fmla="*/ 393 w 434"/>
                <a:gd name="T5" fmla="*/ 108 h 213"/>
                <a:gd name="T6" fmla="*/ 355 w 434"/>
                <a:gd name="T7" fmla="*/ 151 h 213"/>
                <a:gd name="T8" fmla="*/ 310 w 434"/>
                <a:gd name="T9" fmla="*/ 184 h 213"/>
                <a:gd name="T10" fmla="*/ 255 w 434"/>
                <a:gd name="T11" fmla="*/ 205 h 213"/>
                <a:gd name="T12" fmla="*/ 197 w 434"/>
                <a:gd name="T13" fmla="*/ 213 h 213"/>
                <a:gd name="T14" fmla="*/ 143 w 434"/>
                <a:gd name="T15" fmla="*/ 208 h 213"/>
                <a:gd name="T16" fmla="*/ 88 w 434"/>
                <a:gd name="T17" fmla="*/ 191 h 213"/>
                <a:gd name="T18" fmla="*/ 40 w 434"/>
                <a:gd name="T19" fmla="*/ 160 h 213"/>
                <a:gd name="T20" fmla="*/ 0 w 434"/>
                <a:gd name="T21" fmla="*/ 11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4" h="213">
                  <a:moveTo>
                    <a:pt x="434" y="0"/>
                  </a:moveTo>
                  <a:lnTo>
                    <a:pt x="419" y="55"/>
                  </a:lnTo>
                  <a:lnTo>
                    <a:pt x="393" y="108"/>
                  </a:lnTo>
                  <a:lnTo>
                    <a:pt x="355" y="151"/>
                  </a:lnTo>
                  <a:lnTo>
                    <a:pt x="310" y="184"/>
                  </a:lnTo>
                  <a:lnTo>
                    <a:pt x="255" y="205"/>
                  </a:lnTo>
                  <a:lnTo>
                    <a:pt x="197" y="213"/>
                  </a:lnTo>
                  <a:lnTo>
                    <a:pt x="143" y="208"/>
                  </a:lnTo>
                  <a:lnTo>
                    <a:pt x="88" y="191"/>
                  </a:lnTo>
                  <a:lnTo>
                    <a:pt x="40" y="160"/>
                  </a:lnTo>
                  <a:lnTo>
                    <a:pt x="0" y="1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22" name="Freeform 1458"/>
            <p:cNvSpPr>
              <a:spLocks/>
            </p:cNvSpPr>
            <p:nvPr/>
          </p:nvSpPr>
          <p:spPr bwMode="auto">
            <a:xfrm>
              <a:off x="2904682" y="1833216"/>
              <a:ext cx="560054" cy="796389"/>
            </a:xfrm>
            <a:custGeom>
              <a:avLst/>
              <a:gdLst>
                <a:gd name="T0" fmla="*/ 282 w 282"/>
                <a:gd name="T1" fmla="*/ 0 h 401"/>
                <a:gd name="T2" fmla="*/ 222 w 282"/>
                <a:gd name="T3" fmla="*/ 0 h 401"/>
                <a:gd name="T4" fmla="*/ 165 w 282"/>
                <a:gd name="T5" fmla="*/ 15 h 401"/>
                <a:gd name="T6" fmla="*/ 113 w 282"/>
                <a:gd name="T7" fmla="*/ 43 h 401"/>
                <a:gd name="T8" fmla="*/ 67 w 282"/>
                <a:gd name="T9" fmla="*/ 82 h 401"/>
                <a:gd name="T10" fmla="*/ 34 w 282"/>
                <a:gd name="T11" fmla="*/ 129 h 401"/>
                <a:gd name="T12" fmla="*/ 10 w 282"/>
                <a:gd name="T13" fmla="*/ 182 h 401"/>
                <a:gd name="T14" fmla="*/ 0 w 282"/>
                <a:gd name="T15" fmla="*/ 239 h 401"/>
                <a:gd name="T16" fmla="*/ 3 w 282"/>
                <a:gd name="T17" fmla="*/ 296 h 401"/>
                <a:gd name="T18" fmla="*/ 20 w 282"/>
                <a:gd name="T19" fmla="*/ 353 h 401"/>
                <a:gd name="T20" fmla="*/ 51 w 282"/>
                <a:gd name="T21" fmla="*/ 40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2" h="401">
                  <a:moveTo>
                    <a:pt x="282" y="0"/>
                  </a:moveTo>
                  <a:lnTo>
                    <a:pt x="222" y="0"/>
                  </a:lnTo>
                  <a:lnTo>
                    <a:pt x="165" y="15"/>
                  </a:lnTo>
                  <a:lnTo>
                    <a:pt x="113" y="43"/>
                  </a:lnTo>
                  <a:lnTo>
                    <a:pt x="67" y="82"/>
                  </a:lnTo>
                  <a:lnTo>
                    <a:pt x="34" y="129"/>
                  </a:lnTo>
                  <a:lnTo>
                    <a:pt x="10" y="182"/>
                  </a:lnTo>
                  <a:lnTo>
                    <a:pt x="0" y="239"/>
                  </a:lnTo>
                  <a:lnTo>
                    <a:pt x="3" y="296"/>
                  </a:lnTo>
                  <a:lnTo>
                    <a:pt x="20" y="353"/>
                  </a:lnTo>
                  <a:lnTo>
                    <a:pt x="51" y="40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23" name="Freeform 1459"/>
            <p:cNvSpPr>
              <a:spLocks/>
            </p:cNvSpPr>
            <p:nvPr/>
          </p:nvSpPr>
          <p:spPr bwMode="auto">
            <a:xfrm>
              <a:off x="2958304" y="1833216"/>
              <a:ext cx="1016836" cy="994991"/>
            </a:xfrm>
            <a:custGeom>
              <a:avLst/>
              <a:gdLst>
                <a:gd name="T0" fmla="*/ 272 w 512"/>
                <a:gd name="T1" fmla="*/ 497 h 501"/>
                <a:gd name="T2" fmla="*/ 329 w 512"/>
                <a:gd name="T3" fmla="*/ 489 h 501"/>
                <a:gd name="T4" fmla="*/ 381 w 512"/>
                <a:gd name="T5" fmla="*/ 470 h 501"/>
                <a:gd name="T6" fmla="*/ 429 w 512"/>
                <a:gd name="T7" fmla="*/ 437 h 501"/>
                <a:gd name="T8" fmla="*/ 467 w 512"/>
                <a:gd name="T9" fmla="*/ 394 h 501"/>
                <a:gd name="T10" fmla="*/ 496 w 512"/>
                <a:gd name="T11" fmla="*/ 344 h 501"/>
                <a:gd name="T12" fmla="*/ 510 w 512"/>
                <a:gd name="T13" fmla="*/ 289 h 501"/>
                <a:gd name="T14" fmla="*/ 512 w 512"/>
                <a:gd name="T15" fmla="*/ 229 h 501"/>
                <a:gd name="T16" fmla="*/ 501 w 512"/>
                <a:gd name="T17" fmla="*/ 172 h 501"/>
                <a:gd name="T18" fmla="*/ 477 w 512"/>
                <a:gd name="T19" fmla="*/ 120 h 501"/>
                <a:gd name="T20" fmla="*/ 439 w 512"/>
                <a:gd name="T21" fmla="*/ 74 h 501"/>
                <a:gd name="T22" fmla="*/ 393 w 512"/>
                <a:gd name="T23" fmla="*/ 39 h 501"/>
                <a:gd name="T24" fmla="*/ 341 w 512"/>
                <a:gd name="T25" fmla="*/ 12 h 501"/>
                <a:gd name="T26" fmla="*/ 281 w 512"/>
                <a:gd name="T27" fmla="*/ 0 h 501"/>
                <a:gd name="T28" fmla="*/ 224 w 512"/>
                <a:gd name="T29" fmla="*/ 0 h 501"/>
                <a:gd name="T30" fmla="*/ 167 w 512"/>
                <a:gd name="T31" fmla="*/ 15 h 501"/>
                <a:gd name="T32" fmla="*/ 114 w 512"/>
                <a:gd name="T33" fmla="*/ 41 h 501"/>
                <a:gd name="T34" fmla="*/ 69 w 512"/>
                <a:gd name="T35" fmla="*/ 79 h 501"/>
                <a:gd name="T36" fmla="*/ 33 w 512"/>
                <a:gd name="T37" fmla="*/ 127 h 501"/>
                <a:gd name="T38" fmla="*/ 9 w 512"/>
                <a:gd name="T39" fmla="*/ 182 h 501"/>
                <a:gd name="T40" fmla="*/ 0 w 512"/>
                <a:gd name="T41" fmla="*/ 239 h 501"/>
                <a:gd name="T42" fmla="*/ 2 w 512"/>
                <a:gd name="T43" fmla="*/ 296 h 501"/>
                <a:gd name="T44" fmla="*/ 19 w 512"/>
                <a:gd name="T45" fmla="*/ 353 h 501"/>
                <a:gd name="T46" fmla="*/ 50 w 512"/>
                <a:gd name="T47" fmla="*/ 404 h 501"/>
                <a:gd name="T48" fmla="*/ 88 w 512"/>
                <a:gd name="T49" fmla="*/ 444 h 501"/>
                <a:gd name="T50" fmla="*/ 136 w 512"/>
                <a:gd name="T51" fmla="*/ 475 h 501"/>
                <a:gd name="T52" fmla="*/ 190 w 512"/>
                <a:gd name="T53" fmla="*/ 494 h 501"/>
                <a:gd name="T54" fmla="*/ 248 w 512"/>
                <a:gd name="T55" fmla="*/ 501 h 501"/>
                <a:gd name="T56" fmla="*/ 305 w 512"/>
                <a:gd name="T57" fmla="*/ 492 h 501"/>
                <a:gd name="T58" fmla="*/ 357 w 512"/>
                <a:gd name="T59" fmla="*/ 473 h 501"/>
                <a:gd name="T60" fmla="*/ 405 w 512"/>
                <a:gd name="T61" fmla="*/ 439 h 501"/>
                <a:gd name="T62" fmla="*/ 443 w 512"/>
                <a:gd name="T63" fmla="*/ 396 h 501"/>
                <a:gd name="T64" fmla="*/ 470 w 512"/>
                <a:gd name="T65" fmla="*/ 344 h 501"/>
                <a:gd name="T66" fmla="*/ 484 w 512"/>
                <a:gd name="T67" fmla="*/ 289 h 501"/>
                <a:gd name="T68" fmla="*/ 486 w 512"/>
                <a:gd name="T69" fmla="*/ 229 h 501"/>
                <a:gd name="T70" fmla="*/ 474 w 512"/>
                <a:gd name="T71" fmla="*/ 175 h 501"/>
                <a:gd name="T72" fmla="*/ 412 w 512"/>
                <a:gd name="T73" fmla="*/ 74 h 501"/>
                <a:gd name="T74" fmla="*/ 365 w 512"/>
                <a:gd name="T75" fmla="*/ 39 h 501"/>
                <a:gd name="T76" fmla="*/ 312 w 512"/>
                <a:gd name="T77" fmla="*/ 12 h 501"/>
                <a:gd name="T78" fmla="*/ 255 w 512"/>
                <a:gd name="T7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01">
                  <a:moveTo>
                    <a:pt x="272" y="497"/>
                  </a:moveTo>
                  <a:lnTo>
                    <a:pt x="329" y="489"/>
                  </a:lnTo>
                  <a:lnTo>
                    <a:pt x="381" y="470"/>
                  </a:lnTo>
                  <a:lnTo>
                    <a:pt x="429" y="437"/>
                  </a:lnTo>
                  <a:lnTo>
                    <a:pt x="467" y="394"/>
                  </a:lnTo>
                  <a:lnTo>
                    <a:pt x="496" y="344"/>
                  </a:lnTo>
                  <a:lnTo>
                    <a:pt x="510" y="289"/>
                  </a:lnTo>
                  <a:lnTo>
                    <a:pt x="512" y="229"/>
                  </a:lnTo>
                  <a:lnTo>
                    <a:pt x="501" y="172"/>
                  </a:lnTo>
                  <a:lnTo>
                    <a:pt x="477" y="120"/>
                  </a:lnTo>
                  <a:lnTo>
                    <a:pt x="439" y="74"/>
                  </a:lnTo>
                  <a:lnTo>
                    <a:pt x="393" y="39"/>
                  </a:lnTo>
                  <a:lnTo>
                    <a:pt x="341" y="12"/>
                  </a:lnTo>
                  <a:lnTo>
                    <a:pt x="281" y="0"/>
                  </a:lnTo>
                  <a:lnTo>
                    <a:pt x="224" y="0"/>
                  </a:lnTo>
                  <a:lnTo>
                    <a:pt x="167" y="15"/>
                  </a:lnTo>
                  <a:lnTo>
                    <a:pt x="114" y="41"/>
                  </a:lnTo>
                  <a:lnTo>
                    <a:pt x="69" y="79"/>
                  </a:lnTo>
                  <a:lnTo>
                    <a:pt x="33" y="127"/>
                  </a:lnTo>
                  <a:lnTo>
                    <a:pt x="9" y="182"/>
                  </a:lnTo>
                  <a:lnTo>
                    <a:pt x="0" y="239"/>
                  </a:lnTo>
                  <a:lnTo>
                    <a:pt x="2" y="296"/>
                  </a:lnTo>
                  <a:lnTo>
                    <a:pt x="19" y="353"/>
                  </a:lnTo>
                  <a:lnTo>
                    <a:pt x="50" y="404"/>
                  </a:lnTo>
                  <a:lnTo>
                    <a:pt x="88" y="444"/>
                  </a:lnTo>
                  <a:lnTo>
                    <a:pt x="136" y="475"/>
                  </a:lnTo>
                  <a:lnTo>
                    <a:pt x="190" y="494"/>
                  </a:lnTo>
                  <a:lnTo>
                    <a:pt x="248" y="501"/>
                  </a:lnTo>
                  <a:lnTo>
                    <a:pt x="305" y="492"/>
                  </a:lnTo>
                  <a:lnTo>
                    <a:pt x="357" y="473"/>
                  </a:lnTo>
                  <a:lnTo>
                    <a:pt x="405" y="439"/>
                  </a:lnTo>
                  <a:lnTo>
                    <a:pt x="443" y="396"/>
                  </a:lnTo>
                  <a:lnTo>
                    <a:pt x="470" y="344"/>
                  </a:lnTo>
                  <a:lnTo>
                    <a:pt x="484" y="289"/>
                  </a:lnTo>
                  <a:lnTo>
                    <a:pt x="486" y="229"/>
                  </a:lnTo>
                  <a:lnTo>
                    <a:pt x="474" y="175"/>
                  </a:lnTo>
                  <a:lnTo>
                    <a:pt x="412" y="74"/>
                  </a:lnTo>
                  <a:lnTo>
                    <a:pt x="365" y="39"/>
                  </a:lnTo>
                  <a:lnTo>
                    <a:pt x="312" y="12"/>
                  </a:lnTo>
                  <a:lnTo>
                    <a:pt x="255"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p>
          </p:txBody>
        </p:sp>
        <p:sp>
          <p:nvSpPr>
            <p:cNvPr id="624" name="Freeform 1460"/>
            <p:cNvSpPr>
              <a:spLocks/>
            </p:cNvSpPr>
            <p:nvPr/>
          </p:nvSpPr>
          <p:spPr bwMode="auto">
            <a:xfrm>
              <a:off x="2791480" y="1487650"/>
              <a:ext cx="663326" cy="303859"/>
            </a:xfrm>
            <a:custGeom>
              <a:avLst/>
              <a:gdLst>
                <a:gd name="T0" fmla="*/ 334 w 334"/>
                <a:gd name="T1" fmla="*/ 24 h 153"/>
                <a:gd name="T2" fmla="*/ 282 w 334"/>
                <a:gd name="T3" fmla="*/ 5 h 153"/>
                <a:gd name="T4" fmla="*/ 224 w 334"/>
                <a:gd name="T5" fmla="*/ 0 h 153"/>
                <a:gd name="T6" fmla="*/ 167 w 334"/>
                <a:gd name="T7" fmla="*/ 7 h 153"/>
                <a:gd name="T8" fmla="*/ 112 w 334"/>
                <a:gd name="T9" fmla="*/ 27 h 153"/>
                <a:gd name="T10" fmla="*/ 65 w 334"/>
                <a:gd name="T11" fmla="*/ 60 h 153"/>
                <a:gd name="T12" fmla="*/ 29 w 334"/>
                <a:gd name="T13" fmla="*/ 103 h 153"/>
                <a:gd name="T14" fmla="*/ 0 w 334"/>
                <a:gd name="T15" fmla="*/ 153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53">
                  <a:moveTo>
                    <a:pt x="334" y="24"/>
                  </a:moveTo>
                  <a:lnTo>
                    <a:pt x="282" y="5"/>
                  </a:lnTo>
                  <a:lnTo>
                    <a:pt x="224" y="0"/>
                  </a:lnTo>
                  <a:lnTo>
                    <a:pt x="167" y="7"/>
                  </a:lnTo>
                  <a:lnTo>
                    <a:pt x="112" y="27"/>
                  </a:lnTo>
                  <a:lnTo>
                    <a:pt x="65" y="60"/>
                  </a:lnTo>
                  <a:lnTo>
                    <a:pt x="29" y="103"/>
                  </a:lnTo>
                  <a:lnTo>
                    <a:pt x="0" y="15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25" name="Freeform 1461"/>
            <p:cNvSpPr>
              <a:spLocks/>
            </p:cNvSpPr>
            <p:nvPr/>
          </p:nvSpPr>
          <p:spPr bwMode="auto">
            <a:xfrm>
              <a:off x="3454807" y="1535314"/>
              <a:ext cx="236335" cy="242293"/>
            </a:xfrm>
            <a:custGeom>
              <a:avLst/>
              <a:gdLst>
                <a:gd name="T0" fmla="*/ 119 w 119"/>
                <a:gd name="T1" fmla="*/ 122 h 122"/>
                <a:gd name="T2" fmla="*/ 91 w 119"/>
                <a:gd name="T3" fmla="*/ 74 h 122"/>
                <a:gd name="T4" fmla="*/ 50 w 119"/>
                <a:gd name="T5" fmla="*/ 31 h 122"/>
                <a:gd name="T6" fmla="*/ 0 w 119"/>
                <a:gd name="T7" fmla="*/ 0 h 122"/>
              </a:gdLst>
              <a:ahLst/>
              <a:cxnLst>
                <a:cxn ang="0">
                  <a:pos x="T0" y="T1"/>
                </a:cxn>
                <a:cxn ang="0">
                  <a:pos x="T2" y="T3"/>
                </a:cxn>
                <a:cxn ang="0">
                  <a:pos x="T4" y="T5"/>
                </a:cxn>
                <a:cxn ang="0">
                  <a:pos x="T6" y="T7"/>
                </a:cxn>
              </a:cxnLst>
              <a:rect l="0" t="0" r="r" b="b"/>
              <a:pathLst>
                <a:path w="119" h="122">
                  <a:moveTo>
                    <a:pt x="119" y="122"/>
                  </a:moveTo>
                  <a:lnTo>
                    <a:pt x="91" y="74"/>
                  </a:lnTo>
                  <a:lnTo>
                    <a:pt x="50" y="31"/>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26" name="Freeform 1462"/>
            <p:cNvSpPr>
              <a:spLocks/>
            </p:cNvSpPr>
            <p:nvPr/>
          </p:nvSpPr>
          <p:spPr bwMode="auto">
            <a:xfrm>
              <a:off x="2739844" y="1535314"/>
              <a:ext cx="981088" cy="738795"/>
            </a:xfrm>
            <a:custGeom>
              <a:avLst/>
              <a:gdLst>
                <a:gd name="T0" fmla="*/ 484 w 494"/>
                <a:gd name="T1" fmla="*/ 325 h 372"/>
                <a:gd name="T2" fmla="*/ 494 w 494"/>
                <a:gd name="T3" fmla="*/ 265 h 372"/>
                <a:gd name="T4" fmla="*/ 489 w 494"/>
                <a:gd name="T5" fmla="*/ 208 h 372"/>
                <a:gd name="T6" fmla="*/ 470 w 494"/>
                <a:gd name="T7" fmla="*/ 150 h 372"/>
                <a:gd name="T8" fmla="*/ 441 w 494"/>
                <a:gd name="T9" fmla="*/ 100 h 372"/>
                <a:gd name="T10" fmla="*/ 401 w 494"/>
                <a:gd name="T11" fmla="*/ 57 h 372"/>
                <a:gd name="T12" fmla="*/ 351 w 494"/>
                <a:gd name="T13" fmla="*/ 26 h 372"/>
                <a:gd name="T14" fmla="*/ 296 w 494"/>
                <a:gd name="T15" fmla="*/ 5 h 372"/>
                <a:gd name="T16" fmla="*/ 238 w 494"/>
                <a:gd name="T17" fmla="*/ 0 h 372"/>
                <a:gd name="T18" fmla="*/ 181 w 494"/>
                <a:gd name="T19" fmla="*/ 7 h 372"/>
                <a:gd name="T20" fmla="*/ 129 w 494"/>
                <a:gd name="T21" fmla="*/ 26 h 372"/>
                <a:gd name="T22" fmla="*/ 81 w 494"/>
                <a:gd name="T23" fmla="*/ 57 h 372"/>
                <a:gd name="T24" fmla="*/ 40 w 494"/>
                <a:gd name="T25" fmla="*/ 100 h 372"/>
                <a:gd name="T26" fmla="*/ 14 w 494"/>
                <a:gd name="T27" fmla="*/ 153 h 372"/>
                <a:gd name="T28" fmla="*/ 2 w 494"/>
                <a:gd name="T29" fmla="*/ 208 h 372"/>
                <a:gd name="T30" fmla="*/ 0 w 494"/>
                <a:gd name="T31" fmla="*/ 265 h 372"/>
                <a:gd name="T32" fmla="*/ 9 w 494"/>
                <a:gd name="T33" fmla="*/ 320 h 372"/>
                <a:gd name="T34" fmla="*/ 36 w 494"/>
                <a:gd name="T35" fmla="*/ 372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4" h="372">
                  <a:moveTo>
                    <a:pt x="484" y="325"/>
                  </a:moveTo>
                  <a:lnTo>
                    <a:pt x="494" y="265"/>
                  </a:lnTo>
                  <a:lnTo>
                    <a:pt x="489" y="208"/>
                  </a:lnTo>
                  <a:lnTo>
                    <a:pt x="470" y="150"/>
                  </a:lnTo>
                  <a:lnTo>
                    <a:pt x="441" y="100"/>
                  </a:lnTo>
                  <a:lnTo>
                    <a:pt x="401" y="57"/>
                  </a:lnTo>
                  <a:lnTo>
                    <a:pt x="351" y="26"/>
                  </a:lnTo>
                  <a:lnTo>
                    <a:pt x="296" y="5"/>
                  </a:lnTo>
                  <a:lnTo>
                    <a:pt x="238" y="0"/>
                  </a:lnTo>
                  <a:lnTo>
                    <a:pt x="181" y="7"/>
                  </a:lnTo>
                  <a:lnTo>
                    <a:pt x="129" y="26"/>
                  </a:lnTo>
                  <a:lnTo>
                    <a:pt x="81" y="57"/>
                  </a:lnTo>
                  <a:lnTo>
                    <a:pt x="40" y="100"/>
                  </a:lnTo>
                  <a:lnTo>
                    <a:pt x="14" y="153"/>
                  </a:lnTo>
                  <a:lnTo>
                    <a:pt x="2" y="208"/>
                  </a:lnTo>
                  <a:lnTo>
                    <a:pt x="0" y="265"/>
                  </a:lnTo>
                  <a:lnTo>
                    <a:pt x="9" y="320"/>
                  </a:lnTo>
                  <a:lnTo>
                    <a:pt x="36" y="3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27" name="Freeform 1463"/>
            <p:cNvSpPr>
              <a:spLocks/>
            </p:cNvSpPr>
            <p:nvPr/>
          </p:nvSpPr>
          <p:spPr bwMode="auto">
            <a:xfrm>
              <a:off x="2719984" y="1582979"/>
              <a:ext cx="991017" cy="1022794"/>
            </a:xfrm>
            <a:custGeom>
              <a:avLst/>
              <a:gdLst>
                <a:gd name="T0" fmla="*/ 494 w 499"/>
                <a:gd name="T1" fmla="*/ 301 h 515"/>
                <a:gd name="T2" fmla="*/ 470 w 499"/>
                <a:gd name="T3" fmla="*/ 355 h 515"/>
                <a:gd name="T4" fmla="*/ 439 w 499"/>
                <a:gd name="T5" fmla="*/ 403 h 515"/>
                <a:gd name="T6" fmla="*/ 392 w 499"/>
                <a:gd name="T7" fmla="*/ 444 h 515"/>
                <a:gd name="T8" fmla="*/ 341 w 499"/>
                <a:gd name="T9" fmla="*/ 470 h 515"/>
                <a:gd name="T10" fmla="*/ 284 w 499"/>
                <a:gd name="T11" fmla="*/ 487 h 515"/>
                <a:gd name="T12" fmla="*/ 227 w 499"/>
                <a:gd name="T13" fmla="*/ 489 h 515"/>
                <a:gd name="T14" fmla="*/ 170 w 499"/>
                <a:gd name="T15" fmla="*/ 477 h 515"/>
                <a:gd name="T16" fmla="*/ 117 w 499"/>
                <a:gd name="T17" fmla="*/ 453 h 515"/>
                <a:gd name="T18" fmla="*/ 72 w 499"/>
                <a:gd name="T19" fmla="*/ 417 h 515"/>
                <a:gd name="T20" fmla="*/ 36 w 499"/>
                <a:gd name="T21" fmla="*/ 372 h 515"/>
                <a:gd name="T22" fmla="*/ 12 w 499"/>
                <a:gd name="T23" fmla="*/ 320 h 515"/>
                <a:gd name="T24" fmla="*/ 0 w 499"/>
                <a:gd name="T25" fmla="*/ 262 h 515"/>
                <a:gd name="T26" fmla="*/ 3 w 499"/>
                <a:gd name="T27" fmla="*/ 208 h 515"/>
                <a:gd name="T28" fmla="*/ 17 w 499"/>
                <a:gd name="T29" fmla="*/ 150 h 515"/>
                <a:gd name="T30" fmla="*/ 46 w 499"/>
                <a:gd name="T31" fmla="*/ 103 h 515"/>
                <a:gd name="T32" fmla="*/ 84 w 499"/>
                <a:gd name="T33" fmla="*/ 60 h 515"/>
                <a:gd name="T34" fmla="*/ 134 w 499"/>
                <a:gd name="T35" fmla="*/ 29 h 515"/>
                <a:gd name="T36" fmla="*/ 186 w 499"/>
                <a:gd name="T37" fmla="*/ 7 h 515"/>
                <a:gd name="T38" fmla="*/ 244 w 499"/>
                <a:gd name="T39" fmla="*/ 0 h 515"/>
                <a:gd name="T40" fmla="*/ 303 w 499"/>
                <a:gd name="T41" fmla="*/ 7 h 515"/>
                <a:gd name="T42" fmla="*/ 358 w 499"/>
                <a:gd name="T43" fmla="*/ 29 h 515"/>
                <a:gd name="T44" fmla="*/ 406 w 499"/>
                <a:gd name="T45" fmla="*/ 60 h 515"/>
                <a:gd name="T46" fmla="*/ 446 w 499"/>
                <a:gd name="T47" fmla="*/ 103 h 515"/>
                <a:gd name="T48" fmla="*/ 477 w 499"/>
                <a:gd name="T49" fmla="*/ 153 h 515"/>
                <a:gd name="T50" fmla="*/ 494 w 499"/>
                <a:gd name="T51" fmla="*/ 210 h 515"/>
                <a:gd name="T52" fmla="*/ 499 w 499"/>
                <a:gd name="T53" fmla="*/ 270 h 515"/>
                <a:gd name="T54" fmla="*/ 489 w 499"/>
                <a:gd name="T55" fmla="*/ 327 h 515"/>
                <a:gd name="T56" fmla="*/ 468 w 499"/>
                <a:gd name="T57" fmla="*/ 382 h 515"/>
                <a:gd name="T58" fmla="*/ 432 w 499"/>
                <a:gd name="T59" fmla="*/ 429 h 515"/>
                <a:gd name="T60" fmla="*/ 389 w 499"/>
                <a:gd name="T61" fmla="*/ 470 h 515"/>
                <a:gd name="T62" fmla="*/ 337 w 499"/>
                <a:gd name="T63" fmla="*/ 496 h 515"/>
                <a:gd name="T64" fmla="*/ 279 w 499"/>
                <a:gd name="T65" fmla="*/ 513 h 515"/>
                <a:gd name="T66" fmla="*/ 222 w 499"/>
                <a:gd name="T67" fmla="*/ 515 h 515"/>
                <a:gd name="T68" fmla="*/ 165 w 499"/>
                <a:gd name="T69" fmla="*/ 503 h 515"/>
                <a:gd name="T70" fmla="*/ 113 w 499"/>
                <a:gd name="T71" fmla="*/ 479 h 515"/>
                <a:gd name="T72" fmla="*/ 67 w 499"/>
                <a:gd name="T73" fmla="*/ 444 h 515"/>
                <a:gd name="T74" fmla="*/ 31 w 499"/>
                <a:gd name="T75" fmla="*/ 398 h 515"/>
                <a:gd name="T76" fmla="*/ 8 w 499"/>
                <a:gd name="T77" fmla="*/ 346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9" h="515">
                  <a:moveTo>
                    <a:pt x="494" y="301"/>
                  </a:moveTo>
                  <a:lnTo>
                    <a:pt x="470" y="355"/>
                  </a:lnTo>
                  <a:lnTo>
                    <a:pt x="439" y="403"/>
                  </a:lnTo>
                  <a:lnTo>
                    <a:pt x="392" y="444"/>
                  </a:lnTo>
                  <a:lnTo>
                    <a:pt x="341" y="470"/>
                  </a:lnTo>
                  <a:lnTo>
                    <a:pt x="284" y="487"/>
                  </a:lnTo>
                  <a:lnTo>
                    <a:pt x="227" y="489"/>
                  </a:lnTo>
                  <a:lnTo>
                    <a:pt x="170" y="477"/>
                  </a:lnTo>
                  <a:lnTo>
                    <a:pt x="117" y="453"/>
                  </a:lnTo>
                  <a:lnTo>
                    <a:pt x="72" y="417"/>
                  </a:lnTo>
                  <a:lnTo>
                    <a:pt x="36" y="372"/>
                  </a:lnTo>
                  <a:lnTo>
                    <a:pt x="12" y="320"/>
                  </a:lnTo>
                  <a:lnTo>
                    <a:pt x="0" y="262"/>
                  </a:lnTo>
                  <a:lnTo>
                    <a:pt x="3" y="208"/>
                  </a:lnTo>
                  <a:lnTo>
                    <a:pt x="17" y="150"/>
                  </a:lnTo>
                  <a:lnTo>
                    <a:pt x="46" y="103"/>
                  </a:lnTo>
                  <a:lnTo>
                    <a:pt x="84" y="60"/>
                  </a:lnTo>
                  <a:lnTo>
                    <a:pt x="134" y="29"/>
                  </a:lnTo>
                  <a:lnTo>
                    <a:pt x="186" y="7"/>
                  </a:lnTo>
                  <a:lnTo>
                    <a:pt x="244" y="0"/>
                  </a:lnTo>
                  <a:lnTo>
                    <a:pt x="303" y="7"/>
                  </a:lnTo>
                  <a:lnTo>
                    <a:pt x="358" y="29"/>
                  </a:lnTo>
                  <a:lnTo>
                    <a:pt x="406" y="60"/>
                  </a:lnTo>
                  <a:lnTo>
                    <a:pt x="446" y="103"/>
                  </a:lnTo>
                  <a:lnTo>
                    <a:pt x="477" y="153"/>
                  </a:lnTo>
                  <a:lnTo>
                    <a:pt x="494" y="210"/>
                  </a:lnTo>
                  <a:lnTo>
                    <a:pt x="499" y="270"/>
                  </a:lnTo>
                  <a:lnTo>
                    <a:pt x="489" y="327"/>
                  </a:lnTo>
                  <a:lnTo>
                    <a:pt x="468" y="382"/>
                  </a:lnTo>
                  <a:lnTo>
                    <a:pt x="432" y="429"/>
                  </a:lnTo>
                  <a:lnTo>
                    <a:pt x="389" y="470"/>
                  </a:lnTo>
                  <a:lnTo>
                    <a:pt x="337" y="496"/>
                  </a:lnTo>
                  <a:lnTo>
                    <a:pt x="279" y="513"/>
                  </a:lnTo>
                  <a:lnTo>
                    <a:pt x="222" y="515"/>
                  </a:lnTo>
                  <a:lnTo>
                    <a:pt x="165" y="503"/>
                  </a:lnTo>
                  <a:lnTo>
                    <a:pt x="113" y="479"/>
                  </a:lnTo>
                  <a:lnTo>
                    <a:pt x="67" y="444"/>
                  </a:lnTo>
                  <a:lnTo>
                    <a:pt x="31" y="398"/>
                  </a:lnTo>
                  <a:lnTo>
                    <a:pt x="8" y="3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28" name="Oval 1464"/>
            <p:cNvSpPr>
              <a:spLocks/>
            </p:cNvSpPr>
            <p:nvPr/>
          </p:nvSpPr>
          <p:spPr bwMode="auto">
            <a:xfrm>
              <a:off x="2706312" y="1374448"/>
              <a:ext cx="1449785" cy="1449786"/>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29" name="Oval 1465"/>
            <p:cNvSpPr>
              <a:spLocks/>
            </p:cNvSpPr>
            <p:nvPr/>
          </p:nvSpPr>
          <p:spPr bwMode="auto">
            <a:xfrm>
              <a:off x="3166838" y="1833215"/>
              <a:ext cx="540194" cy="546152"/>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30" name="原创设计师QQ69613753    _2"/>
          <p:cNvGrpSpPr/>
          <p:nvPr/>
        </p:nvGrpSpPr>
        <p:grpSpPr>
          <a:xfrm>
            <a:off x="5040659" y="1980208"/>
            <a:ext cx="421252" cy="482372"/>
            <a:chOff x="2706312" y="1374448"/>
            <a:chExt cx="1449785" cy="1453759"/>
          </a:xfrm>
          <a:noFill/>
        </p:grpSpPr>
        <p:sp>
          <p:nvSpPr>
            <p:cNvPr id="631" name="Freeform 1405"/>
            <p:cNvSpPr>
              <a:spLocks/>
            </p:cNvSpPr>
            <p:nvPr/>
          </p:nvSpPr>
          <p:spPr bwMode="auto">
            <a:xfrm>
              <a:off x="3228401" y="2280068"/>
              <a:ext cx="800361" cy="520335"/>
            </a:xfrm>
            <a:custGeom>
              <a:avLst/>
              <a:gdLst>
                <a:gd name="T0" fmla="*/ 403 w 403"/>
                <a:gd name="T1" fmla="*/ 0 h 262"/>
                <a:gd name="T2" fmla="*/ 400 w 403"/>
                <a:gd name="T3" fmla="*/ 57 h 262"/>
                <a:gd name="T4" fmla="*/ 384 w 403"/>
                <a:gd name="T5" fmla="*/ 112 h 262"/>
                <a:gd name="T6" fmla="*/ 357 w 403"/>
                <a:gd name="T7" fmla="*/ 162 h 262"/>
                <a:gd name="T8" fmla="*/ 317 w 403"/>
                <a:gd name="T9" fmla="*/ 205 h 262"/>
                <a:gd name="T10" fmla="*/ 269 w 403"/>
                <a:gd name="T11" fmla="*/ 236 h 262"/>
                <a:gd name="T12" fmla="*/ 217 w 403"/>
                <a:gd name="T13" fmla="*/ 255 h 262"/>
                <a:gd name="T14" fmla="*/ 159 w 403"/>
                <a:gd name="T15" fmla="*/ 262 h 262"/>
                <a:gd name="T16" fmla="*/ 102 w 403"/>
                <a:gd name="T17" fmla="*/ 255 h 262"/>
                <a:gd name="T18" fmla="*/ 47 w 403"/>
                <a:gd name="T19" fmla="*/ 236 h 262"/>
                <a:gd name="T20" fmla="*/ 0 w 403"/>
                <a:gd name="T21" fmla="*/ 2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3" h="262">
                  <a:moveTo>
                    <a:pt x="403" y="0"/>
                  </a:moveTo>
                  <a:lnTo>
                    <a:pt x="400" y="57"/>
                  </a:lnTo>
                  <a:lnTo>
                    <a:pt x="384" y="112"/>
                  </a:lnTo>
                  <a:lnTo>
                    <a:pt x="357" y="162"/>
                  </a:lnTo>
                  <a:lnTo>
                    <a:pt x="317" y="205"/>
                  </a:lnTo>
                  <a:lnTo>
                    <a:pt x="269" y="236"/>
                  </a:lnTo>
                  <a:lnTo>
                    <a:pt x="217" y="255"/>
                  </a:lnTo>
                  <a:lnTo>
                    <a:pt x="159" y="262"/>
                  </a:lnTo>
                  <a:lnTo>
                    <a:pt x="102" y="255"/>
                  </a:lnTo>
                  <a:lnTo>
                    <a:pt x="47" y="236"/>
                  </a:lnTo>
                  <a:lnTo>
                    <a:pt x="0" y="20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32" name="Freeform 1406"/>
            <p:cNvSpPr>
              <a:spLocks/>
            </p:cNvSpPr>
            <p:nvPr/>
          </p:nvSpPr>
          <p:spPr bwMode="auto">
            <a:xfrm>
              <a:off x="3057605" y="1795482"/>
              <a:ext cx="448838" cy="885759"/>
            </a:xfrm>
            <a:custGeom>
              <a:avLst/>
              <a:gdLst>
                <a:gd name="T0" fmla="*/ 226 w 226"/>
                <a:gd name="T1" fmla="*/ 0 h 446"/>
                <a:gd name="T2" fmla="*/ 167 w 226"/>
                <a:gd name="T3" fmla="*/ 15 h 446"/>
                <a:gd name="T4" fmla="*/ 114 w 226"/>
                <a:gd name="T5" fmla="*/ 41 h 446"/>
                <a:gd name="T6" fmla="*/ 69 w 226"/>
                <a:gd name="T7" fmla="*/ 79 h 446"/>
                <a:gd name="T8" fmla="*/ 36 w 226"/>
                <a:gd name="T9" fmla="*/ 127 h 446"/>
                <a:gd name="T10" fmla="*/ 12 w 226"/>
                <a:gd name="T11" fmla="*/ 184 h 446"/>
                <a:gd name="T12" fmla="*/ 0 w 226"/>
                <a:gd name="T13" fmla="*/ 239 h 446"/>
                <a:gd name="T14" fmla="*/ 2 w 226"/>
                <a:gd name="T15" fmla="*/ 299 h 446"/>
                <a:gd name="T16" fmla="*/ 19 w 226"/>
                <a:gd name="T17" fmla="*/ 353 h 446"/>
                <a:gd name="T18" fmla="*/ 47 w 226"/>
                <a:gd name="T19" fmla="*/ 403 h 446"/>
                <a:gd name="T20" fmla="*/ 86 w 22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446">
                  <a:moveTo>
                    <a:pt x="226" y="0"/>
                  </a:moveTo>
                  <a:lnTo>
                    <a:pt x="167" y="15"/>
                  </a:lnTo>
                  <a:lnTo>
                    <a:pt x="114" y="41"/>
                  </a:lnTo>
                  <a:lnTo>
                    <a:pt x="69" y="79"/>
                  </a:lnTo>
                  <a:lnTo>
                    <a:pt x="36" y="127"/>
                  </a:lnTo>
                  <a:lnTo>
                    <a:pt x="12" y="184"/>
                  </a:lnTo>
                  <a:lnTo>
                    <a:pt x="0" y="239"/>
                  </a:lnTo>
                  <a:lnTo>
                    <a:pt x="2" y="299"/>
                  </a:lnTo>
                  <a:lnTo>
                    <a:pt x="19" y="353"/>
                  </a:lnTo>
                  <a:lnTo>
                    <a:pt x="47" y="403"/>
                  </a:lnTo>
                  <a:lnTo>
                    <a:pt x="8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33" name="Freeform 1407"/>
            <p:cNvSpPr>
              <a:spLocks/>
            </p:cNvSpPr>
            <p:nvPr/>
          </p:nvSpPr>
          <p:spPr bwMode="auto">
            <a:xfrm>
              <a:off x="3506442" y="1795482"/>
              <a:ext cx="564026" cy="778516"/>
            </a:xfrm>
            <a:custGeom>
              <a:avLst/>
              <a:gdLst>
                <a:gd name="T0" fmla="*/ 236 w 284"/>
                <a:gd name="T1" fmla="*/ 392 h 392"/>
                <a:gd name="T2" fmla="*/ 265 w 284"/>
                <a:gd name="T3" fmla="*/ 344 h 392"/>
                <a:gd name="T4" fmla="*/ 282 w 284"/>
                <a:gd name="T5" fmla="*/ 287 h 392"/>
                <a:gd name="T6" fmla="*/ 284 w 284"/>
                <a:gd name="T7" fmla="*/ 229 h 392"/>
                <a:gd name="T8" fmla="*/ 275 w 284"/>
                <a:gd name="T9" fmla="*/ 175 h 392"/>
                <a:gd name="T10" fmla="*/ 248 w 284"/>
                <a:gd name="T11" fmla="*/ 120 h 392"/>
                <a:gd name="T12" fmla="*/ 215 w 284"/>
                <a:gd name="T13" fmla="*/ 74 h 392"/>
                <a:gd name="T14" fmla="*/ 170 w 284"/>
                <a:gd name="T15" fmla="*/ 39 h 392"/>
                <a:gd name="T16" fmla="*/ 115 w 284"/>
                <a:gd name="T17" fmla="*/ 12 h 392"/>
                <a:gd name="T18" fmla="*/ 58 w 284"/>
                <a:gd name="T19" fmla="*/ 0 h 392"/>
                <a:gd name="T20" fmla="*/ 0 w 284"/>
                <a:gd name="T21"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2">
                  <a:moveTo>
                    <a:pt x="236" y="392"/>
                  </a:moveTo>
                  <a:lnTo>
                    <a:pt x="265" y="344"/>
                  </a:lnTo>
                  <a:lnTo>
                    <a:pt x="282" y="287"/>
                  </a:lnTo>
                  <a:lnTo>
                    <a:pt x="284" y="229"/>
                  </a:lnTo>
                  <a:lnTo>
                    <a:pt x="275" y="175"/>
                  </a:lnTo>
                  <a:lnTo>
                    <a:pt x="248" y="120"/>
                  </a:lnTo>
                  <a:lnTo>
                    <a:pt x="215" y="74"/>
                  </a:lnTo>
                  <a:lnTo>
                    <a:pt x="170" y="39"/>
                  </a:lnTo>
                  <a:lnTo>
                    <a:pt x="115" y="12"/>
                  </a:lnTo>
                  <a:lnTo>
                    <a:pt x="58" y="0"/>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34" name="Freeform 1408"/>
            <p:cNvSpPr>
              <a:spLocks/>
            </p:cNvSpPr>
            <p:nvPr/>
          </p:nvSpPr>
          <p:spPr bwMode="auto">
            <a:xfrm>
              <a:off x="3105269" y="2349578"/>
              <a:ext cx="869871" cy="423020"/>
            </a:xfrm>
            <a:custGeom>
              <a:avLst/>
              <a:gdLst>
                <a:gd name="T0" fmla="*/ 438 w 438"/>
                <a:gd name="T1" fmla="*/ 113 h 213"/>
                <a:gd name="T2" fmla="*/ 400 w 438"/>
                <a:gd name="T3" fmla="*/ 155 h 213"/>
                <a:gd name="T4" fmla="*/ 353 w 438"/>
                <a:gd name="T5" fmla="*/ 187 h 213"/>
                <a:gd name="T6" fmla="*/ 298 w 438"/>
                <a:gd name="T7" fmla="*/ 206 h 213"/>
                <a:gd name="T8" fmla="*/ 241 w 438"/>
                <a:gd name="T9" fmla="*/ 213 h 213"/>
                <a:gd name="T10" fmla="*/ 186 w 438"/>
                <a:gd name="T11" fmla="*/ 206 h 213"/>
                <a:gd name="T12" fmla="*/ 131 w 438"/>
                <a:gd name="T13" fmla="*/ 184 h 213"/>
                <a:gd name="T14" fmla="*/ 83 w 438"/>
                <a:gd name="T15" fmla="*/ 151 h 213"/>
                <a:gd name="T16" fmla="*/ 43 w 438"/>
                <a:gd name="T17" fmla="*/ 108 h 213"/>
                <a:gd name="T18" fmla="*/ 16 w 438"/>
                <a:gd name="T19" fmla="*/ 58 h 213"/>
                <a:gd name="T20" fmla="*/ 0 w 438"/>
                <a:gd name="T21"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213">
                  <a:moveTo>
                    <a:pt x="438" y="113"/>
                  </a:moveTo>
                  <a:lnTo>
                    <a:pt x="400" y="155"/>
                  </a:lnTo>
                  <a:lnTo>
                    <a:pt x="353" y="187"/>
                  </a:lnTo>
                  <a:lnTo>
                    <a:pt x="298" y="206"/>
                  </a:lnTo>
                  <a:lnTo>
                    <a:pt x="241" y="213"/>
                  </a:lnTo>
                  <a:lnTo>
                    <a:pt x="186" y="206"/>
                  </a:lnTo>
                  <a:lnTo>
                    <a:pt x="131" y="184"/>
                  </a:lnTo>
                  <a:lnTo>
                    <a:pt x="83" y="151"/>
                  </a:lnTo>
                  <a:lnTo>
                    <a:pt x="43" y="108"/>
                  </a:lnTo>
                  <a:lnTo>
                    <a:pt x="16" y="58"/>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35" name="Freeform 1409"/>
            <p:cNvSpPr>
              <a:spLocks/>
            </p:cNvSpPr>
            <p:nvPr/>
          </p:nvSpPr>
          <p:spPr bwMode="auto">
            <a:xfrm>
              <a:off x="3728875" y="1839174"/>
              <a:ext cx="379327" cy="881788"/>
            </a:xfrm>
            <a:custGeom>
              <a:avLst/>
              <a:gdLst>
                <a:gd name="T0" fmla="*/ 77 w 191"/>
                <a:gd name="T1" fmla="*/ 0 h 444"/>
                <a:gd name="T2" fmla="*/ 122 w 191"/>
                <a:gd name="T3" fmla="*/ 36 h 444"/>
                <a:gd name="T4" fmla="*/ 158 w 191"/>
                <a:gd name="T5" fmla="*/ 81 h 444"/>
                <a:gd name="T6" fmla="*/ 182 w 191"/>
                <a:gd name="T7" fmla="*/ 133 h 444"/>
                <a:gd name="T8" fmla="*/ 191 w 191"/>
                <a:gd name="T9" fmla="*/ 191 h 444"/>
                <a:gd name="T10" fmla="*/ 189 w 191"/>
                <a:gd name="T11" fmla="*/ 248 h 444"/>
                <a:gd name="T12" fmla="*/ 172 w 191"/>
                <a:gd name="T13" fmla="*/ 303 h 444"/>
                <a:gd name="T14" fmla="*/ 144 w 191"/>
                <a:gd name="T15" fmla="*/ 353 h 444"/>
                <a:gd name="T16" fmla="*/ 103 w 191"/>
                <a:gd name="T17" fmla="*/ 393 h 444"/>
                <a:gd name="T18" fmla="*/ 55 w 191"/>
                <a:gd name="T19" fmla="*/ 424 h 444"/>
                <a:gd name="T20" fmla="*/ 0 w 191"/>
                <a:gd name="T21" fmla="*/ 44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4">
                  <a:moveTo>
                    <a:pt x="77" y="0"/>
                  </a:moveTo>
                  <a:lnTo>
                    <a:pt x="122" y="36"/>
                  </a:lnTo>
                  <a:lnTo>
                    <a:pt x="158" y="81"/>
                  </a:lnTo>
                  <a:lnTo>
                    <a:pt x="182" y="133"/>
                  </a:lnTo>
                  <a:lnTo>
                    <a:pt x="191" y="191"/>
                  </a:lnTo>
                  <a:lnTo>
                    <a:pt x="189" y="248"/>
                  </a:lnTo>
                  <a:lnTo>
                    <a:pt x="172" y="303"/>
                  </a:lnTo>
                  <a:lnTo>
                    <a:pt x="144" y="353"/>
                  </a:lnTo>
                  <a:lnTo>
                    <a:pt x="103" y="393"/>
                  </a:lnTo>
                  <a:lnTo>
                    <a:pt x="55" y="424"/>
                  </a:lnTo>
                  <a:lnTo>
                    <a:pt x="0" y="44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36" name="Freeform 1410"/>
            <p:cNvSpPr>
              <a:spLocks/>
            </p:cNvSpPr>
            <p:nvPr/>
          </p:nvSpPr>
          <p:spPr bwMode="auto">
            <a:xfrm>
              <a:off x="3009941" y="1980180"/>
              <a:ext cx="488558" cy="840081"/>
            </a:xfrm>
            <a:custGeom>
              <a:avLst/>
              <a:gdLst>
                <a:gd name="T0" fmla="*/ 69 w 246"/>
                <a:gd name="T1" fmla="*/ 0 h 423"/>
                <a:gd name="T2" fmla="*/ 33 w 246"/>
                <a:gd name="T3" fmla="*/ 46 h 423"/>
                <a:gd name="T4" fmla="*/ 9 w 246"/>
                <a:gd name="T5" fmla="*/ 101 h 423"/>
                <a:gd name="T6" fmla="*/ 0 w 246"/>
                <a:gd name="T7" fmla="*/ 158 h 423"/>
                <a:gd name="T8" fmla="*/ 2 w 246"/>
                <a:gd name="T9" fmla="*/ 217 h 423"/>
                <a:gd name="T10" fmla="*/ 19 w 246"/>
                <a:gd name="T11" fmla="*/ 272 h 423"/>
                <a:gd name="T12" fmla="*/ 48 w 246"/>
                <a:gd name="T13" fmla="*/ 322 h 423"/>
                <a:gd name="T14" fmla="*/ 88 w 246"/>
                <a:gd name="T15" fmla="*/ 365 h 423"/>
                <a:gd name="T16" fmla="*/ 136 w 246"/>
                <a:gd name="T17" fmla="*/ 396 h 423"/>
                <a:gd name="T18" fmla="*/ 188 w 246"/>
                <a:gd name="T19" fmla="*/ 415 h 423"/>
                <a:gd name="T20" fmla="*/ 246 w 246"/>
                <a:gd name="T21" fmla="*/ 4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423">
                  <a:moveTo>
                    <a:pt x="69" y="0"/>
                  </a:moveTo>
                  <a:lnTo>
                    <a:pt x="33" y="46"/>
                  </a:lnTo>
                  <a:lnTo>
                    <a:pt x="9" y="101"/>
                  </a:lnTo>
                  <a:lnTo>
                    <a:pt x="0" y="158"/>
                  </a:lnTo>
                  <a:lnTo>
                    <a:pt x="2" y="217"/>
                  </a:lnTo>
                  <a:lnTo>
                    <a:pt x="19" y="272"/>
                  </a:lnTo>
                  <a:lnTo>
                    <a:pt x="48" y="322"/>
                  </a:lnTo>
                  <a:lnTo>
                    <a:pt x="88" y="365"/>
                  </a:lnTo>
                  <a:lnTo>
                    <a:pt x="136" y="396"/>
                  </a:lnTo>
                  <a:lnTo>
                    <a:pt x="188" y="415"/>
                  </a:lnTo>
                  <a:lnTo>
                    <a:pt x="246" y="42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37" name="Freeform 1411"/>
            <p:cNvSpPr>
              <a:spLocks/>
            </p:cNvSpPr>
            <p:nvPr/>
          </p:nvSpPr>
          <p:spPr bwMode="auto">
            <a:xfrm>
              <a:off x="3133073" y="1966279"/>
              <a:ext cx="595802" cy="762627"/>
            </a:xfrm>
            <a:custGeom>
              <a:avLst/>
              <a:gdLst>
                <a:gd name="T0" fmla="*/ 33 w 300"/>
                <a:gd name="T1" fmla="*/ 0 h 384"/>
                <a:gd name="T2" fmla="*/ 9 w 300"/>
                <a:gd name="T3" fmla="*/ 55 h 384"/>
                <a:gd name="T4" fmla="*/ 0 w 300"/>
                <a:gd name="T5" fmla="*/ 112 h 384"/>
                <a:gd name="T6" fmla="*/ 2 w 300"/>
                <a:gd name="T7" fmla="*/ 172 h 384"/>
                <a:gd name="T8" fmla="*/ 17 w 300"/>
                <a:gd name="T9" fmla="*/ 229 h 384"/>
                <a:gd name="T10" fmla="*/ 45 w 300"/>
                <a:gd name="T11" fmla="*/ 279 h 384"/>
                <a:gd name="T12" fmla="*/ 86 w 300"/>
                <a:gd name="T13" fmla="*/ 322 h 384"/>
                <a:gd name="T14" fmla="*/ 133 w 300"/>
                <a:gd name="T15" fmla="*/ 356 h 384"/>
                <a:gd name="T16" fmla="*/ 186 w 300"/>
                <a:gd name="T17" fmla="*/ 377 h 384"/>
                <a:gd name="T18" fmla="*/ 243 w 300"/>
                <a:gd name="T19" fmla="*/ 384 h 384"/>
                <a:gd name="T20" fmla="*/ 300 w 300"/>
                <a:gd name="T21" fmla="*/ 38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384">
                  <a:moveTo>
                    <a:pt x="33" y="0"/>
                  </a:moveTo>
                  <a:lnTo>
                    <a:pt x="9" y="55"/>
                  </a:lnTo>
                  <a:lnTo>
                    <a:pt x="0" y="112"/>
                  </a:lnTo>
                  <a:lnTo>
                    <a:pt x="2" y="172"/>
                  </a:lnTo>
                  <a:lnTo>
                    <a:pt x="17" y="229"/>
                  </a:lnTo>
                  <a:lnTo>
                    <a:pt x="45" y="279"/>
                  </a:lnTo>
                  <a:lnTo>
                    <a:pt x="86" y="322"/>
                  </a:lnTo>
                  <a:lnTo>
                    <a:pt x="133" y="356"/>
                  </a:lnTo>
                  <a:lnTo>
                    <a:pt x="186" y="377"/>
                  </a:lnTo>
                  <a:lnTo>
                    <a:pt x="243" y="384"/>
                  </a:lnTo>
                  <a:lnTo>
                    <a:pt x="300" y="38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38" name="Freeform 1412"/>
            <p:cNvSpPr>
              <a:spLocks/>
            </p:cNvSpPr>
            <p:nvPr/>
          </p:nvSpPr>
          <p:spPr bwMode="auto">
            <a:xfrm>
              <a:off x="3150947" y="1668377"/>
              <a:ext cx="1000947" cy="1018822"/>
            </a:xfrm>
            <a:custGeom>
              <a:avLst/>
              <a:gdLst>
                <a:gd name="T0" fmla="*/ 482 w 504"/>
                <a:gd name="T1" fmla="*/ 343 h 513"/>
                <a:gd name="T2" fmla="*/ 501 w 504"/>
                <a:gd name="T3" fmla="*/ 289 h 513"/>
                <a:gd name="T4" fmla="*/ 504 w 504"/>
                <a:gd name="T5" fmla="*/ 231 h 513"/>
                <a:gd name="T6" fmla="*/ 497 w 504"/>
                <a:gd name="T7" fmla="*/ 176 h 513"/>
                <a:gd name="T8" fmla="*/ 473 w 504"/>
                <a:gd name="T9" fmla="*/ 124 h 513"/>
                <a:gd name="T10" fmla="*/ 439 w 504"/>
                <a:gd name="T11" fmla="*/ 76 h 513"/>
                <a:gd name="T12" fmla="*/ 394 w 504"/>
                <a:gd name="T13" fmla="*/ 41 h 513"/>
                <a:gd name="T14" fmla="*/ 342 w 504"/>
                <a:gd name="T15" fmla="*/ 14 h 513"/>
                <a:gd name="T16" fmla="*/ 287 w 504"/>
                <a:gd name="T17" fmla="*/ 0 h 513"/>
                <a:gd name="T18" fmla="*/ 227 w 504"/>
                <a:gd name="T19" fmla="*/ 0 h 513"/>
                <a:gd name="T20" fmla="*/ 170 w 504"/>
                <a:gd name="T21" fmla="*/ 14 h 513"/>
                <a:gd name="T22" fmla="*/ 117 w 504"/>
                <a:gd name="T23" fmla="*/ 41 h 513"/>
                <a:gd name="T24" fmla="*/ 72 w 504"/>
                <a:gd name="T25" fmla="*/ 79 h 513"/>
                <a:gd name="T26" fmla="*/ 36 w 504"/>
                <a:gd name="T27" fmla="*/ 124 h 513"/>
                <a:gd name="T28" fmla="*/ 12 w 504"/>
                <a:gd name="T29" fmla="*/ 179 h 513"/>
                <a:gd name="T30" fmla="*/ 0 w 504"/>
                <a:gd name="T31" fmla="*/ 236 h 513"/>
                <a:gd name="T32" fmla="*/ 3 w 504"/>
                <a:gd name="T33" fmla="*/ 296 h 513"/>
                <a:gd name="T34" fmla="*/ 20 w 504"/>
                <a:gd name="T35" fmla="*/ 353 h 513"/>
                <a:gd name="T36" fmla="*/ 48 w 504"/>
                <a:gd name="T37" fmla="*/ 405 h 513"/>
                <a:gd name="T38" fmla="*/ 86 w 504"/>
                <a:gd name="T39" fmla="*/ 448 h 513"/>
                <a:gd name="T40" fmla="*/ 134 w 504"/>
                <a:gd name="T41" fmla="*/ 482 h 513"/>
                <a:gd name="T42" fmla="*/ 189 w 504"/>
                <a:gd name="T43" fmla="*/ 503 h 513"/>
                <a:gd name="T44" fmla="*/ 246 w 504"/>
                <a:gd name="T45" fmla="*/ 513 h 513"/>
                <a:gd name="T46" fmla="*/ 303 w 504"/>
                <a:gd name="T47" fmla="*/ 508 h 513"/>
                <a:gd name="T48" fmla="*/ 358 w 504"/>
                <a:gd name="T49" fmla="*/ 489 h 513"/>
                <a:gd name="T50" fmla="*/ 406 w 504"/>
                <a:gd name="T51" fmla="*/ 458 h 513"/>
                <a:gd name="T52" fmla="*/ 447 w 504"/>
                <a:gd name="T53" fmla="*/ 417 h 513"/>
                <a:gd name="T54" fmla="*/ 475 w 504"/>
                <a:gd name="T55" fmla="*/ 367 h 513"/>
                <a:gd name="T56" fmla="*/ 492 w 504"/>
                <a:gd name="T57" fmla="*/ 312 h 513"/>
                <a:gd name="T58" fmla="*/ 497 w 504"/>
                <a:gd name="T59" fmla="*/ 255 h 513"/>
                <a:gd name="T60" fmla="*/ 487 w 504"/>
                <a:gd name="T61" fmla="*/ 20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4" h="513">
                  <a:moveTo>
                    <a:pt x="482" y="343"/>
                  </a:moveTo>
                  <a:lnTo>
                    <a:pt x="501" y="289"/>
                  </a:lnTo>
                  <a:lnTo>
                    <a:pt x="504" y="231"/>
                  </a:lnTo>
                  <a:lnTo>
                    <a:pt x="497" y="176"/>
                  </a:lnTo>
                  <a:lnTo>
                    <a:pt x="473" y="124"/>
                  </a:lnTo>
                  <a:lnTo>
                    <a:pt x="439" y="76"/>
                  </a:lnTo>
                  <a:lnTo>
                    <a:pt x="394" y="41"/>
                  </a:lnTo>
                  <a:lnTo>
                    <a:pt x="342" y="14"/>
                  </a:lnTo>
                  <a:lnTo>
                    <a:pt x="287" y="0"/>
                  </a:lnTo>
                  <a:lnTo>
                    <a:pt x="227" y="0"/>
                  </a:lnTo>
                  <a:lnTo>
                    <a:pt x="170" y="14"/>
                  </a:lnTo>
                  <a:lnTo>
                    <a:pt x="117" y="41"/>
                  </a:lnTo>
                  <a:lnTo>
                    <a:pt x="72" y="79"/>
                  </a:lnTo>
                  <a:lnTo>
                    <a:pt x="36" y="124"/>
                  </a:lnTo>
                  <a:lnTo>
                    <a:pt x="12" y="179"/>
                  </a:lnTo>
                  <a:lnTo>
                    <a:pt x="0" y="236"/>
                  </a:lnTo>
                  <a:lnTo>
                    <a:pt x="3" y="296"/>
                  </a:lnTo>
                  <a:lnTo>
                    <a:pt x="20" y="353"/>
                  </a:lnTo>
                  <a:lnTo>
                    <a:pt x="48" y="405"/>
                  </a:lnTo>
                  <a:lnTo>
                    <a:pt x="86" y="448"/>
                  </a:lnTo>
                  <a:lnTo>
                    <a:pt x="134" y="482"/>
                  </a:lnTo>
                  <a:lnTo>
                    <a:pt x="189" y="503"/>
                  </a:lnTo>
                  <a:lnTo>
                    <a:pt x="246" y="513"/>
                  </a:lnTo>
                  <a:lnTo>
                    <a:pt x="303" y="508"/>
                  </a:lnTo>
                  <a:lnTo>
                    <a:pt x="358" y="489"/>
                  </a:lnTo>
                  <a:lnTo>
                    <a:pt x="406" y="458"/>
                  </a:lnTo>
                  <a:lnTo>
                    <a:pt x="447" y="417"/>
                  </a:lnTo>
                  <a:lnTo>
                    <a:pt x="475" y="367"/>
                  </a:lnTo>
                  <a:lnTo>
                    <a:pt x="492" y="312"/>
                  </a:lnTo>
                  <a:lnTo>
                    <a:pt x="497" y="255"/>
                  </a:lnTo>
                  <a:lnTo>
                    <a:pt x="487" y="20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39" name="Freeform 1413"/>
            <p:cNvSpPr>
              <a:spLocks/>
            </p:cNvSpPr>
            <p:nvPr/>
          </p:nvSpPr>
          <p:spPr bwMode="auto">
            <a:xfrm>
              <a:off x="3198611" y="2311844"/>
              <a:ext cx="909591" cy="323719"/>
            </a:xfrm>
            <a:custGeom>
              <a:avLst/>
              <a:gdLst>
                <a:gd name="T0" fmla="*/ 458 w 458"/>
                <a:gd name="T1" fmla="*/ 19 h 163"/>
                <a:gd name="T2" fmla="*/ 430 w 458"/>
                <a:gd name="T3" fmla="*/ 70 h 163"/>
                <a:gd name="T4" fmla="*/ 389 w 458"/>
                <a:gd name="T5" fmla="*/ 110 h 163"/>
                <a:gd name="T6" fmla="*/ 339 w 458"/>
                <a:gd name="T7" fmla="*/ 139 h 163"/>
                <a:gd name="T8" fmla="*/ 284 w 458"/>
                <a:gd name="T9" fmla="*/ 158 h 163"/>
                <a:gd name="T10" fmla="*/ 227 w 458"/>
                <a:gd name="T11" fmla="*/ 163 h 163"/>
                <a:gd name="T12" fmla="*/ 170 w 458"/>
                <a:gd name="T13" fmla="*/ 153 h 163"/>
                <a:gd name="T14" fmla="*/ 115 w 458"/>
                <a:gd name="T15" fmla="*/ 132 h 163"/>
                <a:gd name="T16" fmla="*/ 67 w 458"/>
                <a:gd name="T17" fmla="*/ 98 h 163"/>
                <a:gd name="T18" fmla="*/ 31 w 458"/>
                <a:gd name="T19" fmla="*/ 55 h 163"/>
                <a:gd name="T20" fmla="*/ 0 w 458"/>
                <a:gd name="T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63">
                  <a:moveTo>
                    <a:pt x="458" y="19"/>
                  </a:moveTo>
                  <a:lnTo>
                    <a:pt x="430" y="70"/>
                  </a:lnTo>
                  <a:lnTo>
                    <a:pt x="389" y="110"/>
                  </a:lnTo>
                  <a:lnTo>
                    <a:pt x="339" y="139"/>
                  </a:lnTo>
                  <a:lnTo>
                    <a:pt x="284" y="158"/>
                  </a:lnTo>
                  <a:lnTo>
                    <a:pt x="227" y="163"/>
                  </a:lnTo>
                  <a:lnTo>
                    <a:pt x="170" y="153"/>
                  </a:lnTo>
                  <a:lnTo>
                    <a:pt x="115" y="132"/>
                  </a:lnTo>
                  <a:lnTo>
                    <a:pt x="67" y="98"/>
                  </a:lnTo>
                  <a:lnTo>
                    <a:pt x="31" y="55"/>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0" name="Freeform 1414"/>
            <p:cNvSpPr>
              <a:spLocks/>
            </p:cNvSpPr>
            <p:nvPr/>
          </p:nvSpPr>
          <p:spPr bwMode="auto">
            <a:xfrm>
              <a:off x="3160877" y="1616741"/>
              <a:ext cx="994990" cy="965200"/>
            </a:xfrm>
            <a:custGeom>
              <a:avLst/>
              <a:gdLst>
                <a:gd name="T0" fmla="*/ 12 w 501"/>
                <a:gd name="T1" fmla="*/ 150 h 486"/>
                <a:gd name="T2" fmla="*/ 0 w 501"/>
                <a:gd name="T3" fmla="*/ 207 h 486"/>
                <a:gd name="T4" fmla="*/ 3 w 501"/>
                <a:gd name="T5" fmla="*/ 267 h 486"/>
                <a:gd name="T6" fmla="*/ 19 w 501"/>
                <a:gd name="T7" fmla="*/ 324 h 486"/>
                <a:gd name="T8" fmla="*/ 46 w 501"/>
                <a:gd name="T9" fmla="*/ 374 h 486"/>
                <a:gd name="T10" fmla="*/ 88 w 501"/>
                <a:gd name="T11" fmla="*/ 422 h 486"/>
                <a:gd name="T12" fmla="*/ 134 w 501"/>
                <a:gd name="T13" fmla="*/ 455 h 486"/>
                <a:gd name="T14" fmla="*/ 186 w 501"/>
                <a:gd name="T15" fmla="*/ 477 h 486"/>
                <a:gd name="T16" fmla="*/ 246 w 501"/>
                <a:gd name="T17" fmla="*/ 486 h 486"/>
                <a:gd name="T18" fmla="*/ 303 w 501"/>
                <a:gd name="T19" fmla="*/ 482 h 486"/>
                <a:gd name="T20" fmla="*/ 358 w 501"/>
                <a:gd name="T21" fmla="*/ 465 h 486"/>
                <a:gd name="T22" fmla="*/ 408 w 501"/>
                <a:gd name="T23" fmla="*/ 434 h 486"/>
                <a:gd name="T24" fmla="*/ 449 w 501"/>
                <a:gd name="T25" fmla="*/ 393 h 486"/>
                <a:gd name="T26" fmla="*/ 480 w 501"/>
                <a:gd name="T27" fmla="*/ 346 h 486"/>
                <a:gd name="T28" fmla="*/ 496 w 501"/>
                <a:gd name="T29" fmla="*/ 291 h 486"/>
                <a:gd name="T30" fmla="*/ 501 w 501"/>
                <a:gd name="T31" fmla="*/ 233 h 486"/>
                <a:gd name="T32" fmla="*/ 494 w 501"/>
                <a:gd name="T33" fmla="*/ 176 h 486"/>
                <a:gd name="T34" fmla="*/ 473 w 501"/>
                <a:gd name="T35" fmla="*/ 124 h 486"/>
                <a:gd name="T36" fmla="*/ 437 w 501"/>
                <a:gd name="T37" fmla="*/ 78 h 486"/>
                <a:gd name="T38" fmla="*/ 394 w 501"/>
                <a:gd name="T39" fmla="*/ 40 h 486"/>
                <a:gd name="T40" fmla="*/ 344 w 501"/>
                <a:gd name="T41" fmla="*/ 14 h 486"/>
                <a:gd name="T42" fmla="*/ 286 w 501"/>
                <a:gd name="T43" fmla="*/ 0 h 486"/>
                <a:gd name="T44" fmla="*/ 229 w 501"/>
                <a:gd name="T45" fmla="*/ 0 h 486"/>
                <a:gd name="T46" fmla="*/ 172 w 501"/>
                <a:gd name="T47" fmla="*/ 14 h 486"/>
                <a:gd name="T48" fmla="*/ 119 w 501"/>
                <a:gd name="T49" fmla="*/ 38 h 486"/>
                <a:gd name="T50" fmla="*/ 74 w 501"/>
                <a:gd name="T51" fmla="*/ 76 h 486"/>
                <a:gd name="T52" fmla="*/ 36 w 501"/>
                <a:gd name="T53" fmla="*/ 124 h 486"/>
                <a:gd name="T54" fmla="*/ 12 w 501"/>
                <a:gd name="T55" fmla="*/ 176 h 486"/>
                <a:gd name="T56" fmla="*/ 3 w 501"/>
                <a:gd name="T57" fmla="*/ 236 h 486"/>
                <a:gd name="T58" fmla="*/ 5 w 501"/>
                <a:gd name="T59" fmla="*/ 296 h 486"/>
                <a:gd name="T60" fmla="*/ 19 w 501"/>
                <a:gd name="T61" fmla="*/ 35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1" h="486">
                  <a:moveTo>
                    <a:pt x="12" y="150"/>
                  </a:moveTo>
                  <a:lnTo>
                    <a:pt x="0" y="207"/>
                  </a:lnTo>
                  <a:lnTo>
                    <a:pt x="3" y="267"/>
                  </a:lnTo>
                  <a:lnTo>
                    <a:pt x="19" y="324"/>
                  </a:lnTo>
                  <a:lnTo>
                    <a:pt x="46" y="374"/>
                  </a:lnTo>
                  <a:lnTo>
                    <a:pt x="88" y="422"/>
                  </a:lnTo>
                  <a:lnTo>
                    <a:pt x="134" y="455"/>
                  </a:lnTo>
                  <a:lnTo>
                    <a:pt x="186" y="477"/>
                  </a:lnTo>
                  <a:lnTo>
                    <a:pt x="246" y="486"/>
                  </a:lnTo>
                  <a:lnTo>
                    <a:pt x="303" y="482"/>
                  </a:lnTo>
                  <a:lnTo>
                    <a:pt x="358" y="465"/>
                  </a:lnTo>
                  <a:lnTo>
                    <a:pt x="408" y="434"/>
                  </a:lnTo>
                  <a:lnTo>
                    <a:pt x="449" y="393"/>
                  </a:lnTo>
                  <a:lnTo>
                    <a:pt x="480" y="346"/>
                  </a:lnTo>
                  <a:lnTo>
                    <a:pt x="496" y="291"/>
                  </a:lnTo>
                  <a:lnTo>
                    <a:pt x="501" y="233"/>
                  </a:lnTo>
                  <a:lnTo>
                    <a:pt x="494" y="176"/>
                  </a:lnTo>
                  <a:lnTo>
                    <a:pt x="473" y="124"/>
                  </a:lnTo>
                  <a:lnTo>
                    <a:pt x="437" y="78"/>
                  </a:lnTo>
                  <a:lnTo>
                    <a:pt x="394" y="40"/>
                  </a:lnTo>
                  <a:lnTo>
                    <a:pt x="344" y="14"/>
                  </a:lnTo>
                  <a:lnTo>
                    <a:pt x="286" y="0"/>
                  </a:lnTo>
                  <a:lnTo>
                    <a:pt x="229" y="0"/>
                  </a:lnTo>
                  <a:lnTo>
                    <a:pt x="172" y="14"/>
                  </a:lnTo>
                  <a:lnTo>
                    <a:pt x="119" y="38"/>
                  </a:lnTo>
                  <a:lnTo>
                    <a:pt x="74" y="76"/>
                  </a:lnTo>
                  <a:lnTo>
                    <a:pt x="36" y="124"/>
                  </a:lnTo>
                  <a:lnTo>
                    <a:pt x="12" y="176"/>
                  </a:lnTo>
                  <a:lnTo>
                    <a:pt x="3" y="236"/>
                  </a:lnTo>
                  <a:lnTo>
                    <a:pt x="5" y="296"/>
                  </a:lnTo>
                  <a:lnTo>
                    <a:pt x="19" y="35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1" name="Freeform 1415"/>
            <p:cNvSpPr>
              <a:spLocks/>
            </p:cNvSpPr>
            <p:nvPr/>
          </p:nvSpPr>
          <p:spPr bwMode="auto">
            <a:xfrm>
              <a:off x="3516373" y="1815341"/>
              <a:ext cx="635523" cy="714963"/>
            </a:xfrm>
            <a:custGeom>
              <a:avLst/>
              <a:gdLst>
                <a:gd name="T0" fmla="*/ 289 w 320"/>
                <a:gd name="T1" fmla="*/ 0 h 360"/>
                <a:gd name="T2" fmla="*/ 310 w 320"/>
                <a:gd name="T3" fmla="*/ 52 h 360"/>
                <a:gd name="T4" fmla="*/ 320 w 320"/>
                <a:gd name="T5" fmla="*/ 110 h 360"/>
                <a:gd name="T6" fmla="*/ 313 w 320"/>
                <a:gd name="T7" fmla="*/ 167 h 360"/>
                <a:gd name="T8" fmla="*/ 296 w 320"/>
                <a:gd name="T9" fmla="*/ 219 h 360"/>
                <a:gd name="T10" fmla="*/ 265 w 320"/>
                <a:gd name="T11" fmla="*/ 269 h 360"/>
                <a:gd name="T12" fmla="*/ 222 w 320"/>
                <a:gd name="T13" fmla="*/ 310 h 360"/>
                <a:gd name="T14" fmla="*/ 172 w 320"/>
                <a:gd name="T15" fmla="*/ 339 h 360"/>
                <a:gd name="T16" fmla="*/ 117 w 320"/>
                <a:gd name="T17" fmla="*/ 355 h 360"/>
                <a:gd name="T18" fmla="*/ 60 w 320"/>
                <a:gd name="T19" fmla="*/ 360 h 360"/>
                <a:gd name="T20" fmla="*/ 0 w 320"/>
                <a:gd name="T21" fmla="*/ 35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 h="360">
                  <a:moveTo>
                    <a:pt x="289" y="0"/>
                  </a:moveTo>
                  <a:lnTo>
                    <a:pt x="310" y="52"/>
                  </a:lnTo>
                  <a:lnTo>
                    <a:pt x="320" y="110"/>
                  </a:lnTo>
                  <a:lnTo>
                    <a:pt x="313" y="167"/>
                  </a:lnTo>
                  <a:lnTo>
                    <a:pt x="296" y="219"/>
                  </a:lnTo>
                  <a:lnTo>
                    <a:pt x="265" y="269"/>
                  </a:lnTo>
                  <a:lnTo>
                    <a:pt x="222" y="310"/>
                  </a:lnTo>
                  <a:lnTo>
                    <a:pt x="172" y="339"/>
                  </a:lnTo>
                  <a:lnTo>
                    <a:pt x="117" y="355"/>
                  </a:lnTo>
                  <a:lnTo>
                    <a:pt x="60" y="360"/>
                  </a:lnTo>
                  <a:lnTo>
                    <a:pt x="0"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2" name="Freeform 1416"/>
            <p:cNvSpPr>
              <a:spLocks/>
            </p:cNvSpPr>
            <p:nvPr/>
          </p:nvSpPr>
          <p:spPr bwMode="auto">
            <a:xfrm>
              <a:off x="3146975" y="1586951"/>
              <a:ext cx="369397" cy="925480"/>
            </a:xfrm>
            <a:custGeom>
              <a:avLst/>
              <a:gdLst>
                <a:gd name="T0" fmla="*/ 117 w 186"/>
                <a:gd name="T1" fmla="*/ 0 h 466"/>
                <a:gd name="T2" fmla="*/ 72 w 186"/>
                <a:gd name="T3" fmla="*/ 39 h 466"/>
                <a:gd name="T4" fmla="*/ 36 w 186"/>
                <a:gd name="T5" fmla="*/ 84 h 466"/>
                <a:gd name="T6" fmla="*/ 14 w 186"/>
                <a:gd name="T7" fmla="*/ 136 h 466"/>
                <a:gd name="T8" fmla="*/ 0 w 186"/>
                <a:gd name="T9" fmla="*/ 196 h 466"/>
                <a:gd name="T10" fmla="*/ 2 w 186"/>
                <a:gd name="T11" fmla="*/ 256 h 466"/>
                <a:gd name="T12" fmla="*/ 17 w 186"/>
                <a:gd name="T13" fmla="*/ 311 h 466"/>
                <a:gd name="T14" fmla="*/ 45 w 186"/>
                <a:gd name="T15" fmla="*/ 363 h 466"/>
                <a:gd name="T16" fmla="*/ 84 w 186"/>
                <a:gd name="T17" fmla="*/ 408 h 466"/>
                <a:gd name="T18" fmla="*/ 134 w 186"/>
                <a:gd name="T19" fmla="*/ 444 h 466"/>
                <a:gd name="T20" fmla="*/ 186 w 186"/>
                <a:gd name="T21"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466">
                  <a:moveTo>
                    <a:pt x="117" y="0"/>
                  </a:moveTo>
                  <a:lnTo>
                    <a:pt x="72" y="39"/>
                  </a:lnTo>
                  <a:lnTo>
                    <a:pt x="36" y="84"/>
                  </a:lnTo>
                  <a:lnTo>
                    <a:pt x="14" y="136"/>
                  </a:lnTo>
                  <a:lnTo>
                    <a:pt x="0" y="196"/>
                  </a:lnTo>
                  <a:lnTo>
                    <a:pt x="2" y="256"/>
                  </a:lnTo>
                  <a:lnTo>
                    <a:pt x="17" y="311"/>
                  </a:lnTo>
                  <a:lnTo>
                    <a:pt x="45" y="363"/>
                  </a:lnTo>
                  <a:lnTo>
                    <a:pt x="84" y="408"/>
                  </a:lnTo>
                  <a:lnTo>
                    <a:pt x="134" y="444"/>
                  </a:lnTo>
                  <a:lnTo>
                    <a:pt x="186" y="46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3" name="Freeform 1417"/>
            <p:cNvSpPr>
              <a:spLocks/>
            </p:cNvSpPr>
            <p:nvPr/>
          </p:nvSpPr>
          <p:spPr bwMode="auto">
            <a:xfrm>
              <a:off x="3379338" y="1511482"/>
              <a:ext cx="748725" cy="587859"/>
            </a:xfrm>
            <a:custGeom>
              <a:avLst/>
              <a:gdLst>
                <a:gd name="T0" fmla="*/ 372 w 377"/>
                <a:gd name="T1" fmla="*/ 296 h 296"/>
                <a:gd name="T2" fmla="*/ 377 w 377"/>
                <a:gd name="T3" fmla="*/ 239 h 296"/>
                <a:gd name="T4" fmla="*/ 370 w 377"/>
                <a:gd name="T5" fmla="*/ 182 h 296"/>
                <a:gd name="T6" fmla="*/ 351 w 377"/>
                <a:gd name="T7" fmla="*/ 129 h 296"/>
                <a:gd name="T8" fmla="*/ 317 w 377"/>
                <a:gd name="T9" fmla="*/ 81 h 296"/>
                <a:gd name="T10" fmla="*/ 274 w 377"/>
                <a:gd name="T11" fmla="*/ 43 h 296"/>
                <a:gd name="T12" fmla="*/ 224 w 377"/>
                <a:gd name="T13" fmla="*/ 17 h 296"/>
                <a:gd name="T14" fmla="*/ 167 w 377"/>
                <a:gd name="T15" fmla="*/ 3 h 296"/>
                <a:gd name="T16" fmla="*/ 110 w 377"/>
                <a:gd name="T17" fmla="*/ 0 h 296"/>
                <a:gd name="T18" fmla="*/ 52 w 377"/>
                <a:gd name="T19" fmla="*/ 15 h 296"/>
                <a:gd name="T20" fmla="*/ 0 w 377"/>
                <a:gd name="T21" fmla="*/ 3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7" h="296">
                  <a:moveTo>
                    <a:pt x="372" y="296"/>
                  </a:moveTo>
                  <a:lnTo>
                    <a:pt x="377" y="239"/>
                  </a:lnTo>
                  <a:lnTo>
                    <a:pt x="370" y="182"/>
                  </a:lnTo>
                  <a:lnTo>
                    <a:pt x="351" y="129"/>
                  </a:lnTo>
                  <a:lnTo>
                    <a:pt x="317" y="81"/>
                  </a:lnTo>
                  <a:lnTo>
                    <a:pt x="274" y="43"/>
                  </a:lnTo>
                  <a:lnTo>
                    <a:pt x="224" y="17"/>
                  </a:lnTo>
                  <a:lnTo>
                    <a:pt x="167" y="3"/>
                  </a:lnTo>
                  <a:lnTo>
                    <a:pt x="110" y="0"/>
                  </a:lnTo>
                  <a:lnTo>
                    <a:pt x="52" y="15"/>
                  </a:lnTo>
                  <a:lnTo>
                    <a:pt x="0" y="3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4" name="Freeform 1418"/>
            <p:cNvSpPr>
              <a:spLocks/>
            </p:cNvSpPr>
            <p:nvPr/>
          </p:nvSpPr>
          <p:spPr bwMode="auto">
            <a:xfrm>
              <a:off x="3212514" y="2099341"/>
              <a:ext cx="905619" cy="383299"/>
            </a:xfrm>
            <a:custGeom>
              <a:avLst/>
              <a:gdLst>
                <a:gd name="T0" fmla="*/ 456 w 456"/>
                <a:gd name="T1" fmla="*/ 0 h 193"/>
                <a:gd name="T2" fmla="*/ 437 w 456"/>
                <a:gd name="T3" fmla="*/ 55 h 193"/>
                <a:gd name="T4" fmla="*/ 406 w 456"/>
                <a:gd name="T5" fmla="*/ 103 h 193"/>
                <a:gd name="T6" fmla="*/ 363 w 456"/>
                <a:gd name="T7" fmla="*/ 143 h 193"/>
                <a:gd name="T8" fmla="*/ 313 w 456"/>
                <a:gd name="T9" fmla="*/ 172 h 193"/>
                <a:gd name="T10" fmla="*/ 258 w 456"/>
                <a:gd name="T11" fmla="*/ 188 h 193"/>
                <a:gd name="T12" fmla="*/ 198 w 456"/>
                <a:gd name="T13" fmla="*/ 193 h 193"/>
                <a:gd name="T14" fmla="*/ 144 w 456"/>
                <a:gd name="T15" fmla="*/ 184 h 193"/>
                <a:gd name="T16" fmla="*/ 86 w 456"/>
                <a:gd name="T17" fmla="*/ 160 h 193"/>
                <a:gd name="T18" fmla="*/ 39 w 456"/>
                <a:gd name="T19" fmla="*/ 126 h 193"/>
                <a:gd name="T20" fmla="*/ 0 w 456"/>
                <a:gd name="T21" fmla="*/ 8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93">
                  <a:moveTo>
                    <a:pt x="456" y="0"/>
                  </a:moveTo>
                  <a:lnTo>
                    <a:pt x="437" y="55"/>
                  </a:lnTo>
                  <a:lnTo>
                    <a:pt x="406" y="103"/>
                  </a:lnTo>
                  <a:lnTo>
                    <a:pt x="363" y="143"/>
                  </a:lnTo>
                  <a:lnTo>
                    <a:pt x="313" y="172"/>
                  </a:lnTo>
                  <a:lnTo>
                    <a:pt x="258" y="188"/>
                  </a:lnTo>
                  <a:lnTo>
                    <a:pt x="198" y="193"/>
                  </a:lnTo>
                  <a:lnTo>
                    <a:pt x="144" y="184"/>
                  </a:lnTo>
                  <a:lnTo>
                    <a:pt x="86" y="160"/>
                  </a:lnTo>
                  <a:lnTo>
                    <a:pt x="39" y="126"/>
                  </a:lnTo>
                  <a:lnTo>
                    <a:pt x="0" y="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5" name="Freeform 1419"/>
            <p:cNvSpPr>
              <a:spLocks/>
            </p:cNvSpPr>
            <p:nvPr/>
          </p:nvSpPr>
          <p:spPr bwMode="auto">
            <a:xfrm>
              <a:off x="3146975" y="1819314"/>
              <a:ext cx="881787" cy="460754"/>
            </a:xfrm>
            <a:custGeom>
              <a:avLst/>
              <a:gdLst>
                <a:gd name="T0" fmla="*/ 0 w 444"/>
                <a:gd name="T1" fmla="*/ 81 h 232"/>
                <a:gd name="T2" fmla="*/ 45 w 444"/>
                <a:gd name="T3" fmla="*/ 43 h 232"/>
                <a:gd name="T4" fmla="*/ 98 w 444"/>
                <a:gd name="T5" fmla="*/ 15 h 232"/>
                <a:gd name="T6" fmla="*/ 155 w 444"/>
                <a:gd name="T7" fmla="*/ 0 h 232"/>
                <a:gd name="T8" fmla="*/ 215 w 444"/>
                <a:gd name="T9" fmla="*/ 0 h 232"/>
                <a:gd name="T10" fmla="*/ 272 w 444"/>
                <a:gd name="T11" fmla="*/ 12 h 232"/>
                <a:gd name="T12" fmla="*/ 324 w 444"/>
                <a:gd name="T13" fmla="*/ 38 h 232"/>
                <a:gd name="T14" fmla="*/ 370 w 444"/>
                <a:gd name="T15" fmla="*/ 74 h 232"/>
                <a:gd name="T16" fmla="*/ 408 w 444"/>
                <a:gd name="T17" fmla="*/ 122 h 232"/>
                <a:gd name="T18" fmla="*/ 432 w 444"/>
                <a:gd name="T19" fmla="*/ 174 h 232"/>
                <a:gd name="T20" fmla="*/ 444 w 444"/>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232">
                  <a:moveTo>
                    <a:pt x="0" y="81"/>
                  </a:moveTo>
                  <a:lnTo>
                    <a:pt x="45" y="43"/>
                  </a:lnTo>
                  <a:lnTo>
                    <a:pt x="98" y="15"/>
                  </a:lnTo>
                  <a:lnTo>
                    <a:pt x="155" y="0"/>
                  </a:lnTo>
                  <a:lnTo>
                    <a:pt x="215" y="0"/>
                  </a:lnTo>
                  <a:lnTo>
                    <a:pt x="272" y="12"/>
                  </a:lnTo>
                  <a:lnTo>
                    <a:pt x="324" y="38"/>
                  </a:lnTo>
                  <a:lnTo>
                    <a:pt x="370" y="74"/>
                  </a:lnTo>
                  <a:lnTo>
                    <a:pt x="408" y="122"/>
                  </a:lnTo>
                  <a:lnTo>
                    <a:pt x="432" y="174"/>
                  </a:lnTo>
                  <a:lnTo>
                    <a:pt x="444" y="23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6" name="Freeform 1420"/>
            <p:cNvSpPr>
              <a:spLocks/>
            </p:cNvSpPr>
            <p:nvPr/>
          </p:nvSpPr>
          <p:spPr bwMode="auto">
            <a:xfrm>
              <a:off x="3123143" y="1469776"/>
              <a:ext cx="564026" cy="790431"/>
            </a:xfrm>
            <a:custGeom>
              <a:avLst/>
              <a:gdLst>
                <a:gd name="T0" fmla="*/ 284 w 284"/>
                <a:gd name="T1" fmla="*/ 2 h 398"/>
                <a:gd name="T2" fmla="*/ 227 w 284"/>
                <a:gd name="T3" fmla="*/ 0 h 398"/>
                <a:gd name="T4" fmla="*/ 170 w 284"/>
                <a:gd name="T5" fmla="*/ 12 h 398"/>
                <a:gd name="T6" fmla="*/ 117 w 284"/>
                <a:gd name="T7" fmla="*/ 36 h 398"/>
                <a:gd name="T8" fmla="*/ 72 w 284"/>
                <a:gd name="T9" fmla="*/ 74 h 398"/>
                <a:gd name="T10" fmla="*/ 36 w 284"/>
                <a:gd name="T11" fmla="*/ 119 h 398"/>
                <a:gd name="T12" fmla="*/ 12 w 284"/>
                <a:gd name="T13" fmla="*/ 172 h 398"/>
                <a:gd name="T14" fmla="*/ 0 w 284"/>
                <a:gd name="T15" fmla="*/ 229 h 398"/>
                <a:gd name="T16" fmla="*/ 3 w 284"/>
                <a:gd name="T17" fmla="*/ 291 h 398"/>
                <a:gd name="T18" fmla="*/ 17 w 284"/>
                <a:gd name="T19" fmla="*/ 346 h 398"/>
                <a:gd name="T20" fmla="*/ 45 w 284"/>
                <a:gd name="T21" fmla="*/ 398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8">
                  <a:moveTo>
                    <a:pt x="284" y="2"/>
                  </a:moveTo>
                  <a:lnTo>
                    <a:pt x="227" y="0"/>
                  </a:lnTo>
                  <a:lnTo>
                    <a:pt x="170" y="12"/>
                  </a:lnTo>
                  <a:lnTo>
                    <a:pt x="117" y="36"/>
                  </a:lnTo>
                  <a:lnTo>
                    <a:pt x="72" y="74"/>
                  </a:lnTo>
                  <a:lnTo>
                    <a:pt x="36" y="119"/>
                  </a:lnTo>
                  <a:lnTo>
                    <a:pt x="12" y="172"/>
                  </a:lnTo>
                  <a:lnTo>
                    <a:pt x="0" y="229"/>
                  </a:lnTo>
                  <a:lnTo>
                    <a:pt x="3" y="291"/>
                  </a:lnTo>
                  <a:lnTo>
                    <a:pt x="17" y="346"/>
                  </a:lnTo>
                  <a:lnTo>
                    <a:pt x="45" y="3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7" name="Freeform 1421"/>
            <p:cNvSpPr>
              <a:spLocks/>
            </p:cNvSpPr>
            <p:nvPr/>
          </p:nvSpPr>
          <p:spPr bwMode="auto">
            <a:xfrm>
              <a:off x="3198611" y="1716042"/>
              <a:ext cx="919521" cy="349537"/>
            </a:xfrm>
            <a:custGeom>
              <a:avLst/>
              <a:gdLst>
                <a:gd name="T0" fmla="*/ 463 w 463"/>
                <a:gd name="T1" fmla="*/ 176 h 176"/>
                <a:gd name="T2" fmla="*/ 439 w 463"/>
                <a:gd name="T3" fmla="*/ 124 h 176"/>
                <a:gd name="T4" fmla="*/ 406 w 463"/>
                <a:gd name="T5" fmla="*/ 76 h 176"/>
                <a:gd name="T6" fmla="*/ 360 w 463"/>
                <a:gd name="T7" fmla="*/ 40 h 176"/>
                <a:gd name="T8" fmla="*/ 308 w 463"/>
                <a:gd name="T9" fmla="*/ 14 h 176"/>
                <a:gd name="T10" fmla="*/ 251 w 463"/>
                <a:gd name="T11" fmla="*/ 0 h 176"/>
                <a:gd name="T12" fmla="*/ 194 w 463"/>
                <a:gd name="T13" fmla="*/ 2 h 176"/>
                <a:gd name="T14" fmla="*/ 136 w 463"/>
                <a:gd name="T15" fmla="*/ 14 h 176"/>
                <a:gd name="T16" fmla="*/ 81 w 463"/>
                <a:gd name="T17" fmla="*/ 40 h 176"/>
                <a:gd name="T18" fmla="*/ 36 w 463"/>
                <a:gd name="T19" fmla="*/ 79 h 176"/>
                <a:gd name="T20" fmla="*/ 0 w 463"/>
                <a:gd name="T21" fmla="*/ 12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76">
                  <a:moveTo>
                    <a:pt x="463" y="176"/>
                  </a:moveTo>
                  <a:lnTo>
                    <a:pt x="439" y="124"/>
                  </a:lnTo>
                  <a:lnTo>
                    <a:pt x="406" y="76"/>
                  </a:lnTo>
                  <a:lnTo>
                    <a:pt x="360" y="40"/>
                  </a:lnTo>
                  <a:lnTo>
                    <a:pt x="308" y="14"/>
                  </a:lnTo>
                  <a:lnTo>
                    <a:pt x="251" y="0"/>
                  </a:lnTo>
                  <a:lnTo>
                    <a:pt x="194" y="2"/>
                  </a:lnTo>
                  <a:lnTo>
                    <a:pt x="136" y="14"/>
                  </a:lnTo>
                  <a:lnTo>
                    <a:pt x="81" y="40"/>
                  </a:lnTo>
                  <a:lnTo>
                    <a:pt x="36" y="79"/>
                  </a:lnTo>
                  <a:lnTo>
                    <a:pt x="0" y="12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8" name="Freeform 1422"/>
            <p:cNvSpPr>
              <a:spLocks/>
            </p:cNvSpPr>
            <p:nvPr/>
          </p:nvSpPr>
          <p:spPr bwMode="auto">
            <a:xfrm>
              <a:off x="3184709" y="1565105"/>
              <a:ext cx="905619" cy="349537"/>
            </a:xfrm>
            <a:custGeom>
              <a:avLst/>
              <a:gdLst>
                <a:gd name="T0" fmla="*/ 456 w 456"/>
                <a:gd name="T1" fmla="*/ 126 h 176"/>
                <a:gd name="T2" fmla="*/ 422 w 456"/>
                <a:gd name="T3" fmla="*/ 78 h 176"/>
                <a:gd name="T4" fmla="*/ 379 w 456"/>
                <a:gd name="T5" fmla="*/ 40 h 176"/>
                <a:gd name="T6" fmla="*/ 329 w 456"/>
                <a:gd name="T7" fmla="*/ 14 h 176"/>
                <a:gd name="T8" fmla="*/ 272 w 456"/>
                <a:gd name="T9" fmla="*/ 0 h 176"/>
                <a:gd name="T10" fmla="*/ 215 w 456"/>
                <a:gd name="T11" fmla="*/ 0 h 176"/>
                <a:gd name="T12" fmla="*/ 158 w 456"/>
                <a:gd name="T13" fmla="*/ 11 h 176"/>
                <a:gd name="T14" fmla="*/ 105 w 456"/>
                <a:gd name="T15" fmla="*/ 38 h 176"/>
                <a:gd name="T16" fmla="*/ 60 w 456"/>
                <a:gd name="T17" fmla="*/ 76 h 176"/>
                <a:gd name="T18" fmla="*/ 24 w 456"/>
                <a:gd name="T19" fmla="*/ 121 h 176"/>
                <a:gd name="T20" fmla="*/ 0 w 456"/>
                <a:gd name="T21"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76">
                  <a:moveTo>
                    <a:pt x="456" y="126"/>
                  </a:moveTo>
                  <a:lnTo>
                    <a:pt x="422" y="78"/>
                  </a:lnTo>
                  <a:lnTo>
                    <a:pt x="379" y="40"/>
                  </a:lnTo>
                  <a:lnTo>
                    <a:pt x="329" y="14"/>
                  </a:lnTo>
                  <a:lnTo>
                    <a:pt x="272" y="0"/>
                  </a:lnTo>
                  <a:lnTo>
                    <a:pt x="215" y="0"/>
                  </a:lnTo>
                  <a:lnTo>
                    <a:pt x="158" y="11"/>
                  </a:lnTo>
                  <a:lnTo>
                    <a:pt x="105" y="38"/>
                  </a:lnTo>
                  <a:lnTo>
                    <a:pt x="60" y="76"/>
                  </a:lnTo>
                  <a:lnTo>
                    <a:pt x="24" y="121"/>
                  </a:lnTo>
                  <a:lnTo>
                    <a:pt x="0" y="17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9" name="Freeform 1423"/>
            <p:cNvSpPr>
              <a:spLocks/>
            </p:cNvSpPr>
            <p:nvPr/>
          </p:nvSpPr>
          <p:spPr bwMode="auto">
            <a:xfrm>
              <a:off x="3085409" y="1432042"/>
              <a:ext cx="1014850" cy="1008892"/>
            </a:xfrm>
            <a:custGeom>
              <a:avLst/>
              <a:gdLst>
                <a:gd name="T0" fmla="*/ 432 w 511"/>
                <a:gd name="T1" fmla="*/ 83 h 508"/>
                <a:gd name="T2" fmla="*/ 391 w 511"/>
                <a:gd name="T3" fmla="*/ 45 h 508"/>
                <a:gd name="T4" fmla="*/ 341 w 511"/>
                <a:gd name="T5" fmla="*/ 16 h 508"/>
                <a:gd name="T6" fmla="*/ 291 w 511"/>
                <a:gd name="T7" fmla="*/ 0 h 508"/>
                <a:gd name="T8" fmla="*/ 229 w 511"/>
                <a:gd name="T9" fmla="*/ 0 h 508"/>
                <a:gd name="T10" fmla="*/ 172 w 511"/>
                <a:gd name="T11" fmla="*/ 12 h 508"/>
                <a:gd name="T12" fmla="*/ 119 w 511"/>
                <a:gd name="T13" fmla="*/ 35 h 508"/>
                <a:gd name="T14" fmla="*/ 74 w 511"/>
                <a:gd name="T15" fmla="*/ 71 h 508"/>
                <a:gd name="T16" fmla="*/ 38 w 511"/>
                <a:gd name="T17" fmla="*/ 117 h 508"/>
                <a:gd name="T18" fmla="*/ 12 w 511"/>
                <a:gd name="T19" fmla="*/ 171 h 508"/>
                <a:gd name="T20" fmla="*/ 0 w 511"/>
                <a:gd name="T21" fmla="*/ 229 h 508"/>
                <a:gd name="T22" fmla="*/ 2 w 511"/>
                <a:gd name="T23" fmla="*/ 286 h 508"/>
                <a:gd name="T24" fmla="*/ 17 w 511"/>
                <a:gd name="T25" fmla="*/ 346 h 508"/>
                <a:gd name="T26" fmla="*/ 45 w 511"/>
                <a:gd name="T27" fmla="*/ 396 h 508"/>
                <a:gd name="T28" fmla="*/ 84 w 511"/>
                <a:gd name="T29" fmla="*/ 441 h 508"/>
                <a:gd name="T30" fmla="*/ 131 w 511"/>
                <a:gd name="T31" fmla="*/ 474 h 508"/>
                <a:gd name="T32" fmla="*/ 186 w 511"/>
                <a:gd name="T33" fmla="*/ 498 h 508"/>
                <a:gd name="T34" fmla="*/ 246 w 511"/>
                <a:gd name="T35" fmla="*/ 508 h 508"/>
                <a:gd name="T36" fmla="*/ 303 w 511"/>
                <a:gd name="T37" fmla="*/ 505 h 508"/>
                <a:gd name="T38" fmla="*/ 360 w 511"/>
                <a:gd name="T39" fmla="*/ 489 h 508"/>
                <a:gd name="T40" fmla="*/ 410 w 511"/>
                <a:gd name="T41" fmla="*/ 458 h 508"/>
                <a:gd name="T42" fmla="*/ 453 w 511"/>
                <a:gd name="T43" fmla="*/ 420 h 508"/>
                <a:gd name="T44" fmla="*/ 484 w 511"/>
                <a:gd name="T45" fmla="*/ 369 h 508"/>
                <a:gd name="T46" fmla="*/ 503 w 511"/>
                <a:gd name="T47" fmla="*/ 317 h 508"/>
                <a:gd name="T48" fmla="*/ 511 w 511"/>
                <a:gd name="T49" fmla="*/ 260 h 508"/>
                <a:gd name="T50" fmla="*/ 503 w 511"/>
                <a:gd name="T51" fmla="*/ 202 h 508"/>
                <a:gd name="T52" fmla="*/ 484 w 511"/>
                <a:gd name="T53" fmla="*/ 148 h 508"/>
                <a:gd name="T54" fmla="*/ 451 w 511"/>
                <a:gd name="T55" fmla="*/ 100 h 508"/>
                <a:gd name="T56" fmla="*/ 408 w 511"/>
                <a:gd name="T57" fmla="*/ 62 h 508"/>
                <a:gd name="T58" fmla="*/ 358 w 511"/>
                <a:gd name="T59" fmla="*/ 35 h 508"/>
                <a:gd name="T60" fmla="*/ 303 w 511"/>
                <a:gd name="T61" fmla="*/ 2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1" h="508">
                  <a:moveTo>
                    <a:pt x="432" y="83"/>
                  </a:moveTo>
                  <a:lnTo>
                    <a:pt x="391" y="45"/>
                  </a:lnTo>
                  <a:lnTo>
                    <a:pt x="341" y="16"/>
                  </a:lnTo>
                  <a:lnTo>
                    <a:pt x="291" y="0"/>
                  </a:lnTo>
                  <a:lnTo>
                    <a:pt x="229" y="0"/>
                  </a:lnTo>
                  <a:lnTo>
                    <a:pt x="172" y="12"/>
                  </a:lnTo>
                  <a:lnTo>
                    <a:pt x="119" y="35"/>
                  </a:lnTo>
                  <a:lnTo>
                    <a:pt x="74" y="71"/>
                  </a:lnTo>
                  <a:lnTo>
                    <a:pt x="38" y="117"/>
                  </a:lnTo>
                  <a:lnTo>
                    <a:pt x="12" y="171"/>
                  </a:lnTo>
                  <a:lnTo>
                    <a:pt x="0" y="229"/>
                  </a:lnTo>
                  <a:lnTo>
                    <a:pt x="2" y="286"/>
                  </a:lnTo>
                  <a:lnTo>
                    <a:pt x="17" y="346"/>
                  </a:lnTo>
                  <a:lnTo>
                    <a:pt x="45" y="396"/>
                  </a:lnTo>
                  <a:lnTo>
                    <a:pt x="84" y="441"/>
                  </a:lnTo>
                  <a:lnTo>
                    <a:pt x="131" y="474"/>
                  </a:lnTo>
                  <a:lnTo>
                    <a:pt x="186" y="498"/>
                  </a:lnTo>
                  <a:lnTo>
                    <a:pt x="246" y="508"/>
                  </a:lnTo>
                  <a:lnTo>
                    <a:pt x="303" y="505"/>
                  </a:lnTo>
                  <a:lnTo>
                    <a:pt x="360" y="489"/>
                  </a:lnTo>
                  <a:lnTo>
                    <a:pt x="410" y="458"/>
                  </a:lnTo>
                  <a:lnTo>
                    <a:pt x="453" y="420"/>
                  </a:lnTo>
                  <a:lnTo>
                    <a:pt x="484" y="369"/>
                  </a:lnTo>
                  <a:lnTo>
                    <a:pt x="503" y="317"/>
                  </a:lnTo>
                  <a:lnTo>
                    <a:pt x="511" y="260"/>
                  </a:lnTo>
                  <a:lnTo>
                    <a:pt x="503" y="202"/>
                  </a:lnTo>
                  <a:lnTo>
                    <a:pt x="484" y="148"/>
                  </a:lnTo>
                  <a:lnTo>
                    <a:pt x="451" y="100"/>
                  </a:lnTo>
                  <a:lnTo>
                    <a:pt x="408" y="62"/>
                  </a:lnTo>
                  <a:lnTo>
                    <a:pt x="358" y="35"/>
                  </a:lnTo>
                  <a:lnTo>
                    <a:pt x="303" y="2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0" name="Freeform 1424"/>
            <p:cNvSpPr>
              <a:spLocks/>
            </p:cNvSpPr>
            <p:nvPr/>
          </p:nvSpPr>
          <p:spPr bwMode="auto">
            <a:xfrm>
              <a:off x="3522331" y="1596881"/>
              <a:ext cx="538208" cy="814264"/>
            </a:xfrm>
            <a:custGeom>
              <a:avLst/>
              <a:gdLst>
                <a:gd name="T0" fmla="*/ 212 w 271"/>
                <a:gd name="T1" fmla="*/ 0 h 410"/>
                <a:gd name="T2" fmla="*/ 245 w 271"/>
                <a:gd name="T3" fmla="*/ 48 h 410"/>
                <a:gd name="T4" fmla="*/ 264 w 271"/>
                <a:gd name="T5" fmla="*/ 103 h 410"/>
                <a:gd name="T6" fmla="*/ 271 w 271"/>
                <a:gd name="T7" fmla="*/ 160 h 410"/>
                <a:gd name="T8" fmla="*/ 264 w 271"/>
                <a:gd name="T9" fmla="*/ 217 h 410"/>
                <a:gd name="T10" fmla="*/ 243 w 271"/>
                <a:gd name="T11" fmla="*/ 272 h 410"/>
                <a:gd name="T12" fmla="*/ 212 w 271"/>
                <a:gd name="T13" fmla="*/ 320 h 410"/>
                <a:gd name="T14" fmla="*/ 169 w 271"/>
                <a:gd name="T15" fmla="*/ 360 h 410"/>
                <a:gd name="T16" fmla="*/ 116 w 271"/>
                <a:gd name="T17" fmla="*/ 389 h 410"/>
                <a:gd name="T18" fmla="*/ 62 w 271"/>
                <a:gd name="T19" fmla="*/ 406 h 410"/>
                <a:gd name="T20" fmla="*/ 0 w 271"/>
                <a:gd name="T21"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410">
                  <a:moveTo>
                    <a:pt x="212" y="0"/>
                  </a:moveTo>
                  <a:lnTo>
                    <a:pt x="245" y="48"/>
                  </a:lnTo>
                  <a:lnTo>
                    <a:pt x="264" y="103"/>
                  </a:lnTo>
                  <a:lnTo>
                    <a:pt x="271" y="160"/>
                  </a:lnTo>
                  <a:lnTo>
                    <a:pt x="264" y="217"/>
                  </a:lnTo>
                  <a:lnTo>
                    <a:pt x="243" y="272"/>
                  </a:lnTo>
                  <a:lnTo>
                    <a:pt x="212" y="320"/>
                  </a:lnTo>
                  <a:lnTo>
                    <a:pt x="169" y="360"/>
                  </a:lnTo>
                  <a:lnTo>
                    <a:pt x="116" y="389"/>
                  </a:lnTo>
                  <a:lnTo>
                    <a:pt x="62" y="406"/>
                  </a:lnTo>
                  <a:lnTo>
                    <a:pt x="0" y="41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1" name="Freeform 1425"/>
            <p:cNvSpPr>
              <a:spLocks/>
            </p:cNvSpPr>
            <p:nvPr/>
          </p:nvSpPr>
          <p:spPr bwMode="auto">
            <a:xfrm>
              <a:off x="3190668" y="1402253"/>
              <a:ext cx="824193" cy="492530"/>
            </a:xfrm>
            <a:custGeom>
              <a:avLst/>
              <a:gdLst>
                <a:gd name="T0" fmla="*/ 415 w 415"/>
                <a:gd name="T1" fmla="*/ 248 h 248"/>
                <a:gd name="T2" fmla="*/ 407 w 415"/>
                <a:gd name="T3" fmla="*/ 189 h 248"/>
                <a:gd name="T4" fmla="*/ 388 w 415"/>
                <a:gd name="T5" fmla="*/ 136 h 248"/>
                <a:gd name="T6" fmla="*/ 357 w 415"/>
                <a:gd name="T7" fmla="*/ 89 h 248"/>
                <a:gd name="T8" fmla="*/ 317 w 415"/>
                <a:gd name="T9" fmla="*/ 48 h 248"/>
                <a:gd name="T10" fmla="*/ 267 w 415"/>
                <a:gd name="T11" fmla="*/ 19 h 248"/>
                <a:gd name="T12" fmla="*/ 212 w 415"/>
                <a:gd name="T13" fmla="*/ 3 h 248"/>
                <a:gd name="T14" fmla="*/ 155 w 415"/>
                <a:gd name="T15" fmla="*/ 0 h 248"/>
                <a:gd name="T16" fmla="*/ 97 w 415"/>
                <a:gd name="T17" fmla="*/ 12 h 248"/>
                <a:gd name="T18" fmla="*/ 45 w 415"/>
                <a:gd name="T19" fmla="*/ 36 h 248"/>
                <a:gd name="T20" fmla="*/ 0 w 415"/>
                <a:gd name="T21" fmla="*/ 7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248">
                  <a:moveTo>
                    <a:pt x="415" y="248"/>
                  </a:moveTo>
                  <a:lnTo>
                    <a:pt x="407" y="189"/>
                  </a:lnTo>
                  <a:lnTo>
                    <a:pt x="388" y="136"/>
                  </a:lnTo>
                  <a:lnTo>
                    <a:pt x="357" y="89"/>
                  </a:lnTo>
                  <a:lnTo>
                    <a:pt x="317" y="48"/>
                  </a:lnTo>
                  <a:lnTo>
                    <a:pt x="267" y="19"/>
                  </a:lnTo>
                  <a:lnTo>
                    <a:pt x="212" y="3"/>
                  </a:lnTo>
                  <a:lnTo>
                    <a:pt x="155" y="0"/>
                  </a:lnTo>
                  <a:lnTo>
                    <a:pt x="97" y="12"/>
                  </a:lnTo>
                  <a:lnTo>
                    <a:pt x="45" y="36"/>
                  </a:lnTo>
                  <a:lnTo>
                    <a:pt x="0" y="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2" name="Freeform 1426"/>
            <p:cNvSpPr>
              <a:spLocks/>
            </p:cNvSpPr>
            <p:nvPr/>
          </p:nvSpPr>
          <p:spPr bwMode="auto">
            <a:xfrm>
              <a:off x="3156905" y="1894783"/>
              <a:ext cx="857955" cy="494516"/>
            </a:xfrm>
            <a:custGeom>
              <a:avLst/>
              <a:gdLst>
                <a:gd name="T0" fmla="*/ 432 w 432"/>
                <a:gd name="T1" fmla="*/ 0 h 249"/>
                <a:gd name="T2" fmla="*/ 424 w 432"/>
                <a:gd name="T3" fmla="*/ 58 h 249"/>
                <a:gd name="T4" fmla="*/ 403 w 432"/>
                <a:gd name="T5" fmla="*/ 110 h 249"/>
                <a:gd name="T6" fmla="*/ 370 w 432"/>
                <a:gd name="T7" fmla="*/ 160 h 249"/>
                <a:gd name="T8" fmla="*/ 327 w 432"/>
                <a:gd name="T9" fmla="*/ 198 h 249"/>
                <a:gd name="T10" fmla="*/ 277 w 432"/>
                <a:gd name="T11" fmla="*/ 229 h 249"/>
                <a:gd name="T12" fmla="*/ 219 w 432"/>
                <a:gd name="T13" fmla="*/ 246 h 249"/>
                <a:gd name="T14" fmla="*/ 160 w 432"/>
                <a:gd name="T15" fmla="*/ 249 h 249"/>
                <a:gd name="T16" fmla="*/ 102 w 432"/>
                <a:gd name="T17" fmla="*/ 239 h 249"/>
                <a:gd name="T18" fmla="*/ 48 w 432"/>
                <a:gd name="T19" fmla="*/ 215 h 249"/>
                <a:gd name="T20" fmla="*/ 0 w 432"/>
                <a:gd name="T21" fmla="*/ 18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249">
                  <a:moveTo>
                    <a:pt x="432" y="0"/>
                  </a:moveTo>
                  <a:lnTo>
                    <a:pt x="424" y="58"/>
                  </a:lnTo>
                  <a:lnTo>
                    <a:pt x="403" y="110"/>
                  </a:lnTo>
                  <a:lnTo>
                    <a:pt x="370" y="160"/>
                  </a:lnTo>
                  <a:lnTo>
                    <a:pt x="327" y="198"/>
                  </a:lnTo>
                  <a:lnTo>
                    <a:pt x="277" y="229"/>
                  </a:lnTo>
                  <a:lnTo>
                    <a:pt x="219" y="246"/>
                  </a:lnTo>
                  <a:lnTo>
                    <a:pt x="160" y="249"/>
                  </a:lnTo>
                  <a:lnTo>
                    <a:pt x="102" y="239"/>
                  </a:lnTo>
                  <a:lnTo>
                    <a:pt x="48" y="215"/>
                  </a:lnTo>
                  <a:lnTo>
                    <a:pt x="0" y="1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3" name="Freeform 1427"/>
            <p:cNvSpPr>
              <a:spLocks/>
            </p:cNvSpPr>
            <p:nvPr/>
          </p:nvSpPr>
          <p:spPr bwMode="auto">
            <a:xfrm>
              <a:off x="3450834" y="1388350"/>
              <a:ext cx="510404" cy="816249"/>
            </a:xfrm>
            <a:custGeom>
              <a:avLst/>
              <a:gdLst>
                <a:gd name="T0" fmla="*/ 195 w 257"/>
                <a:gd name="T1" fmla="*/ 411 h 411"/>
                <a:gd name="T2" fmla="*/ 229 w 257"/>
                <a:gd name="T3" fmla="*/ 363 h 411"/>
                <a:gd name="T4" fmla="*/ 250 w 257"/>
                <a:gd name="T5" fmla="*/ 308 h 411"/>
                <a:gd name="T6" fmla="*/ 257 w 257"/>
                <a:gd name="T7" fmla="*/ 251 h 411"/>
                <a:gd name="T8" fmla="*/ 253 w 257"/>
                <a:gd name="T9" fmla="*/ 191 h 411"/>
                <a:gd name="T10" fmla="*/ 233 w 257"/>
                <a:gd name="T11" fmla="*/ 136 h 411"/>
                <a:gd name="T12" fmla="*/ 202 w 257"/>
                <a:gd name="T13" fmla="*/ 89 h 411"/>
                <a:gd name="T14" fmla="*/ 160 w 257"/>
                <a:gd name="T15" fmla="*/ 48 h 411"/>
                <a:gd name="T16" fmla="*/ 107 w 257"/>
                <a:gd name="T17" fmla="*/ 22 h 411"/>
                <a:gd name="T18" fmla="*/ 57 w 257"/>
                <a:gd name="T19" fmla="*/ 3 h 411"/>
                <a:gd name="T20" fmla="*/ 0 w 257"/>
                <a:gd name="T21"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7" h="411">
                  <a:moveTo>
                    <a:pt x="195" y="411"/>
                  </a:moveTo>
                  <a:lnTo>
                    <a:pt x="229" y="363"/>
                  </a:lnTo>
                  <a:lnTo>
                    <a:pt x="250" y="308"/>
                  </a:lnTo>
                  <a:lnTo>
                    <a:pt x="257" y="251"/>
                  </a:lnTo>
                  <a:lnTo>
                    <a:pt x="253" y="191"/>
                  </a:lnTo>
                  <a:lnTo>
                    <a:pt x="233" y="136"/>
                  </a:lnTo>
                  <a:lnTo>
                    <a:pt x="202" y="89"/>
                  </a:lnTo>
                  <a:lnTo>
                    <a:pt x="160" y="48"/>
                  </a:lnTo>
                  <a:lnTo>
                    <a:pt x="107" y="22"/>
                  </a:lnTo>
                  <a:lnTo>
                    <a:pt x="57" y="3"/>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4" name="Freeform 1428"/>
            <p:cNvSpPr>
              <a:spLocks/>
            </p:cNvSpPr>
            <p:nvPr/>
          </p:nvSpPr>
          <p:spPr bwMode="auto">
            <a:xfrm>
              <a:off x="3512401" y="1394308"/>
              <a:ext cx="208531" cy="89370"/>
            </a:xfrm>
            <a:custGeom>
              <a:avLst/>
              <a:gdLst>
                <a:gd name="T0" fmla="*/ 105 w 105"/>
                <a:gd name="T1" fmla="*/ 45 h 45"/>
                <a:gd name="T2" fmla="*/ 55 w 105"/>
                <a:gd name="T3" fmla="*/ 16 h 45"/>
                <a:gd name="T4" fmla="*/ 0 w 105"/>
                <a:gd name="T5" fmla="*/ 0 h 45"/>
              </a:gdLst>
              <a:ahLst/>
              <a:cxnLst>
                <a:cxn ang="0">
                  <a:pos x="T0" y="T1"/>
                </a:cxn>
                <a:cxn ang="0">
                  <a:pos x="T2" y="T3"/>
                </a:cxn>
                <a:cxn ang="0">
                  <a:pos x="T4" y="T5"/>
                </a:cxn>
              </a:cxnLst>
              <a:rect l="0" t="0" r="r" b="b"/>
              <a:pathLst>
                <a:path w="105" h="45">
                  <a:moveTo>
                    <a:pt x="105" y="45"/>
                  </a:moveTo>
                  <a:lnTo>
                    <a:pt x="55" y="16"/>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5" name="Freeform 1429"/>
            <p:cNvSpPr>
              <a:spLocks/>
            </p:cNvSpPr>
            <p:nvPr/>
          </p:nvSpPr>
          <p:spPr bwMode="auto">
            <a:xfrm>
              <a:off x="2944403" y="1402253"/>
              <a:ext cx="345565" cy="536222"/>
            </a:xfrm>
            <a:custGeom>
              <a:avLst/>
              <a:gdLst>
                <a:gd name="T0" fmla="*/ 174 w 174"/>
                <a:gd name="T1" fmla="*/ 0 h 270"/>
                <a:gd name="T2" fmla="*/ 121 w 174"/>
                <a:gd name="T3" fmla="*/ 24 h 270"/>
                <a:gd name="T4" fmla="*/ 73 w 174"/>
                <a:gd name="T5" fmla="*/ 58 h 270"/>
                <a:gd name="T6" fmla="*/ 38 w 174"/>
                <a:gd name="T7" fmla="*/ 103 h 270"/>
                <a:gd name="T8" fmla="*/ 11 w 174"/>
                <a:gd name="T9" fmla="*/ 155 h 270"/>
                <a:gd name="T10" fmla="*/ 0 w 174"/>
                <a:gd name="T11" fmla="*/ 210 h 270"/>
                <a:gd name="T12" fmla="*/ 0 w 174"/>
                <a:gd name="T13" fmla="*/ 270 h 270"/>
              </a:gdLst>
              <a:ahLst/>
              <a:cxnLst>
                <a:cxn ang="0">
                  <a:pos x="T0" y="T1"/>
                </a:cxn>
                <a:cxn ang="0">
                  <a:pos x="T2" y="T3"/>
                </a:cxn>
                <a:cxn ang="0">
                  <a:pos x="T4" y="T5"/>
                </a:cxn>
                <a:cxn ang="0">
                  <a:pos x="T6" y="T7"/>
                </a:cxn>
                <a:cxn ang="0">
                  <a:pos x="T8" y="T9"/>
                </a:cxn>
                <a:cxn ang="0">
                  <a:pos x="T10" y="T11"/>
                </a:cxn>
                <a:cxn ang="0">
                  <a:pos x="T12" y="T13"/>
                </a:cxn>
              </a:cxnLst>
              <a:rect l="0" t="0" r="r" b="b"/>
              <a:pathLst>
                <a:path w="174" h="270">
                  <a:moveTo>
                    <a:pt x="174" y="0"/>
                  </a:moveTo>
                  <a:lnTo>
                    <a:pt x="121" y="24"/>
                  </a:lnTo>
                  <a:lnTo>
                    <a:pt x="73" y="58"/>
                  </a:lnTo>
                  <a:lnTo>
                    <a:pt x="38" y="103"/>
                  </a:lnTo>
                  <a:lnTo>
                    <a:pt x="11" y="155"/>
                  </a:lnTo>
                  <a:lnTo>
                    <a:pt x="0" y="210"/>
                  </a:lnTo>
                  <a:lnTo>
                    <a:pt x="0" y="27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6" name="Freeform 1430"/>
            <p:cNvSpPr>
              <a:spLocks/>
            </p:cNvSpPr>
            <p:nvPr/>
          </p:nvSpPr>
          <p:spPr bwMode="auto">
            <a:xfrm>
              <a:off x="3289968" y="1384378"/>
              <a:ext cx="222433" cy="17874"/>
            </a:xfrm>
            <a:custGeom>
              <a:avLst/>
              <a:gdLst>
                <a:gd name="T0" fmla="*/ 112 w 112"/>
                <a:gd name="T1" fmla="*/ 5 h 9"/>
                <a:gd name="T2" fmla="*/ 54 w 112"/>
                <a:gd name="T3" fmla="*/ 0 h 9"/>
                <a:gd name="T4" fmla="*/ 0 w 112"/>
                <a:gd name="T5" fmla="*/ 9 h 9"/>
              </a:gdLst>
              <a:ahLst/>
              <a:cxnLst>
                <a:cxn ang="0">
                  <a:pos x="T0" y="T1"/>
                </a:cxn>
                <a:cxn ang="0">
                  <a:pos x="T2" y="T3"/>
                </a:cxn>
                <a:cxn ang="0">
                  <a:pos x="T4" y="T5"/>
                </a:cxn>
              </a:cxnLst>
              <a:rect l="0" t="0" r="r" b="b"/>
              <a:pathLst>
                <a:path w="112" h="9">
                  <a:moveTo>
                    <a:pt x="112" y="5"/>
                  </a:moveTo>
                  <a:lnTo>
                    <a:pt x="54" y="0"/>
                  </a:lnTo>
                  <a:lnTo>
                    <a:pt x="0" y="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7" name="Freeform 1431"/>
            <p:cNvSpPr>
              <a:spLocks/>
            </p:cNvSpPr>
            <p:nvPr/>
          </p:nvSpPr>
          <p:spPr bwMode="auto">
            <a:xfrm>
              <a:off x="3482611" y="1483679"/>
              <a:ext cx="426991" cy="889732"/>
            </a:xfrm>
            <a:custGeom>
              <a:avLst/>
              <a:gdLst>
                <a:gd name="T0" fmla="*/ 120 w 215"/>
                <a:gd name="T1" fmla="*/ 0 h 448"/>
                <a:gd name="T2" fmla="*/ 160 w 215"/>
                <a:gd name="T3" fmla="*/ 41 h 448"/>
                <a:gd name="T4" fmla="*/ 191 w 215"/>
                <a:gd name="T5" fmla="*/ 91 h 448"/>
                <a:gd name="T6" fmla="*/ 210 w 215"/>
                <a:gd name="T7" fmla="*/ 145 h 448"/>
                <a:gd name="T8" fmla="*/ 215 w 215"/>
                <a:gd name="T9" fmla="*/ 203 h 448"/>
                <a:gd name="T10" fmla="*/ 206 w 215"/>
                <a:gd name="T11" fmla="*/ 260 h 448"/>
                <a:gd name="T12" fmla="*/ 184 w 215"/>
                <a:gd name="T13" fmla="*/ 315 h 448"/>
                <a:gd name="T14" fmla="*/ 151 w 215"/>
                <a:gd name="T15" fmla="*/ 365 h 448"/>
                <a:gd name="T16" fmla="*/ 108 w 215"/>
                <a:gd name="T17" fmla="*/ 403 h 448"/>
                <a:gd name="T18" fmla="*/ 58 w 215"/>
                <a:gd name="T19" fmla="*/ 432 h 448"/>
                <a:gd name="T20" fmla="*/ 0 w 215"/>
                <a:gd name="T21"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 h="448">
                  <a:moveTo>
                    <a:pt x="120" y="0"/>
                  </a:moveTo>
                  <a:lnTo>
                    <a:pt x="160" y="41"/>
                  </a:lnTo>
                  <a:lnTo>
                    <a:pt x="191" y="91"/>
                  </a:lnTo>
                  <a:lnTo>
                    <a:pt x="210" y="145"/>
                  </a:lnTo>
                  <a:lnTo>
                    <a:pt x="215" y="203"/>
                  </a:lnTo>
                  <a:lnTo>
                    <a:pt x="206" y="260"/>
                  </a:lnTo>
                  <a:lnTo>
                    <a:pt x="184" y="315"/>
                  </a:lnTo>
                  <a:lnTo>
                    <a:pt x="151" y="365"/>
                  </a:lnTo>
                  <a:lnTo>
                    <a:pt x="108" y="403"/>
                  </a:lnTo>
                  <a:lnTo>
                    <a:pt x="58" y="432"/>
                  </a:lnTo>
                  <a:lnTo>
                    <a:pt x="0" y="44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8" name="Freeform 1432"/>
            <p:cNvSpPr>
              <a:spLocks/>
            </p:cNvSpPr>
            <p:nvPr/>
          </p:nvSpPr>
          <p:spPr bwMode="auto">
            <a:xfrm>
              <a:off x="2966249" y="1394308"/>
              <a:ext cx="891718" cy="1002934"/>
            </a:xfrm>
            <a:custGeom>
              <a:avLst/>
              <a:gdLst>
                <a:gd name="T0" fmla="*/ 62 w 449"/>
                <a:gd name="T1" fmla="*/ 470 h 505"/>
                <a:gd name="T2" fmla="*/ 115 w 449"/>
                <a:gd name="T3" fmla="*/ 493 h 505"/>
                <a:gd name="T4" fmla="*/ 175 w 449"/>
                <a:gd name="T5" fmla="*/ 505 h 505"/>
                <a:gd name="T6" fmla="*/ 232 w 449"/>
                <a:gd name="T7" fmla="*/ 501 h 505"/>
                <a:gd name="T8" fmla="*/ 289 w 449"/>
                <a:gd name="T9" fmla="*/ 486 h 505"/>
                <a:gd name="T10" fmla="*/ 342 w 449"/>
                <a:gd name="T11" fmla="*/ 458 h 505"/>
                <a:gd name="T12" fmla="*/ 384 w 449"/>
                <a:gd name="T13" fmla="*/ 417 h 505"/>
                <a:gd name="T14" fmla="*/ 418 w 449"/>
                <a:gd name="T15" fmla="*/ 369 h 505"/>
                <a:gd name="T16" fmla="*/ 439 w 449"/>
                <a:gd name="T17" fmla="*/ 314 h 505"/>
                <a:gd name="T18" fmla="*/ 449 w 449"/>
                <a:gd name="T19" fmla="*/ 255 h 505"/>
                <a:gd name="T20" fmla="*/ 444 w 449"/>
                <a:gd name="T21" fmla="*/ 198 h 505"/>
                <a:gd name="T22" fmla="*/ 425 w 449"/>
                <a:gd name="T23" fmla="*/ 143 h 505"/>
                <a:gd name="T24" fmla="*/ 394 w 449"/>
                <a:gd name="T25" fmla="*/ 93 h 505"/>
                <a:gd name="T26" fmla="*/ 353 w 449"/>
                <a:gd name="T27" fmla="*/ 52 h 505"/>
                <a:gd name="T28" fmla="*/ 306 w 449"/>
                <a:gd name="T29" fmla="*/ 21 h 505"/>
                <a:gd name="T30" fmla="*/ 251 w 449"/>
                <a:gd name="T31" fmla="*/ 4 h 505"/>
                <a:gd name="T32" fmla="*/ 194 w 449"/>
                <a:gd name="T33" fmla="*/ 0 h 505"/>
                <a:gd name="T34" fmla="*/ 136 w 449"/>
                <a:gd name="T35" fmla="*/ 9 h 505"/>
                <a:gd name="T36" fmla="*/ 84 w 449"/>
                <a:gd name="T37" fmla="*/ 31 h 505"/>
                <a:gd name="T38" fmla="*/ 39 w 449"/>
                <a:gd name="T39" fmla="*/ 66 h 505"/>
                <a:gd name="T40" fmla="*/ 0 w 449"/>
                <a:gd name="T41" fmla="*/ 109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9" h="505">
                  <a:moveTo>
                    <a:pt x="62" y="470"/>
                  </a:moveTo>
                  <a:lnTo>
                    <a:pt x="115" y="493"/>
                  </a:lnTo>
                  <a:lnTo>
                    <a:pt x="175" y="505"/>
                  </a:lnTo>
                  <a:lnTo>
                    <a:pt x="232" y="501"/>
                  </a:lnTo>
                  <a:lnTo>
                    <a:pt x="289" y="486"/>
                  </a:lnTo>
                  <a:lnTo>
                    <a:pt x="342" y="458"/>
                  </a:lnTo>
                  <a:lnTo>
                    <a:pt x="384" y="417"/>
                  </a:lnTo>
                  <a:lnTo>
                    <a:pt x="418" y="369"/>
                  </a:lnTo>
                  <a:lnTo>
                    <a:pt x="439" y="314"/>
                  </a:lnTo>
                  <a:lnTo>
                    <a:pt x="449" y="255"/>
                  </a:lnTo>
                  <a:lnTo>
                    <a:pt x="444" y="198"/>
                  </a:lnTo>
                  <a:lnTo>
                    <a:pt x="425" y="143"/>
                  </a:lnTo>
                  <a:lnTo>
                    <a:pt x="394" y="93"/>
                  </a:lnTo>
                  <a:lnTo>
                    <a:pt x="353" y="52"/>
                  </a:lnTo>
                  <a:lnTo>
                    <a:pt x="306" y="21"/>
                  </a:lnTo>
                  <a:lnTo>
                    <a:pt x="251" y="4"/>
                  </a:lnTo>
                  <a:lnTo>
                    <a:pt x="194" y="0"/>
                  </a:lnTo>
                  <a:lnTo>
                    <a:pt x="136" y="9"/>
                  </a:lnTo>
                  <a:lnTo>
                    <a:pt x="84" y="31"/>
                  </a:lnTo>
                  <a:lnTo>
                    <a:pt x="39" y="66"/>
                  </a:lnTo>
                  <a:lnTo>
                    <a:pt x="0" y="10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9" name="Freeform 1433"/>
            <p:cNvSpPr>
              <a:spLocks/>
            </p:cNvSpPr>
            <p:nvPr/>
          </p:nvSpPr>
          <p:spPr bwMode="auto">
            <a:xfrm>
              <a:off x="3043703" y="1545244"/>
              <a:ext cx="478628" cy="865899"/>
            </a:xfrm>
            <a:custGeom>
              <a:avLst/>
              <a:gdLst>
                <a:gd name="T0" fmla="*/ 74 w 241"/>
                <a:gd name="T1" fmla="*/ 0 h 436"/>
                <a:gd name="T2" fmla="*/ 38 w 241"/>
                <a:gd name="T3" fmla="*/ 45 h 436"/>
                <a:gd name="T4" fmla="*/ 12 w 241"/>
                <a:gd name="T5" fmla="*/ 98 h 436"/>
                <a:gd name="T6" fmla="*/ 0 w 241"/>
                <a:gd name="T7" fmla="*/ 155 h 436"/>
                <a:gd name="T8" fmla="*/ 2 w 241"/>
                <a:gd name="T9" fmla="*/ 212 h 436"/>
                <a:gd name="T10" fmla="*/ 16 w 241"/>
                <a:gd name="T11" fmla="*/ 269 h 436"/>
                <a:gd name="T12" fmla="*/ 45 w 241"/>
                <a:gd name="T13" fmla="*/ 324 h 436"/>
                <a:gd name="T14" fmla="*/ 83 w 241"/>
                <a:gd name="T15" fmla="*/ 367 h 436"/>
                <a:gd name="T16" fmla="*/ 131 w 241"/>
                <a:gd name="T17" fmla="*/ 403 h 436"/>
                <a:gd name="T18" fmla="*/ 186 w 241"/>
                <a:gd name="T19" fmla="*/ 425 h 436"/>
                <a:gd name="T20" fmla="*/ 241 w 241"/>
                <a:gd name="T21" fmla="*/ 436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1" h="436">
                  <a:moveTo>
                    <a:pt x="74" y="0"/>
                  </a:moveTo>
                  <a:lnTo>
                    <a:pt x="38" y="45"/>
                  </a:lnTo>
                  <a:lnTo>
                    <a:pt x="12" y="98"/>
                  </a:lnTo>
                  <a:lnTo>
                    <a:pt x="0" y="155"/>
                  </a:lnTo>
                  <a:lnTo>
                    <a:pt x="2" y="212"/>
                  </a:lnTo>
                  <a:lnTo>
                    <a:pt x="16" y="269"/>
                  </a:lnTo>
                  <a:lnTo>
                    <a:pt x="45" y="324"/>
                  </a:lnTo>
                  <a:lnTo>
                    <a:pt x="83" y="367"/>
                  </a:lnTo>
                  <a:lnTo>
                    <a:pt x="131" y="403"/>
                  </a:lnTo>
                  <a:lnTo>
                    <a:pt x="186" y="425"/>
                  </a:lnTo>
                  <a:lnTo>
                    <a:pt x="241" y="43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0" name="Freeform 1434"/>
            <p:cNvSpPr>
              <a:spLocks/>
            </p:cNvSpPr>
            <p:nvPr/>
          </p:nvSpPr>
          <p:spPr bwMode="auto">
            <a:xfrm>
              <a:off x="2843116" y="1432042"/>
              <a:ext cx="351524" cy="895690"/>
            </a:xfrm>
            <a:custGeom>
              <a:avLst/>
              <a:gdLst>
                <a:gd name="T0" fmla="*/ 177 w 177"/>
                <a:gd name="T1" fmla="*/ 0 h 451"/>
                <a:gd name="T2" fmla="*/ 122 w 177"/>
                <a:gd name="T3" fmla="*/ 21 h 451"/>
                <a:gd name="T4" fmla="*/ 77 w 177"/>
                <a:gd name="T5" fmla="*/ 55 h 451"/>
                <a:gd name="T6" fmla="*/ 39 w 177"/>
                <a:gd name="T7" fmla="*/ 98 h 451"/>
                <a:gd name="T8" fmla="*/ 12 w 177"/>
                <a:gd name="T9" fmla="*/ 150 h 451"/>
                <a:gd name="T10" fmla="*/ 0 w 177"/>
                <a:gd name="T11" fmla="*/ 205 h 451"/>
                <a:gd name="T12" fmla="*/ 0 w 177"/>
                <a:gd name="T13" fmla="*/ 262 h 451"/>
                <a:gd name="T14" fmla="*/ 12 w 177"/>
                <a:gd name="T15" fmla="*/ 319 h 451"/>
                <a:gd name="T16" fmla="*/ 39 w 177"/>
                <a:gd name="T17" fmla="*/ 372 h 451"/>
                <a:gd name="T18" fmla="*/ 77 w 177"/>
                <a:gd name="T19" fmla="*/ 417 h 451"/>
                <a:gd name="T20" fmla="*/ 124 w 177"/>
                <a:gd name="T21"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451">
                  <a:moveTo>
                    <a:pt x="177" y="0"/>
                  </a:moveTo>
                  <a:lnTo>
                    <a:pt x="122" y="21"/>
                  </a:lnTo>
                  <a:lnTo>
                    <a:pt x="77" y="55"/>
                  </a:lnTo>
                  <a:lnTo>
                    <a:pt x="39" y="98"/>
                  </a:lnTo>
                  <a:lnTo>
                    <a:pt x="12" y="150"/>
                  </a:lnTo>
                  <a:lnTo>
                    <a:pt x="0" y="205"/>
                  </a:lnTo>
                  <a:lnTo>
                    <a:pt x="0" y="262"/>
                  </a:lnTo>
                  <a:lnTo>
                    <a:pt x="12" y="319"/>
                  </a:lnTo>
                  <a:lnTo>
                    <a:pt x="39" y="372"/>
                  </a:lnTo>
                  <a:lnTo>
                    <a:pt x="77" y="417"/>
                  </a:lnTo>
                  <a:lnTo>
                    <a:pt x="124" y="4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1" name="Freeform 1435"/>
            <p:cNvSpPr>
              <a:spLocks/>
            </p:cNvSpPr>
            <p:nvPr/>
          </p:nvSpPr>
          <p:spPr bwMode="auto">
            <a:xfrm>
              <a:off x="3194639" y="1418140"/>
              <a:ext cx="222433" cy="13902"/>
            </a:xfrm>
            <a:custGeom>
              <a:avLst/>
              <a:gdLst>
                <a:gd name="T0" fmla="*/ 112 w 112"/>
                <a:gd name="T1" fmla="*/ 4 h 7"/>
                <a:gd name="T2" fmla="*/ 55 w 112"/>
                <a:gd name="T3" fmla="*/ 0 h 7"/>
                <a:gd name="T4" fmla="*/ 0 w 112"/>
                <a:gd name="T5" fmla="*/ 7 h 7"/>
              </a:gdLst>
              <a:ahLst/>
              <a:cxnLst>
                <a:cxn ang="0">
                  <a:pos x="T0" y="T1"/>
                </a:cxn>
                <a:cxn ang="0">
                  <a:pos x="T2" y="T3"/>
                </a:cxn>
                <a:cxn ang="0">
                  <a:pos x="T4" y="T5"/>
                </a:cxn>
              </a:cxnLst>
              <a:rect l="0" t="0" r="r" b="b"/>
              <a:pathLst>
                <a:path w="112" h="7">
                  <a:moveTo>
                    <a:pt x="112" y="4"/>
                  </a:moveTo>
                  <a:lnTo>
                    <a:pt x="55" y="0"/>
                  </a:lnTo>
                  <a:lnTo>
                    <a:pt x="0" y="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2" name="Freeform 1436"/>
            <p:cNvSpPr>
              <a:spLocks/>
            </p:cNvSpPr>
            <p:nvPr/>
          </p:nvSpPr>
          <p:spPr bwMode="auto">
            <a:xfrm>
              <a:off x="3099311" y="1757747"/>
              <a:ext cx="782487" cy="591831"/>
            </a:xfrm>
            <a:custGeom>
              <a:avLst/>
              <a:gdLst>
                <a:gd name="T0" fmla="*/ 394 w 394"/>
                <a:gd name="T1" fmla="*/ 41 h 298"/>
                <a:gd name="T2" fmla="*/ 341 w 394"/>
                <a:gd name="T3" fmla="*/ 15 h 298"/>
                <a:gd name="T4" fmla="*/ 284 w 394"/>
                <a:gd name="T5" fmla="*/ 0 h 298"/>
                <a:gd name="T6" fmla="*/ 227 w 394"/>
                <a:gd name="T7" fmla="*/ 3 h 298"/>
                <a:gd name="T8" fmla="*/ 167 w 394"/>
                <a:gd name="T9" fmla="*/ 17 h 298"/>
                <a:gd name="T10" fmla="*/ 115 w 394"/>
                <a:gd name="T11" fmla="*/ 43 h 298"/>
                <a:gd name="T12" fmla="*/ 69 w 394"/>
                <a:gd name="T13" fmla="*/ 81 h 298"/>
                <a:gd name="T14" fmla="*/ 34 w 394"/>
                <a:gd name="T15" fmla="*/ 127 h 298"/>
                <a:gd name="T16" fmla="*/ 10 w 394"/>
                <a:gd name="T17" fmla="*/ 182 h 298"/>
                <a:gd name="T18" fmla="*/ 0 w 394"/>
                <a:gd name="T19" fmla="*/ 239 h 298"/>
                <a:gd name="T20" fmla="*/ 3 w 394"/>
                <a:gd name="T2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298">
                  <a:moveTo>
                    <a:pt x="394" y="41"/>
                  </a:moveTo>
                  <a:lnTo>
                    <a:pt x="341" y="15"/>
                  </a:lnTo>
                  <a:lnTo>
                    <a:pt x="284" y="0"/>
                  </a:lnTo>
                  <a:lnTo>
                    <a:pt x="227" y="3"/>
                  </a:lnTo>
                  <a:lnTo>
                    <a:pt x="167" y="17"/>
                  </a:lnTo>
                  <a:lnTo>
                    <a:pt x="115" y="43"/>
                  </a:lnTo>
                  <a:lnTo>
                    <a:pt x="69" y="81"/>
                  </a:lnTo>
                  <a:lnTo>
                    <a:pt x="34" y="127"/>
                  </a:lnTo>
                  <a:lnTo>
                    <a:pt x="10" y="182"/>
                  </a:lnTo>
                  <a:lnTo>
                    <a:pt x="0" y="239"/>
                  </a:lnTo>
                  <a:lnTo>
                    <a:pt x="3" y="2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3" name="Freeform 1437"/>
            <p:cNvSpPr>
              <a:spLocks/>
            </p:cNvSpPr>
            <p:nvPr/>
          </p:nvSpPr>
          <p:spPr bwMode="auto">
            <a:xfrm>
              <a:off x="2797438" y="1426085"/>
              <a:ext cx="1012863" cy="994990"/>
            </a:xfrm>
            <a:custGeom>
              <a:avLst/>
              <a:gdLst>
                <a:gd name="T0" fmla="*/ 331 w 510"/>
                <a:gd name="T1" fmla="*/ 501 h 501"/>
                <a:gd name="T2" fmla="*/ 381 w 510"/>
                <a:gd name="T3" fmla="*/ 473 h 501"/>
                <a:gd name="T4" fmla="*/ 424 w 510"/>
                <a:gd name="T5" fmla="*/ 434 h 501"/>
                <a:gd name="T6" fmla="*/ 460 w 510"/>
                <a:gd name="T7" fmla="*/ 384 h 501"/>
                <a:gd name="T8" fmla="*/ 481 w 510"/>
                <a:gd name="T9" fmla="*/ 329 h 501"/>
                <a:gd name="T10" fmla="*/ 491 w 510"/>
                <a:gd name="T11" fmla="*/ 272 h 501"/>
                <a:gd name="T12" fmla="*/ 486 w 510"/>
                <a:gd name="T13" fmla="*/ 213 h 501"/>
                <a:gd name="T14" fmla="*/ 467 w 510"/>
                <a:gd name="T15" fmla="*/ 158 h 501"/>
                <a:gd name="T16" fmla="*/ 438 w 510"/>
                <a:gd name="T17" fmla="*/ 108 h 501"/>
                <a:gd name="T18" fmla="*/ 396 w 510"/>
                <a:gd name="T19" fmla="*/ 65 h 501"/>
                <a:gd name="T20" fmla="*/ 348 w 510"/>
                <a:gd name="T21" fmla="*/ 34 h 501"/>
                <a:gd name="T22" fmla="*/ 293 w 510"/>
                <a:gd name="T23" fmla="*/ 15 h 501"/>
                <a:gd name="T24" fmla="*/ 236 w 510"/>
                <a:gd name="T25" fmla="*/ 10 h 501"/>
                <a:gd name="T26" fmla="*/ 178 w 510"/>
                <a:gd name="T27" fmla="*/ 17 h 501"/>
                <a:gd name="T28" fmla="*/ 126 w 510"/>
                <a:gd name="T29" fmla="*/ 38 h 501"/>
                <a:gd name="T30" fmla="*/ 78 w 510"/>
                <a:gd name="T31" fmla="*/ 72 h 501"/>
                <a:gd name="T32" fmla="*/ 40 w 510"/>
                <a:gd name="T33" fmla="*/ 115 h 501"/>
                <a:gd name="T34" fmla="*/ 14 w 510"/>
                <a:gd name="T35" fmla="*/ 165 h 501"/>
                <a:gd name="T36" fmla="*/ 0 w 510"/>
                <a:gd name="T37" fmla="*/ 222 h 501"/>
                <a:gd name="T38" fmla="*/ 0 w 510"/>
                <a:gd name="T39" fmla="*/ 279 h 501"/>
                <a:gd name="T40" fmla="*/ 14 w 510"/>
                <a:gd name="T41" fmla="*/ 337 h 501"/>
                <a:gd name="T42" fmla="*/ 38 w 510"/>
                <a:gd name="T43" fmla="*/ 384 h 501"/>
                <a:gd name="T44" fmla="*/ 76 w 510"/>
                <a:gd name="T45" fmla="*/ 432 h 501"/>
                <a:gd name="T46" fmla="*/ 124 w 510"/>
                <a:gd name="T47" fmla="*/ 468 h 501"/>
                <a:gd name="T48" fmla="*/ 176 w 510"/>
                <a:gd name="T49" fmla="*/ 492 h 501"/>
                <a:gd name="T50" fmla="*/ 233 w 510"/>
                <a:gd name="T51" fmla="*/ 501 h 501"/>
                <a:gd name="T52" fmla="*/ 295 w 510"/>
                <a:gd name="T53" fmla="*/ 499 h 501"/>
                <a:gd name="T54" fmla="*/ 350 w 510"/>
                <a:gd name="T55" fmla="*/ 482 h 501"/>
                <a:gd name="T56" fmla="*/ 403 w 510"/>
                <a:gd name="T57" fmla="*/ 454 h 501"/>
                <a:gd name="T58" fmla="*/ 446 w 510"/>
                <a:gd name="T59" fmla="*/ 415 h 501"/>
                <a:gd name="T60" fmla="*/ 479 w 510"/>
                <a:gd name="T61" fmla="*/ 365 h 501"/>
                <a:gd name="T62" fmla="*/ 500 w 510"/>
                <a:gd name="T63" fmla="*/ 310 h 501"/>
                <a:gd name="T64" fmla="*/ 510 w 510"/>
                <a:gd name="T65" fmla="*/ 253 h 501"/>
                <a:gd name="T66" fmla="*/ 505 w 510"/>
                <a:gd name="T67" fmla="*/ 194 h 501"/>
                <a:gd name="T68" fmla="*/ 486 w 510"/>
                <a:gd name="T69" fmla="*/ 139 h 501"/>
                <a:gd name="T70" fmla="*/ 458 w 510"/>
                <a:gd name="T71" fmla="*/ 89 h 501"/>
                <a:gd name="T72" fmla="*/ 417 w 510"/>
                <a:gd name="T73" fmla="*/ 48 h 501"/>
                <a:gd name="T74" fmla="*/ 367 w 510"/>
                <a:gd name="T75" fmla="*/ 17 h 501"/>
                <a:gd name="T76" fmla="*/ 312 w 510"/>
                <a:gd name="T77"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0" h="501">
                  <a:moveTo>
                    <a:pt x="331" y="501"/>
                  </a:moveTo>
                  <a:lnTo>
                    <a:pt x="381" y="473"/>
                  </a:lnTo>
                  <a:lnTo>
                    <a:pt x="424" y="434"/>
                  </a:lnTo>
                  <a:lnTo>
                    <a:pt x="460" y="384"/>
                  </a:lnTo>
                  <a:lnTo>
                    <a:pt x="481" y="329"/>
                  </a:lnTo>
                  <a:lnTo>
                    <a:pt x="491" y="272"/>
                  </a:lnTo>
                  <a:lnTo>
                    <a:pt x="486" y="213"/>
                  </a:lnTo>
                  <a:lnTo>
                    <a:pt x="467" y="158"/>
                  </a:lnTo>
                  <a:lnTo>
                    <a:pt x="438" y="108"/>
                  </a:lnTo>
                  <a:lnTo>
                    <a:pt x="396" y="65"/>
                  </a:lnTo>
                  <a:lnTo>
                    <a:pt x="348" y="34"/>
                  </a:lnTo>
                  <a:lnTo>
                    <a:pt x="293" y="15"/>
                  </a:lnTo>
                  <a:lnTo>
                    <a:pt x="236" y="10"/>
                  </a:lnTo>
                  <a:lnTo>
                    <a:pt x="178" y="17"/>
                  </a:lnTo>
                  <a:lnTo>
                    <a:pt x="126" y="38"/>
                  </a:lnTo>
                  <a:lnTo>
                    <a:pt x="78" y="72"/>
                  </a:lnTo>
                  <a:lnTo>
                    <a:pt x="40" y="115"/>
                  </a:lnTo>
                  <a:lnTo>
                    <a:pt x="14" y="165"/>
                  </a:lnTo>
                  <a:lnTo>
                    <a:pt x="0" y="222"/>
                  </a:lnTo>
                  <a:lnTo>
                    <a:pt x="0" y="279"/>
                  </a:lnTo>
                  <a:lnTo>
                    <a:pt x="14" y="337"/>
                  </a:lnTo>
                  <a:lnTo>
                    <a:pt x="38" y="384"/>
                  </a:lnTo>
                  <a:lnTo>
                    <a:pt x="76" y="432"/>
                  </a:lnTo>
                  <a:lnTo>
                    <a:pt x="124" y="468"/>
                  </a:lnTo>
                  <a:lnTo>
                    <a:pt x="176" y="492"/>
                  </a:lnTo>
                  <a:lnTo>
                    <a:pt x="233" y="501"/>
                  </a:lnTo>
                  <a:lnTo>
                    <a:pt x="295" y="499"/>
                  </a:lnTo>
                  <a:lnTo>
                    <a:pt x="350" y="482"/>
                  </a:lnTo>
                  <a:lnTo>
                    <a:pt x="403" y="454"/>
                  </a:lnTo>
                  <a:lnTo>
                    <a:pt x="446" y="415"/>
                  </a:lnTo>
                  <a:lnTo>
                    <a:pt x="479" y="365"/>
                  </a:lnTo>
                  <a:lnTo>
                    <a:pt x="500" y="310"/>
                  </a:lnTo>
                  <a:lnTo>
                    <a:pt x="510" y="253"/>
                  </a:lnTo>
                  <a:lnTo>
                    <a:pt x="505" y="194"/>
                  </a:lnTo>
                  <a:lnTo>
                    <a:pt x="486" y="139"/>
                  </a:lnTo>
                  <a:lnTo>
                    <a:pt x="458" y="89"/>
                  </a:lnTo>
                  <a:lnTo>
                    <a:pt x="417" y="48"/>
                  </a:lnTo>
                  <a:lnTo>
                    <a:pt x="367" y="17"/>
                  </a:lnTo>
                  <a:lnTo>
                    <a:pt x="312"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4" name="Freeform 1438"/>
            <p:cNvSpPr>
              <a:spLocks/>
            </p:cNvSpPr>
            <p:nvPr/>
          </p:nvSpPr>
          <p:spPr bwMode="auto">
            <a:xfrm>
              <a:off x="3683197" y="1777608"/>
              <a:ext cx="51636" cy="434936"/>
            </a:xfrm>
            <a:custGeom>
              <a:avLst/>
              <a:gdLst>
                <a:gd name="T0" fmla="*/ 4 w 26"/>
                <a:gd name="T1" fmla="*/ 0 h 219"/>
                <a:gd name="T2" fmla="*/ 23 w 26"/>
                <a:gd name="T3" fmla="*/ 57 h 219"/>
                <a:gd name="T4" fmla="*/ 26 w 26"/>
                <a:gd name="T5" fmla="*/ 117 h 219"/>
                <a:gd name="T6" fmla="*/ 19 w 26"/>
                <a:gd name="T7" fmla="*/ 176 h 219"/>
                <a:gd name="T8" fmla="*/ 0 w 26"/>
                <a:gd name="T9" fmla="*/ 219 h 219"/>
              </a:gdLst>
              <a:ahLst/>
              <a:cxnLst>
                <a:cxn ang="0">
                  <a:pos x="T0" y="T1"/>
                </a:cxn>
                <a:cxn ang="0">
                  <a:pos x="T2" y="T3"/>
                </a:cxn>
                <a:cxn ang="0">
                  <a:pos x="T4" y="T5"/>
                </a:cxn>
                <a:cxn ang="0">
                  <a:pos x="T6" y="T7"/>
                </a:cxn>
                <a:cxn ang="0">
                  <a:pos x="T8" y="T9"/>
                </a:cxn>
              </a:cxnLst>
              <a:rect l="0" t="0" r="r" b="b"/>
              <a:pathLst>
                <a:path w="26" h="219">
                  <a:moveTo>
                    <a:pt x="4" y="0"/>
                  </a:moveTo>
                  <a:lnTo>
                    <a:pt x="23" y="57"/>
                  </a:lnTo>
                  <a:lnTo>
                    <a:pt x="26" y="117"/>
                  </a:lnTo>
                  <a:lnTo>
                    <a:pt x="19" y="176"/>
                  </a:lnTo>
                  <a:lnTo>
                    <a:pt x="0" y="21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5" name="Freeform 1439"/>
            <p:cNvSpPr>
              <a:spLocks/>
            </p:cNvSpPr>
            <p:nvPr/>
          </p:nvSpPr>
          <p:spPr bwMode="auto">
            <a:xfrm>
              <a:off x="2996039" y="1455874"/>
              <a:ext cx="236335" cy="800362"/>
            </a:xfrm>
            <a:custGeom>
              <a:avLst/>
              <a:gdLst>
                <a:gd name="T0" fmla="*/ 81 w 119"/>
                <a:gd name="T1" fmla="*/ 403 h 403"/>
                <a:gd name="T2" fmla="*/ 43 w 119"/>
                <a:gd name="T3" fmla="*/ 355 h 403"/>
                <a:gd name="T4" fmla="*/ 14 w 119"/>
                <a:gd name="T5" fmla="*/ 305 h 403"/>
                <a:gd name="T6" fmla="*/ 0 w 119"/>
                <a:gd name="T7" fmla="*/ 248 h 403"/>
                <a:gd name="T8" fmla="*/ 0 w 119"/>
                <a:gd name="T9" fmla="*/ 188 h 403"/>
                <a:gd name="T10" fmla="*/ 12 w 119"/>
                <a:gd name="T11" fmla="*/ 133 h 403"/>
                <a:gd name="T12" fmla="*/ 38 w 119"/>
                <a:gd name="T13" fmla="*/ 81 h 403"/>
                <a:gd name="T14" fmla="*/ 74 w 119"/>
                <a:gd name="T15" fmla="*/ 35 h 403"/>
                <a:gd name="T16" fmla="*/ 119 w 119"/>
                <a:gd name="T17"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403">
                  <a:moveTo>
                    <a:pt x="81" y="403"/>
                  </a:moveTo>
                  <a:lnTo>
                    <a:pt x="43" y="355"/>
                  </a:lnTo>
                  <a:lnTo>
                    <a:pt x="14" y="305"/>
                  </a:lnTo>
                  <a:lnTo>
                    <a:pt x="0" y="248"/>
                  </a:lnTo>
                  <a:lnTo>
                    <a:pt x="0" y="188"/>
                  </a:lnTo>
                  <a:lnTo>
                    <a:pt x="12" y="133"/>
                  </a:lnTo>
                  <a:lnTo>
                    <a:pt x="38" y="81"/>
                  </a:lnTo>
                  <a:lnTo>
                    <a:pt x="74" y="35"/>
                  </a:lnTo>
                  <a:lnTo>
                    <a:pt x="119"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6" name="Freeform 1440"/>
            <p:cNvSpPr>
              <a:spLocks/>
            </p:cNvSpPr>
            <p:nvPr/>
          </p:nvSpPr>
          <p:spPr bwMode="auto">
            <a:xfrm>
              <a:off x="3232373" y="1388350"/>
              <a:ext cx="218460" cy="67524"/>
            </a:xfrm>
            <a:custGeom>
              <a:avLst/>
              <a:gdLst>
                <a:gd name="T0" fmla="*/ 110 w 110"/>
                <a:gd name="T1" fmla="*/ 0 h 34"/>
                <a:gd name="T2" fmla="*/ 52 w 110"/>
                <a:gd name="T3" fmla="*/ 10 h 34"/>
                <a:gd name="T4" fmla="*/ 0 w 110"/>
                <a:gd name="T5" fmla="*/ 34 h 34"/>
              </a:gdLst>
              <a:ahLst/>
              <a:cxnLst>
                <a:cxn ang="0">
                  <a:pos x="T0" y="T1"/>
                </a:cxn>
                <a:cxn ang="0">
                  <a:pos x="T2" y="T3"/>
                </a:cxn>
                <a:cxn ang="0">
                  <a:pos x="T4" y="T5"/>
                </a:cxn>
              </a:cxnLst>
              <a:rect l="0" t="0" r="r" b="b"/>
              <a:pathLst>
                <a:path w="110" h="34">
                  <a:moveTo>
                    <a:pt x="110" y="0"/>
                  </a:moveTo>
                  <a:lnTo>
                    <a:pt x="52" y="10"/>
                  </a:lnTo>
                  <a:lnTo>
                    <a:pt x="0" y="3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7" name="Freeform 1441"/>
            <p:cNvSpPr>
              <a:spLocks/>
            </p:cNvSpPr>
            <p:nvPr/>
          </p:nvSpPr>
          <p:spPr bwMode="auto">
            <a:xfrm>
              <a:off x="2890780" y="1610783"/>
              <a:ext cx="591830" cy="768585"/>
            </a:xfrm>
            <a:custGeom>
              <a:avLst/>
              <a:gdLst>
                <a:gd name="T0" fmla="*/ 38 w 298"/>
                <a:gd name="T1" fmla="*/ 0 h 387"/>
                <a:gd name="T2" fmla="*/ 12 w 298"/>
                <a:gd name="T3" fmla="*/ 53 h 387"/>
                <a:gd name="T4" fmla="*/ 0 w 298"/>
                <a:gd name="T5" fmla="*/ 108 h 387"/>
                <a:gd name="T6" fmla="*/ 0 w 298"/>
                <a:gd name="T7" fmla="*/ 165 h 387"/>
                <a:gd name="T8" fmla="*/ 15 w 298"/>
                <a:gd name="T9" fmla="*/ 222 h 387"/>
                <a:gd name="T10" fmla="*/ 41 w 298"/>
                <a:gd name="T11" fmla="*/ 275 h 387"/>
                <a:gd name="T12" fmla="*/ 79 w 298"/>
                <a:gd name="T13" fmla="*/ 320 h 387"/>
                <a:gd name="T14" fmla="*/ 127 w 298"/>
                <a:gd name="T15" fmla="*/ 353 h 387"/>
                <a:gd name="T16" fmla="*/ 182 w 298"/>
                <a:gd name="T17" fmla="*/ 377 h 387"/>
                <a:gd name="T18" fmla="*/ 239 w 298"/>
                <a:gd name="T19" fmla="*/ 387 h 387"/>
                <a:gd name="T20" fmla="*/ 298 w 298"/>
                <a:gd name="T21" fmla="*/ 384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8" h="387">
                  <a:moveTo>
                    <a:pt x="38" y="0"/>
                  </a:moveTo>
                  <a:lnTo>
                    <a:pt x="12" y="53"/>
                  </a:lnTo>
                  <a:lnTo>
                    <a:pt x="0" y="108"/>
                  </a:lnTo>
                  <a:lnTo>
                    <a:pt x="0" y="165"/>
                  </a:lnTo>
                  <a:lnTo>
                    <a:pt x="15" y="222"/>
                  </a:lnTo>
                  <a:lnTo>
                    <a:pt x="41" y="275"/>
                  </a:lnTo>
                  <a:lnTo>
                    <a:pt x="79" y="320"/>
                  </a:lnTo>
                  <a:lnTo>
                    <a:pt x="127" y="353"/>
                  </a:lnTo>
                  <a:lnTo>
                    <a:pt x="182" y="377"/>
                  </a:lnTo>
                  <a:lnTo>
                    <a:pt x="239" y="387"/>
                  </a:lnTo>
                  <a:lnTo>
                    <a:pt x="298" y="38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8" name="Freeform 1442"/>
            <p:cNvSpPr>
              <a:spLocks/>
            </p:cNvSpPr>
            <p:nvPr/>
          </p:nvSpPr>
          <p:spPr bwMode="auto">
            <a:xfrm>
              <a:off x="2763676" y="1791509"/>
              <a:ext cx="691131" cy="667299"/>
            </a:xfrm>
            <a:custGeom>
              <a:avLst/>
              <a:gdLst>
                <a:gd name="T0" fmla="*/ 14 w 348"/>
                <a:gd name="T1" fmla="*/ 0 h 336"/>
                <a:gd name="T2" fmla="*/ 0 w 348"/>
                <a:gd name="T3" fmla="*/ 55 h 336"/>
                <a:gd name="T4" fmla="*/ 0 w 348"/>
                <a:gd name="T5" fmla="*/ 112 h 336"/>
                <a:gd name="T6" fmla="*/ 12 w 348"/>
                <a:gd name="T7" fmla="*/ 169 h 336"/>
                <a:gd name="T8" fmla="*/ 36 w 348"/>
                <a:gd name="T9" fmla="*/ 222 h 336"/>
                <a:gd name="T10" fmla="*/ 74 w 348"/>
                <a:gd name="T11" fmla="*/ 267 h 336"/>
                <a:gd name="T12" fmla="*/ 119 w 348"/>
                <a:gd name="T13" fmla="*/ 301 h 336"/>
                <a:gd name="T14" fmla="*/ 174 w 348"/>
                <a:gd name="T15" fmla="*/ 324 h 336"/>
                <a:gd name="T16" fmla="*/ 231 w 348"/>
                <a:gd name="T17" fmla="*/ 336 h 336"/>
                <a:gd name="T18" fmla="*/ 288 w 348"/>
                <a:gd name="T19" fmla="*/ 334 h 336"/>
                <a:gd name="T20" fmla="*/ 348 w 348"/>
                <a:gd name="T21" fmla="*/ 317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8" h="336">
                  <a:moveTo>
                    <a:pt x="14" y="0"/>
                  </a:moveTo>
                  <a:lnTo>
                    <a:pt x="0" y="55"/>
                  </a:lnTo>
                  <a:lnTo>
                    <a:pt x="0" y="112"/>
                  </a:lnTo>
                  <a:lnTo>
                    <a:pt x="12" y="169"/>
                  </a:lnTo>
                  <a:lnTo>
                    <a:pt x="36" y="222"/>
                  </a:lnTo>
                  <a:lnTo>
                    <a:pt x="74" y="267"/>
                  </a:lnTo>
                  <a:lnTo>
                    <a:pt x="119" y="301"/>
                  </a:lnTo>
                  <a:lnTo>
                    <a:pt x="174" y="324"/>
                  </a:lnTo>
                  <a:lnTo>
                    <a:pt x="231" y="336"/>
                  </a:lnTo>
                  <a:lnTo>
                    <a:pt x="288" y="334"/>
                  </a:lnTo>
                  <a:lnTo>
                    <a:pt x="348" y="3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9" name="Freeform 1443"/>
            <p:cNvSpPr>
              <a:spLocks/>
            </p:cNvSpPr>
            <p:nvPr/>
          </p:nvSpPr>
          <p:spPr bwMode="auto">
            <a:xfrm>
              <a:off x="2811340" y="2127145"/>
              <a:ext cx="909591" cy="375356"/>
            </a:xfrm>
            <a:custGeom>
              <a:avLst/>
              <a:gdLst>
                <a:gd name="T0" fmla="*/ 458 w 458"/>
                <a:gd name="T1" fmla="*/ 0 h 189"/>
                <a:gd name="T2" fmla="*/ 436 w 458"/>
                <a:gd name="T3" fmla="*/ 55 h 189"/>
                <a:gd name="T4" fmla="*/ 400 w 458"/>
                <a:gd name="T5" fmla="*/ 105 h 189"/>
                <a:gd name="T6" fmla="*/ 358 w 458"/>
                <a:gd name="T7" fmla="*/ 143 h 189"/>
                <a:gd name="T8" fmla="*/ 303 w 458"/>
                <a:gd name="T9" fmla="*/ 172 h 189"/>
                <a:gd name="T10" fmla="*/ 250 w 458"/>
                <a:gd name="T11" fmla="*/ 186 h 189"/>
                <a:gd name="T12" fmla="*/ 191 w 458"/>
                <a:gd name="T13" fmla="*/ 189 h 189"/>
                <a:gd name="T14" fmla="*/ 133 w 458"/>
                <a:gd name="T15" fmla="*/ 177 h 189"/>
                <a:gd name="T16" fmla="*/ 81 w 458"/>
                <a:gd name="T17" fmla="*/ 153 h 189"/>
                <a:gd name="T18" fmla="*/ 36 w 458"/>
                <a:gd name="T19" fmla="*/ 117 h 189"/>
                <a:gd name="T20" fmla="*/ 0 w 458"/>
                <a:gd name="T21"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89">
                  <a:moveTo>
                    <a:pt x="458" y="0"/>
                  </a:moveTo>
                  <a:lnTo>
                    <a:pt x="436" y="55"/>
                  </a:lnTo>
                  <a:lnTo>
                    <a:pt x="400" y="105"/>
                  </a:lnTo>
                  <a:lnTo>
                    <a:pt x="358" y="143"/>
                  </a:lnTo>
                  <a:lnTo>
                    <a:pt x="303" y="172"/>
                  </a:lnTo>
                  <a:lnTo>
                    <a:pt x="250" y="186"/>
                  </a:lnTo>
                  <a:lnTo>
                    <a:pt x="191" y="189"/>
                  </a:lnTo>
                  <a:lnTo>
                    <a:pt x="133" y="177"/>
                  </a:lnTo>
                  <a:lnTo>
                    <a:pt x="81" y="153"/>
                  </a:lnTo>
                  <a:lnTo>
                    <a:pt x="36" y="117"/>
                  </a:lnTo>
                  <a:lnTo>
                    <a:pt x="0" y="7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0" name="Freeform 1444"/>
            <p:cNvSpPr>
              <a:spLocks/>
            </p:cNvSpPr>
            <p:nvPr/>
          </p:nvSpPr>
          <p:spPr bwMode="auto">
            <a:xfrm>
              <a:off x="2944403" y="1938474"/>
              <a:ext cx="893703" cy="440893"/>
            </a:xfrm>
            <a:custGeom>
              <a:avLst/>
              <a:gdLst>
                <a:gd name="T0" fmla="*/ 450 w 450"/>
                <a:gd name="T1" fmla="*/ 134 h 222"/>
                <a:gd name="T2" fmla="*/ 407 w 450"/>
                <a:gd name="T3" fmla="*/ 174 h 222"/>
                <a:gd name="T4" fmla="*/ 355 w 450"/>
                <a:gd name="T5" fmla="*/ 203 h 222"/>
                <a:gd name="T6" fmla="*/ 298 w 450"/>
                <a:gd name="T7" fmla="*/ 219 h 222"/>
                <a:gd name="T8" fmla="*/ 240 w 450"/>
                <a:gd name="T9" fmla="*/ 222 h 222"/>
                <a:gd name="T10" fmla="*/ 181 w 450"/>
                <a:gd name="T11" fmla="*/ 212 h 222"/>
                <a:gd name="T12" fmla="*/ 128 w 450"/>
                <a:gd name="T13" fmla="*/ 188 h 222"/>
                <a:gd name="T14" fmla="*/ 81 w 450"/>
                <a:gd name="T15" fmla="*/ 153 h 222"/>
                <a:gd name="T16" fmla="*/ 40 w 450"/>
                <a:gd name="T17" fmla="*/ 107 h 222"/>
                <a:gd name="T18" fmla="*/ 14 w 450"/>
                <a:gd name="T19" fmla="*/ 57 h 222"/>
                <a:gd name="T20" fmla="*/ 0 w 450"/>
                <a:gd name="T21"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0" h="222">
                  <a:moveTo>
                    <a:pt x="450" y="134"/>
                  </a:moveTo>
                  <a:lnTo>
                    <a:pt x="407" y="174"/>
                  </a:lnTo>
                  <a:lnTo>
                    <a:pt x="355" y="203"/>
                  </a:lnTo>
                  <a:lnTo>
                    <a:pt x="298" y="219"/>
                  </a:lnTo>
                  <a:lnTo>
                    <a:pt x="240" y="222"/>
                  </a:lnTo>
                  <a:lnTo>
                    <a:pt x="181" y="212"/>
                  </a:lnTo>
                  <a:lnTo>
                    <a:pt x="128" y="188"/>
                  </a:lnTo>
                  <a:lnTo>
                    <a:pt x="81" y="153"/>
                  </a:lnTo>
                  <a:lnTo>
                    <a:pt x="40" y="107"/>
                  </a:lnTo>
                  <a:lnTo>
                    <a:pt x="14" y="57"/>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1" name="Freeform 1445"/>
            <p:cNvSpPr>
              <a:spLocks/>
            </p:cNvSpPr>
            <p:nvPr/>
          </p:nvSpPr>
          <p:spPr bwMode="auto">
            <a:xfrm>
              <a:off x="2719984" y="1620713"/>
              <a:ext cx="991017" cy="1018822"/>
            </a:xfrm>
            <a:custGeom>
              <a:avLst/>
              <a:gdLst>
                <a:gd name="T0" fmla="*/ 492 w 499"/>
                <a:gd name="T1" fmla="*/ 198 h 513"/>
                <a:gd name="T2" fmla="*/ 466 w 499"/>
                <a:gd name="T3" fmla="*/ 146 h 513"/>
                <a:gd name="T4" fmla="*/ 427 w 499"/>
                <a:gd name="T5" fmla="*/ 100 h 513"/>
                <a:gd name="T6" fmla="*/ 380 w 499"/>
                <a:gd name="T7" fmla="*/ 62 h 513"/>
                <a:gd name="T8" fmla="*/ 327 w 499"/>
                <a:gd name="T9" fmla="*/ 38 h 513"/>
                <a:gd name="T10" fmla="*/ 270 w 499"/>
                <a:gd name="T11" fmla="*/ 26 h 513"/>
                <a:gd name="T12" fmla="*/ 210 w 499"/>
                <a:gd name="T13" fmla="*/ 29 h 513"/>
                <a:gd name="T14" fmla="*/ 155 w 499"/>
                <a:gd name="T15" fmla="*/ 45 h 513"/>
                <a:gd name="T16" fmla="*/ 103 w 499"/>
                <a:gd name="T17" fmla="*/ 72 h 513"/>
                <a:gd name="T18" fmla="*/ 62 w 499"/>
                <a:gd name="T19" fmla="*/ 110 h 513"/>
                <a:gd name="T20" fmla="*/ 29 w 499"/>
                <a:gd name="T21" fmla="*/ 158 h 513"/>
                <a:gd name="T22" fmla="*/ 8 w 499"/>
                <a:gd name="T23" fmla="*/ 212 h 513"/>
                <a:gd name="T24" fmla="*/ 0 w 499"/>
                <a:gd name="T25" fmla="*/ 270 h 513"/>
                <a:gd name="T26" fmla="*/ 8 w 499"/>
                <a:gd name="T27" fmla="*/ 327 h 513"/>
                <a:gd name="T28" fmla="*/ 27 w 499"/>
                <a:gd name="T29" fmla="*/ 379 h 513"/>
                <a:gd name="T30" fmla="*/ 58 w 499"/>
                <a:gd name="T31" fmla="*/ 427 h 513"/>
                <a:gd name="T32" fmla="*/ 101 w 499"/>
                <a:gd name="T33" fmla="*/ 468 h 513"/>
                <a:gd name="T34" fmla="*/ 151 w 499"/>
                <a:gd name="T35" fmla="*/ 496 h 513"/>
                <a:gd name="T36" fmla="*/ 206 w 499"/>
                <a:gd name="T37" fmla="*/ 511 h 513"/>
                <a:gd name="T38" fmla="*/ 263 w 499"/>
                <a:gd name="T39" fmla="*/ 513 h 513"/>
                <a:gd name="T40" fmla="*/ 320 w 499"/>
                <a:gd name="T41" fmla="*/ 503 h 513"/>
                <a:gd name="T42" fmla="*/ 375 w 499"/>
                <a:gd name="T43" fmla="*/ 480 h 513"/>
                <a:gd name="T44" fmla="*/ 420 w 499"/>
                <a:gd name="T45" fmla="*/ 444 h 513"/>
                <a:gd name="T46" fmla="*/ 458 w 499"/>
                <a:gd name="T47" fmla="*/ 398 h 513"/>
                <a:gd name="T48" fmla="*/ 485 w 499"/>
                <a:gd name="T49" fmla="*/ 346 h 513"/>
                <a:gd name="T50" fmla="*/ 499 w 499"/>
                <a:gd name="T51" fmla="*/ 286 h 513"/>
                <a:gd name="T52" fmla="*/ 499 w 499"/>
                <a:gd name="T53" fmla="*/ 229 h 513"/>
                <a:gd name="T54" fmla="*/ 485 w 499"/>
                <a:gd name="T55" fmla="*/ 172 h 513"/>
                <a:gd name="T56" fmla="*/ 458 w 499"/>
                <a:gd name="T57" fmla="*/ 117 h 513"/>
                <a:gd name="T58" fmla="*/ 420 w 499"/>
                <a:gd name="T59" fmla="*/ 72 h 513"/>
                <a:gd name="T60" fmla="*/ 375 w 499"/>
                <a:gd name="T61" fmla="*/ 36 h 513"/>
                <a:gd name="T62" fmla="*/ 320 w 499"/>
                <a:gd name="T63" fmla="*/ 12 h 513"/>
                <a:gd name="T64" fmla="*/ 263 w 499"/>
                <a:gd name="T65" fmla="*/ 0 h 513"/>
                <a:gd name="T66" fmla="*/ 206 w 499"/>
                <a:gd name="T67" fmla="*/ 3 h 513"/>
                <a:gd name="T68" fmla="*/ 148 w 499"/>
                <a:gd name="T69" fmla="*/ 19 h 513"/>
                <a:gd name="T70" fmla="*/ 98 w 499"/>
                <a:gd name="T71" fmla="*/ 48 h 513"/>
                <a:gd name="T72" fmla="*/ 60 w 499"/>
                <a:gd name="T73" fmla="*/ 84 h 513"/>
                <a:gd name="T74" fmla="*/ 24 w 499"/>
                <a:gd name="T75" fmla="*/ 134 h 513"/>
                <a:gd name="T76" fmla="*/ 3 w 499"/>
                <a:gd name="T77" fmla="*/ 189 h 513"/>
                <a:gd name="T78" fmla="*/ 0 w 499"/>
                <a:gd name="T79" fmla="*/ 243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9" h="513">
                  <a:moveTo>
                    <a:pt x="492" y="198"/>
                  </a:moveTo>
                  <a:lnTo>
                    <a:pt x="466" y="146"/>
                  </a:lnTo>
                  <a:lnTo>
                    <a:pt x="427" y="100"/>
                  </a:lnTo>
                  <a:lnTo>
                    <a:pt x="380" y="62"/>
                  </a:lnTo>
                  <a:lnTo>
                    <a:pt x="327" y="38"/>
                  </a:lnTo>
                  <a:lnTo>
                    <a:pt x="270" y="26"/>
                  </a:lnTo>
                  <a:lnTo>
                    <a:pt x="210" y="29"/>
                  </a:lnTo>
                  <a:lnTo>
                    <a:pt x="155" y="45"/>
                  </a:lnTo>
                  <a:lnTo>
                    <a:pt x="103" y="72"/>
                  </a:lnTo>
                  <a:lnTo>
                    <a:pt x="62" y="110"/>
                  </a:lnTo>
                  <a:lnTo>
                    <a:pt x="29" y="158"/>
                  </a:lnTo>
                  <a:lnTo>
                    <a:pt x="8" y="212"/>
                  </a:lnTo>
                  <a:lnTo>
                    <a:pt x="0" y="270"/>
                  </a:lnTo>
                  <a:lnTo>
                    <a:pt x="8" y="327"/>
                  </a:lnTo>
                  <a:lnTo>
                    <a:pt x="27" y="379"/>
                  </a:lnTo>
                  <a:lnTo>
                    <a:pt x="58" y="427"/>
                  </a:lnTo>
                  <a:lnTo>
                    <a:pt x="101" y="468"/>
                  </a:lnTo>
                  <a:lnTo>
                    <a:pt x="151" y="496"/>
                  </a:lnTo>
                  <a:lnTo>
                    <a:pt x="206" y="511"/>
                  </a:lnTo>
                  <a:lnTo>
                    <a:pt x="263" y="513"/>
                  </a:lnTo>
                  <a:lnTo>
                    <a:pt x="320" y="503"/>
                  </a:lnTo>
                  <a:lnTo>
                    <a:pt x="375" y="480"/>
                  </a:lnTo>
                  <a:lnTo>
                    <a:pt x="420" y="444"/>
                  </a:lnTo>
                  <a:lnTo>
                    <a:pt x="458" y="398"/>
                  </a:lnTo>
                  <a:lnTo>
                    <a:pt x="485" y="346"/>
                  </a:lnTo>
                  <a:lnTo>
                    <a:pt x="499" y="286"/>
                  </a:lnTo>
                  <a:lnTo>
                    <a:pt x="499" y="229"/>
                  </a:lnTo>
                  <a:lnTo>
                    <a:pt x="485" y="172"/>
                  </a:lnTo>
                  <a:lnTo>
                    <a:pt x="458" y="117"/>
                  </a:lnTo>
                  <a:lnTo>
                    <a:pt x="420" y="72"/>
                  </a:lnTo>
                  <a:lnTo>
                    <a:pt x="375" y="36"/>
                  </a:lnTo>
                  <a:lnTo>
                    <a:pt x="320" y="12"/>
                  </a:lnTo>
                  <a:lnTo>
                    <a:pt x="263" y="0"/>
                  </a:lnTo>
                  <a:lnTo>
                    <a:pt x="206" y="3"/>
                  </a:lnTo>
                  <a:lnTo>
                    <a:pt x="148" y="19"/>
                  </a:lnTo>
                  <a:lnTo>
                    <a:pt x="98" y="48"/>
                  </a:lnTo>
                  <a:lnTo>
                    <a:pt x="60" y="84"/>
                  </a:lnTo>
                  <a:lnTo>
                    <a:pt x="24" y="134"/>
                  </a:lnTo>
                  <a:lnTo>
                    <a:pt x="3" y="189"/>
                  </a:lnTo>
                  <a:lnTo>
                    <a:pt x="0" y="24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2" name="Freeform 1446"/>
            <p:cNvSpPr>
              <a:spLocks/>
            </p:cNvSpPr>
            <p:nvPr/>
          </p:nvSpPr>
          <p:spPr bwMode="auto">
            <a:xfrm>
              <a:off x="2735872" y="1980180"/>
              <a:ext cx="985060" cy="710991"/>
            </a:xfrm>
            <a:custGeom>
              <a:avLst/>
              <a:gdLst>
                <a:gd name="T0" fmla="*/ 484 w 496"/>
                <a:gd name="T1" fmla="*/ 17 h 358"/>
                <a:gd name="T2" fmla="*/ 496 w 496"/>
                <a:gd name="T3" fmla="*/ 74 h 358"/>
                <a:gd name="T4" fmla="*/ 496 w 496"/>
                <a:gd name="T5" fmla="*/ 134 h 358"/>
                <a:gd name="T6" fmla="*/ 481 w 496"/>
                <a:gd name="T7" fmla="*/ 191 h 358"/>
                <a:gd name="T8" fmla="*/ 455 w 496"/>
                <a:gd name="T9" fmla="*/ 244 h 358"/>
                <a:gd name="T10" fmla="*/ 419 w 496"/>
                <a:gd name="T11" fmla="*/ 289 h 358"/>
                <a:gd name="T12" fmla="*/ 372 w 496"/>
                <a:gd name="T13" fmla="*/ 325 h 358"/>
                <a:gd name="T14" fmla="*/ 319 w 496"/>
                <a:gd name="T15" fmla="*/ 349 h 358"/>
                <a:gd name="T16" fmla="*/ 262 w 496"/>
                <a:gd name="T17" fmla="*/ 358 h 358"/>
                <a:gd name="T18" fmla="*/ 205 w 496"/>
                <a:gd name="T19" fmla="*/ 356 h 358"/>
                <a:gd name="T20" fmla="*/ 150 w 496"/>
                <a:gd name="T21" fmla="*/ 339 h 358"/>
                <a:gd name="T22" fmla="*/ 100 w 496"/>
                <a:gd name="T23" fmla="*/ 310 h 358"/>
                <a:gd name="T24" fmla="*/ 57 w 496"/>
                <a:gd name="T25" fmla="*/ 270 h 358"/>
                <a:gd name="T26" fmla="*/ 26 w 496"/>
                <a:gd name="T27" fmla="*/ 222 h 358"/>
                <a:gd name="T28" fmla="*/ 4 w 496"/>
                <a:gd name="T29" fmla="*/ 167 h 358"/>
                <a:gd name="T30" fmla="*/ 0 w 496"/>
                <a:gd name="T31" fmla="*/ 113 h 358"/>
                <a:gd name="T32" fmla="*/ 7 w 496"/>
                <a:gd name="T33" fmla="*/ 55 h 358"/>
                <a:gd name="T34" fmla="*/ 28 w 496"/>
                <a:gd name="T3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6" h="358">
                  <a:moveTo>
                    <a:pt x="484" y="17"/>
                  </a:moveTo>
                  <a:lnTo>
                    <a:pt x="496" y="74"/>
                  </a:lnTo>
                  <a:lnTo>
                    <a:pt x="496" y="134"/>
                  </a:lnTo>
                  <a:lnTo>
                    <a:pt x="481" y="191"/>
                  </a:lnTo>
                  <a:lnTo>
                    <a:pt x="455" y="244"/>
                  </a:lnTo>
                  <a:lnTo>
                    <a:pt x="419" y="289"/>
                  </a:lnTo>
                  <a:lnTo>
                    <a:pt x="372" y="325"/>
                  </a:lnTo>
                  <a:lnTo>
                    <a:pt x="319" y="349"/>
                  </a:lnTo>
                  <a:lnTo>
                    <a:pt x="262" y="358"/>
                  </a:lnTo>
                  <a:lnTo>
                    <a:pt x="205" y="356"/>
                  </a:lnTo>
                  <a:lnTo>
                    <a:pt x="150" y="339"/>
                  </a:lnTo>
                  <a:lnTo>
                    <a:pt x="100" y="310"/>
                  </a:lnTo>
                  <a:lnTo>
                    <a:pt x="57" y="270"/>
                  </a:lnTo>
                  <a:lnTo>
                    <a:pt x="26" y="222"/>
                  </a:lnTo>
                  <a:lnTo>
                    <a:pt x="4" y="167"/>
                  </a:lnTo>
                  <a:lnTo>
                    <a:pt x="0" y="113"/>
                  </a:lnTo>
                  <a:lnTo>
                    <a:pt x="7" y="55"/>
                  </a:lnTo>
                  <a:lnTo>
                    <a:pt x="28"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3" name="Freeform 1447"/>
            <p:cNvSpPr>
              <a:spLocks/>
            </p:cNvSpPr>
            <p:nvPr/>
          </p:nvSpPr>
          <p:spPr bwMode="auto">
            <a:xfrm>
              <a:off x="3051647" y="1725971"/>
              <a:ext cx="693117" cy="685173"/>
            </a:xfrm>
            <a:custGeom>
              <a:avLst/>
              <a:gdLst>
                <a:gd name="T0" fmla="*/ 334 w 349"/>
                <a:gd name="T1" fmla="*/ 345 h 345"/>
                <a:gd name="T2" fmla="*/ 349 w 349"/>
                <a:gd name="T3" fmla="*/ 288 h 345"/>
                <a:gd name="T4" fmla="*/ 349 w 349"/>
                <a:gd name="T5" fmla="*/ 229 h 345"/>
                <a:gd name="T6" fmla="*/ 337 w 349"/>
                <a:gd name="T7" fmla="*/ 169 h 345"/>
                <a:gd name="T8" fmla="*/ 310 w 349"/>
                <a:gd name="T9" fmla="*/ 116 h 345"/>
                <a:gd name="T10" fmla="*/ 272 w 349"/>
                <a:gd name="T11" fmla="*/ 71 h 345"/>
                <a:gd name="T12" fmla="*/ 227 w 349"/>
                <a:gd name="T13" fmla="*/ 35 h 345"/>
                <a:gd name="T14" fmla="*/ 172 w 349"/>
                <a:gd name="T15" fmla="*/ 12 h 345"/>
                <a:gd name="T16" fmla="*/ 115 w 349"/>
                <a:gd name="T17" fmla="*/ 0 h 345"/>
                <a:gd name="T18" fmla="*/ 55 w 349"/>
                <a:gd name="T19" fmla="*/ 0 h 345"/>
                <a:gd name="T20" fmla="*/ 0 w 349"/>
                <a:gd name="T21" fmla="*/ 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45">
                  <a:moveTo>
                    <a:pt x="334" y="345"/>
                  </a:moveTo>
                  <a:lnTo>
                    <a:pt x="349" y="288"/>
                  </a:lnTo>
                  <a:lnTo>
                    <a:pt x="349" y="229"/>
                  </a:lnTo>
                  <a:lnTo>
                    <a:pt x="337" y="169"/>
                  </a:lnTo>
                  <a:lnTo>
                    <a:pt x="310" y="116"/>
                  </a:lnTo>
                  <a:lnTo>
                    <a:pt x="272" y="71"/>
                  </a:lnTo>
                  <a:lnTo>
                    <a:pt x="227" y="35"/>
                  </a:lnTo>
                  <a:lnTo>
                    <a:pt x="172" y="12"/>
                  </a:lnTo>
                  <a:lnTo>
                    <a:pt x="115" y="0"/>
                  </a:lnTo>
                  <a:lnTo>
                    <a:pt x="55" y="0"/>
                  </a:lnTo>
                  <a:lnTo>
                    <a:pt x="0" y="1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4" name="Freeform 1448"/>
            <p:cNvSpPr>
              <a:spLocks/>
            </p:cNvSpPr>
            <p:nvPr/>
          </p:nvSpPr>
          <p:spPr bwMode="auto">
            <a:xfrm>
              <a:off x="2815312" y="2411145"/>
              <a:ext cx="899661" cy="327691"/>
            </a:xfrm>
            <a:custGeom>
              <a:avLst/>
              <a:gdLst>
                <a:gd name="T0" fmla="*/ 453 w 453"/>
                <a:gd name="T1" fmla="*/ 0 h 165"/>
                <a:gd name="T2" fmla="*/ 427 w 453"/>
                <a:gd name="T3" fmla="*/ 51 h 165"/>
                <a:gd name="T4" fmla="*/ 391 w 453"/>
                <a:gd name="T5" fmla="*/ 96 h 165"/>
                <a:gd name="T6" fmla="*/ 344 w 453"/>
                <a:gd name="T7" fmla="*/ 132 h 165"/>
                <a:gd name="T8" fmla="*/ 291 w 453"/>
                <a:gd name="T9" fmla="*/ 156 h 165"/>
                <a:gd name="T10" fmla="*/ 234 w 453"/>
                <a:gd name="T11" fmla="*/ 165 h 165"/>
                <a:gd name="T12" fmla="*/ 177 w 453"/>
                <a:gd name="T13" fmla="*/ 160 h 165"/>
                <a:gd name="T14" fmla="*/ 122 w 453"/>
                <a:gd name="T15" fmla="*/ 144 h 165"/>
                <a:gd name="T16" fmla="*/ 72 w 453"/>
                <a:gd name="T17" fmla="*/ 115 h 165"/>
                <a:gd name="T18" fmla="*/ 31 w 453"/>
                <a:gd name="T19" fmla="*/ 74 h 165"/>
                <a:gd name="T20" fmla="*/ 0 w 453"/>
                <a:gd name="T21"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65">
                  <a:moveTo>
                    <a:pt x="453" y="0"/>
                  </a:moveTo>
                  <a:lnTo>
                    <a:pt x="427" y="51"/>
                  </a:lnTo>
                  <a:lnTo>
                    <a:pt x="391" y="96"/>
                  </a:lnTo>
                  <a:lnTo>
                    <a:pt x="344" y="132"/>
                  </a:lnTo>
                  <a:lnTo>
                    <a:pt x="291" y="156"/>
                  </a:lnTo>
                  <a:lnTo>
                    <a:pt x="234" y="165"/>
                  </a:lnTo>
                  <a:lnTo>
                    <a:pt x="177" y="160"/>
                  </a:lnTo>
                  <a:lnTo>
                    <a:pt x="122" y="144"/>
                  </a:lnTo>
                  <a:lnTo>
                    <a:pt x="72" y="115"/>
                  </a:lnTo>
                  <a:lnTo>
                    <a:pt x="31" y="74"/>
                  </a:lnTo>
                  <a:lnTo>
                    <a:pt x="0" y="2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5" name="Freeform 1449"/>
            <p:cNvSpPr>
              <a:spLocks/>
            </p:cNvSpPr>
            <p:nvPr/>
          </p:nvSpPr>
          <p:spPr bwMode="auto">
            <a:xfrm>
              <a:off x="2767648" y="1767677"/>
              <a:ext cx="663326" cy="697089"/>
            </a:xfrm>
            <a:custGeom>
              <a:avLst/>
              <a:gdLst>
                <a:gd name="T0" fmla="*/ 334 w 334"/>
                <a:gd name="T1" fmla="*/ 12 h 351"/>
                <a:gd name="T2" fmla="*/ 275 w 334"/>
                <a:gd name="T3" fmla="*/ 0 h 351"/>
                <a:gd name="T4" fmla="*/ 217 w 334"/>
                <a:gd name="T5" fmla="*/ 0 h 351"/>
                <a:gd name="T6" fmla="*/ 160 w 334"/>
                <a:gd name="T7" fmla="*/ 14 h 351"/>
                <a:gd name="T8" fmla="*/ 108 w 334"/>
                <a:gd name="T9" fmla="*/ 43 h 351"/>
                <a:gd name="T10" fmla="*/ 65 w 334"/>
                <a:gd name="T11" fmla="*/ 81 h 351"/>
                <a:gd name="T12" fmla="*/ 31 w 334"/>
                <a:gd name="T13" fmla="*/ 129 h 351"/>
                <a:gd name="T14" fmla="*/ 10 w 334"/>
                <a:gd name="T15" fmla="*/ 181 h 351"/>
                <a:gd name="T16" fmla="*/ 0 w 334"/>
                <a:gd name="T17" fmla="*/ 239 h 351"/>
                <a:gd name="T18" fmla="*/ 5 w 334"/>
                <a:gd name="T19" fmla="*/ 296 h 351"/>
                <a:gd name="T20" fmla="*/ 24 w 334"/>
                <a:gd name="T21" fmla="*/ 3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351">
                  <a:moveTo>
                    <a:pt x="334" y="12"/>
                  </a:moveTo>
                  <a:lnTo>
                    <a:pt x="275" y="0"/>
                  </a:lnTo>
                  <a:lnTo>
                    <a:pt x="217" y="0"/>
                  </a:lnTo>
                  <a:lnTo>
                    <a:pt x="160" y="14"/>
                  </a:lnTo>
                  <a:lnTo>
                    <a:pt x="108" y="43"/>
                  </a:lnTo>
                  <a:lnTo>
                    <a:pt x="65" y="81"/>
                  </a:lnTo>
                  <a:lnTo>
                    <a:pt x="31" y="129"/>
                  </a:lnTo>
                  <a:lnTo>
                    <a:pt x="10" y="181"/>
                  </a:lnTo>
                  <a:lnTo>
                    <a:pt x="0" y="239"/>
                  </a:lnTo>
                  <a:lnTo>
                    <a:pt x="5" y="296"/>
                  </a:lnTo>
                  <a:lnTo>
                    <a:pt x="24"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6" name="Freeform 1450"/>
            <p:cNvSpPr>
              <a:spLocks/>
            </p:cNvSpPr>
            <p:nvPr/>
          </p:nvSpPr>
          <p:spPr bwMode="auto">
            <a:xfrm>
              <a:off x="2791480" y="1757747"/>
              <a:ext cx="260167" cy="222433"/>
            </a:xfrm>
            <a:custGeom>
              <a:avLst/>
              <a:gdLst>
                <a:gd name="T0" fmla="*/ 131 w 131"/>
                <a:gd name="T1" fmla="*/ 0 h 112"/>
                <a:gd name="T2" fmla="*/ 79 w 131"/>
                <a:gd name="T3" fmla="*/ 27 h 112"/>
                <a:gd name="T4" fmla="*/ 36 w 131"/>
                <a:gd name="T5" fmla="*/ 65 h 112"/>
                <a:gd name="T6" fmla="*/ 0 w 131"/>
                <a:gd name="T7" fmla="*/ 112 h 112"/>
              </a:gdLst>
              <a:ahLst/>
              <a:cxnLst>
                <a:cxn ang="0">
                  <a:pos x="T0" y="T1"/>
                </a:cxn>
                <a:cxn ang="0">
                  <a:pos x="T2" y="T3"/>
                </a:cxn>
                <a:cxn ang="0">
                  <a:pos x="T4" y="T5"/>
                </a:cxn>
                <a:cxn ang="0">
                  <a:pos x="T6" y="T7"/>
                </a:cxn>
              </a:cxnLst>
              <a:rect l="0" t="0" r="r" b="b"/>
              <a:pathLst>
                <a:path w="131" h="112">
                  <a:moveTo>
                    <a:pt x="131" y="0"/>
                  </a:moveTo>
                  <a:lnTo>
                    <a:pt x="79" y="27"/>
                  </a:lnTo>
                  <a:lnTo>
                    <a:pt x="36" y="65"/>
                  </a:lnTo>
                  <a:lnTo>
                    <a:pt x="0" y="11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7" name="Freeform 1452"/>
            <p:cNvSpPr>
              <a:spLocks/>
            </p:cNvSpPr>
            <p:nvPr/>
          </p:nvSpPr>
          <p:spPr bwMode="auto">
            <a:xfrm>
              <a:off x="2811340" y="2160907"/>
              <a:ext cx="718934" cy="615662"/>
            </a:xfrm>
            <a:custGeom>
              <a:avLst/>
              <a:gdLst>
                <a:gd name="T0" fmla="*/ 7 w 362"/>
                <a:gd name="T1" fmla="*/ 0 h 310"/>
                <a:gd name="T2" fmla="*/ 0 w 362"/>
                <a:gd name="T3" fmla="*/ 57 h 310"/>
                <a:gd name="T4" fmla="*/ 2 w 362"/>
                <a:gd name="T5" fmla="*/ 115 h 310"/>
                <a:gd name="T6" fmla="*/ 21 w 362"/>
                <a:gd name="T7" fmla="*/ 169 h 310"/>
                <a:gd name="T8" fmla="*/ 50 w 362"/>
                <a:gd name="T9" fmla="*/ 217 h 310"/>
                <a:gd name="T10" fmla="*/ 90 w 362"/>
                <a:gd name="T11" fmla="*/ 258 h 310"/>
                <a:gd name="T12" fmla="*/ 140 w 362"/>
                <a:gd name="T13" fmla="*/ 289 h 310"/>
                <a:gd name="T14" fmla="*/ 195 w 362"/>
                <a:gd name="T15" fmla="*/ 305 h 310"/>
                <a:gd name="T16" fmla="*/ 253 w 362"/>
                <a:gd name="T17" fmla="*/ 310 h 310"/>
                <a:gd name="T18" fmla="*/ 310 w 362"/>
                <a:gd name="T19" fmla="*/ 301 h 310"/>
                <a:gd name="T20" fmla="*/ 362 w 362"/>
                <a:gd name="T21" fmla="*/ 27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2" h="310">
                  <a:moveTo>
                    <a:pt x="7" y="0"/>
                  </a:moveTo>
                  <a:lnTo>
                    <a:pt x="0" y="57"/>
                  </a:lnTo>
                  <a:lnTo>
                    <a:pt x="2" y="115"/>
                  </a:lnTo>
                  <a:lnTo>
                    <a:pt x="21" y="169"/>
                  </a:lnTo>
                  <a:lnTo>
                    <a:pt x="50" y="217"/>
                  </a:lnTo>
                  <a:lnTo>
                    <a:pt x="90" y="258"/>
                  </a:lnTo>
                  <a:lnTo>
                    <a:pt x="140" y="289"/>
                  </a:lnTo>
                  <a:lnTo>
                    <a:pt x="195" y="305"/>
                  </a:lnTo>
                  <a:lnTo>
                    <a:pt x="253" y="310"/>
                  </a:lnTo>
                  <a:lnTo>
                    <a:pt x="310" y="301"/>
                  </a:lnTo>
                  <a:lnTo>
                    <a:pt x="362" y="27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8" name="Freeform 1453"/>
            <p:cNvSpPr>
              <a:spLocks/>
            </p:cNvSpPr>
            <p:nvPr/>
          </p:nvSpPr>
          <p:spPr bwMode="auto">
            <a:xfrm>
              <a:off x="2825242" y="1801440"/>
              <a:ext cx="919521" cy="359467"/>
            </a:xfrm>
            <a:custGeom>
              <a:avLst/>
              <a:gdLst>
                <a:gd name="T0" fmla="*/ 463 w 463"/>
                <a:gd name="T1" fmla="*/ 119 h 181"/>
                <a:gd name="T2" fmla="*/ 427 w 463"/>
                <a:gd name="T3" fmla="*/ 71 h 181"/>
                <a:gd name="T4" fmla="*/ 379 w 463"/>
                <a:gd name="T5" fmla="*/ 36 h 181"/>
                <a:gd name="T6" fmla="*/ 327 w 463"/>
                <a:gd name="T7" fmla="*/ 12 h 181"/>
                <a:gd name="T8" fmla="*/ 269 w 463"/>
                <a:gd name="T9" fmla="*/ 0 h 181"/>
                <a:gd name="T10" fmla="*/ 210 w 463"/>
                <a:gd name="T11" fmla="*/ 0 h 181"/>
                <a:gd name="T12" fmla="*/ 153 w 463"/>
                <a:gd name="T13" fmla="*/ 14 h 181"/>
                <a:gd name="T14" fmla="*/ 100 w 463"/>
                <a:gd name="T15" fmla="*/ 43 h 181"/>
                <a:gd name="T16" fmla="*/ 57 w 463"/>
                <a:gd name="T17" fmla="*/ 81 h 181"/>
                <a:gd name="T18" fmla="*/ 21 w 463"/>
                <a:gd name="T19" fmla="*/ 129 h 181"/>
                <a:gd name="T20" fmla="*/ 0 w 463"/>
                <a:gd name="T2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81">
                  <a:moveTo>
                    <a:pt x="463" y="119"/>
                  </a:moveTo>
                  <a:lnTo>
                    <a:pt x="427" y="71"/>
                  </a:lnTo>
                  <a:lnTo>
                    <a:pt x="379" y="36"/>
                  </a:lnTo>
                  <a:lnTo>
                    <a:pt x="327" y="12"/>
                  </a:lnTo>
                  <a:lnTo>
                    <a:pt x="269" y="0"/>
                  </a:lnTo>
                  <a:lnTo>
                    <a:pt x="210" y="0"/>
                  </a:lnTo>
                  <a:lnTo>
                    <a:pt x="153" y="14"/>
                  </a:lnTo>
                  <a:lnTo>
                    <a:pt x="100" y="43"/>
                  </a:lnTo>
                  <a:lnTo>
                    <a:pt x="57" y="81"/>
                  </a:lnTo>
                  <a:lnTo>
                    <a:pt x="21" y="129"/>
                  </a:lnTo>
                  <a:lnTo>
                    <a:pt x="0" y="1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9" name="Freeform 1454"/>
            <p:cNvSpPr>
              <a:spLocks/>
            </p:cNvSpPr>
            <p:nvPr/>
          </p:nvSpPr>
          <p:spPr bwMode="auto">
            <a:xfrm>
              <a:off x="3242304" y="2037775"/>
              <a:ext cx="577928" cy="766600"/>
            </a:xfrm>
            <a:custGeom>
              <a:avLst/>
              <a:gdLst>
                <a:gd name="T0" fmla="*/ 253 w 291"/>
                <a:gd name="T1" fmla="*/ 0 h 386"/>
                <a:gd name="T2" fmla="*/ 279 w 291"/>
                <a:gd name="T3" fmla="*/ 53 h 386"/>
                <a:gd name="T4" fmla="*/ 291 w 291"/>
                <a:gd name="T5" fmla="*/ 110 h 386"/>
                <a:gd name="T6" fmla="*/ 291 w 291"/>
                <a:gd name="T7" fmla="*/ 169 h 386"/>
                <a:gd name="T8" fmla="*/ 276 w 291"/>
                <a:gd name="T9" fmla="*/ 227 h 386"/>
                <a:gd name="T10" fmla="*/ 250 w 291"/>
                <a:gd name="T11" fmla="*/ 277 h 386"/>
                <a:gd name="T12" fmla="*/ 212 w 291"/>
                <a:gd name="T13" fmla="*/ 322 h 386"/>
                <a:gd name="T14" fmla="*/ 167 w 291"/>
                <a:gd name="T15" fmla="*/ 355 h 386"/>
                <a:gd name="T16" fmla="*/ 112 w 291"/>
                <a:gd name="T17" fmla="*/ 377 h 386"/>
                <a:gd name="T18" fmla="*/ 57 w 291"/>
                <a:gd name="T19" fmla="*/ 386 h 386"/>
                <a:gd name="T20" fmla="*/ 0 w 291"/>
                <a:gd name="T21" fmla="*/ 382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386">
                  <a:moveTo>
                    <a:pt x="253" y="0"/>
                  </a:moveTo>
                  <a:lnTo>
                    <a:pt x="279" y="53"/>
                  </a:lnTo>
                  <a:lnTo>
                    <a:pt x="291" y="110"/>
                  </a:lnTo>
                  <a:lnTo>
                    <a:pt x="291" y="169"/>
                  </a:lnTo>
                  <a:lnTo>
                    <a:pt x="276" y="227"/>
                  </a:lnTo>
                  <a:lnTo>
                    <a:pt x="250" y="277"/>
                  </a:lnTo>
                  <a:lnTo>
                    <a:pt x="212" y="322"/>
                  </a:lnTo>
                  <a:lnTo>
                    <a:pt x="167" y="355"/>
                  </a:lnTo>
                  <a:lnTo>
                    <a:pt x="112" y="377"/>
                  </a:lnTo>
                  <a:lnTo>
                    <a:pt x="57" y="386"/>
                  </a:lnTo>
                  <a:lnTo>
                    <a:pt x="0" y="3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80" name="Freeform 1455"/>
            <p:cNvSpPr>
              <a:spLocks/>
            </p:cNvSpPr>
            <p:nvPr/>
          </p:nvSpPr>
          <p:spPr bwMode="auto">
            <a:xfrm>
              <a:off x="2853046" y="1910670"/>
              <a:ext cx="389258" cy="885759"/>
            </a:xfrm>
            <a:custGeom>
              <a:avLst/>
              <a:gdLst>
                <a:gd name="T0" fmla="*/ 112 w 196"/>
                <a:gd name="T1" fmla="*/ 0 h 446"/>
                <a:gd name="T2" fmla="*/ 67 w 196"/>
                <a:gd name="T3" fmla="*/ 38 h 446"/>
                <a:gd name="T4" fmla="*/ 34 w 196"/>
                <a:gd name="T5" fmla="*/ 83 h 446"/>
                <a:gd name="T6" fmla="*/ 10 w 196"/>
                <a:gd name="T7" fmla="*/ 140 h 446"/>
                <a:gd name="T8" fmla="*/ 0 w 196"/>
                <a:gd name="T9" fmla="*/ 195 h 446"/>
                <a:gd name="T10" fmla="*/ 5 w 196"/>
                <a:gd name="T11" fmla="*/ 252 h 446"/>
                <a:gd name="T12" fmla="*/ 22 w 196"/>
                <a:gd name="T13" fmla="*/ 307 h 446"/>
                <a:gd name="T14" fmla="*/ 53 w 196"/>
                <a:gd name="T15" fmla="*/ 357 h 446"/>
                <a:gd name="T16" fmla="*/ 91 w 196"/>
                <a:gd name="T17" fmla="*/ 398 h 446"/>
                <a:gd name="T18" fmla="*/ 141 w 196"/>
                <a:gd name="T19" fmla="*/ 427 h 446"/>
                <a:gd name="T20" fmla="*/ 196 w 19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446">
                  <a:moveTo>
                    <a:pt x="112" y="0"/>
                  </a:moveTo>
                  <a:lnTo>
                    <a:pt x="67" y="38"/>
                  </a:lnTo>
                  <a:lnTo>
                    <a:pt x="34" y="83"/>
                  </a:lnTo>
                  <a:lnTo>
                    <a:pt x="10" y="140"/>
                  </a:lnTo>
                  <a:lnTo>
                    <a:pt x="0" y="195"/>
                  </a:lnTo>
                  <a:lnTo>
                    <a:pt x="5" y="252"/>
                  </a:lnTo>
                  <a:lnTo>
                    <a:pt x="22" y="307"/>
                  </a:lnTo>
                  <a:lnTo>
                    <a:pt x="53" y="357"/>
                  </a:lnTo>
                  <a:lnTo>
                    <a:pt x="91" y="398"/>
                  </a:lnTo>
                  <a:lnTo>
                    <a:pt x="141" y="427"/>
                  </a:lnTo>
                  <a:lnTo>
                    <a:pt x="19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81" name="Freeform 1456"/>
            <p:cNvSpPr>
              <a:spLocks/>
            </p:cNvSpPr>
            <p:nvPr/>
          </p:nvSpPr>
          <p:spPr bwMode="auto">
            <a:xfrm>
              <a:off x="3075479" y="1819314"/>
              <a:ext cx="796389" cy="577929"/>
            </a:xfrm>
            <a:custGeom>
              <a:avLst/>
              <a:gdLst>
                <a:gd name="T0" fmla="*/ 399 w 401"/>
                <a:gd name="T1" fmla="*/ 291 h 291"/>
                <a:gd name="T2" fmla="*/ 401 w 401"/>
                <a:gd name="T3" fmla="*/ 232 h 291"/>
                <a:gd name="T4" fmla="*/ 389 w 401"/>
                <a:gd name="T5" fmla="*/ 174 h 291"/>
                <a:gd name="T6" fmla="*/ 363 w 401"/>
                <a:gd name="T7" fmla="*/ 122 h 291"/>
                <a:gd name="T8" fmla="*/ 325 w 401"/>
                <a:gd name="T9" fmla="*/ 74 h 291"/>
                <a:gd name="T10" fmla="*/ 279 w 401"/>
                <a:gd name="T11" fmla="*/ 38 h 291"/>
                <a:gd name="T12" fmla="*/ 225 w 401"/>
                <a:gd name="T13" fmla="*/ 15 h 291"/>
                <a:gd name="T14" fmla="*/ 167 w 401"/>
                <a:gd name="T15" fmla="*/ 0 h 291"/>
                <a:gd name="T16" fmla="*/ 110 w 401"/>
                <a:gd name="T17" fmla="*/ 3 h 291"/>
                <a:gd name="T18" fmla="*/ 50 w 401"/>
                <a:gd name="T19" fmla="*/ 19 h 291"/>
                <a:gd name="T20" fmla="*/ 0 w 401"/>
                <a:gd name="T21"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 h="291">
                  <a:moveTo>
                    <a:pt x="399" y="291"/>
                  </a:moveTo>
                  <a:lnTo>
                    <a:pt x="401" y="232"/>
                  </a:lnTo>
                  <a:lnTo>
                    <a:pt x="389" y="174"/>
                  </a:lnTo>
                  <a:lnTo>
                    <a:pt x="363" y="122"/>
                  </a:lnTo>
                  <a:lnTo>
                    <a:pt x="325" y="74"/>
                  </a:lnTo>
                  <a:lnTo>
                    <a:pt x="279" y="38"/>
                  </a:lnTo>
                  <a:lnTo>
                    <a:pt x="225" y="15"/>
                  </a:lnTo>
                  <a:lnTo>
                    <a:pt x="167" y="0"/>
                  </a:lnTo>
                  <a:lnTo>
                    <a:pt x="110" y="3"/>
                  </a:lnTo>
                  <a:lnTo>
                    <a:pt x="50" y="19"/>
                  </a:lnTo>
                  <a:lnTo>
                    <a:pt x="0" y="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82" name="Freeform 1457"/>
            <p:cNvSpPr>
              <a:spLocks/>
            </p:cNvSpPr>
            <p:nvPr/>
          </p:nvSpPr>
          <p:spPr bwMode="auto">
            <a:xfrm>
              <a:off x="3005968" y="2397242"/>
              <a:ext cx="861927" cy="423020"/>
            </a:xfrm>
            <a:custGeom>
              <a:avLst/>
              <a:gdLst>
                <a:gd name="T0" fmla="*/ 434 w 434"/>
                <a:gd name="T1" fmla="*/ 0 h 213"/>
                <a:gd name="T2" fmla="*/ 419 w 434"/>
                <a:gd name="T3" fmla="*/ 55 h 213"/>
                <a:gd name="T4" fmla="*/ 393 w 434"/>
                <a:gd name="T5" fmla="*/ 108 h 213"/>
                <a:gd name="T6" fmla="*/ 355 w 434"/>
                <a:gd name="T7" fmla="*/ 151 h 213"/>
                <a:gd name="T8" fmla="*/ 310 w 434"/>
                <a:gd name="T9" fmla="*/ 184 h 213"/>
                <a:gd name="T10" fmla="*/ 255 w 434"/>
                <a:gd name="T11" fmla="*/ 205 h 213"/>
                <a:gd name="T12" fmla="*/ 197 w 434"/>
                <a:gd name="T13" fmla="*/ 213 h 213"/>
                <a:gd name="T14" fmla="*/ 143 w 434"/>
                <a:gd name="T15" fmla="*/ 208 h 213"/>
                <a:gd name="T16" fmla="*/ 88 w 434"/>
                <a:gd name="T17" fmla="*/ 191 h 213"/>
                <a:gd name="T18" fmla="*/ 40 w 434"/>
                <a:gd name="T19" fmla="*/ 160 h 213"/>
                <a:gd name="T20" fmla="*/ 0 w 434"/>
                <a:gd name="T21" fmla="*/ 11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4" h="213">
                  <a:moveTo>
                    <a:pt x="434" y="0"/>
                  </a:moveTo>
                  <a:lnTo>
                    <a:pt x="419" y="55"/>
                  </a:lnTo>
                  <a:lnTo>
                    <a:pt x="393" y="108"/>
                  </a:lnTo>
                  <a:lnTo>
                    <a:pt x="355" y="151"/>
                  </a:lnTo>
                  <a:lnTo>
                    <a:pt x="310" y="184"/>
                  </a:lnTo>
                  <a:lnTo>
                    <a:pt x="255" y="205"/>
                  </a:lnTo>
                  <a:lnTo>
                    <a:pt x="197" y="213"/>
                  </a:lnTo>
                  <a:lnTo>
                    <a:pt x="143" y="208"/>
                  </a:lnTo>
                  <a:lnTo>
                    <a:pt x="88" y="191"/>
                  </a:lnTo>
                  <a:lnTo>
                    <a:pt x="40" y="160"/>
                  </a:lnTo>
                  <a:lnTo>
                    <a:pt x="0" y="1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83" name="Freeform 1458"/>
            <p:cNvSpPr>
              <a:spLocks/>
            </p:cNvSpPr>
            <p:nvPr/>
          </p:nvSpPr>
          <p:spPr bwMode="auto">
            <a:xfrm>
              <a:off x="2904682" y="1833216"/>
              <a:ext cx="560054" cy="796389"/>
            </a:xfrm>
            <a:custGeom>
              <a:avLst/>
              <a:gdLst>
                <a:gd name="T0" fmla="*/ 282 w 282"/>
                <a:gd name="T1" fmla="*/ 0 h 401"/>
                <a:gd name="T2" fmla="*/ 222 w 282"/>
                <a:gd name="T3" fmla="*/ 0 h 401"/>
                <a:gd name="T4" fmla="*/ 165 w 282"/>
                <a:gd name="T5" fmla="*/ 15 h 401"/>
                <a:gd name="T6" fmla="*/ 113 w 282"/>
                <a:gd name="T7" fmla="*/ 43 h 401"/>
                <a:gd name="T8" fmla="*/ 67 w 282"/>
                <a:gd name="T9" fmla="*/ 82 h 401"/>
                <a:gd name="T10" fmla="*/ 34 w 282"/>
                <a:gd name="T11" fmla="*/ 129 h 401"/>
                <a:gd name="T12" fmla="*/ 10 w 282"/>
                <a:gd name="T13" fmla="*/ 182 h 401"/>
                <a:gd name="T14" fmla="*/ 0 w 282"/>
                <a:gd name="T15" fmla="*/ 239 h 401"/>
                <a:gd name="T16" fmla="*/ 3 w 282"/>
                <a:gd name="T17" fmla="*/ 296 h 401"/>
                <a:gd name="T18" fmla="*/ 20 w 282"/>
                <a:gd name="T19" fmla="*/ 353 h 401"/>
                <a:gd name="T20" fmla="*/ 51 w 282"/>
                <a:gd name="T21" fmla="*/ 40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2" h="401">
                  <a:moveTo>
                    <a:pt x="282" y="0"/>
                  </a:moveTo>
                  <a:lnTo>
                    <a:pt x="222" y="0"/>
                  </a:lnTo>
                  <a:lnTo>
                    <a:pt x="165" y="15"/>
                  </a:lnTo>
                  <a:lnTo>
                    <a:pt x="113" y="43"/>
                  </a:lnTo>
                  <a:lnTo>
                    <a:pt x="67" y="82"/>
                  </a:lnTo>
                  <a:lnTo>
                    <a:pt x="34" y="129"/>
                  </a:lnTo>
                  <a:lnTo>
                    <a:pt x="10" y="182"/>
                  </a:lnTo>
                  <a:lnTo>
                    <a:pt x="0" y="239"/>
                  </a:lnTo>
                  <a:lnTo>
                    <a:pt x="3" y="296"/>
                  </a:lnTo>
                  <a:lnTo>
                    <a:pt x="20" y="353"/>
                  </a:lnTo>
                  <a:lnTo>
                    <a:pt x="51" y="40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84" name="Freeform 1459"/>
            <p:cNvSpPr>
              <a:spLocks/>
            </p:cNvSpPr>
            <p:nvPr/>
          </p:nvSpPr>
          <p:spPr bwMode="auto">
            <a:xfrm>
              <a:off x="2958304" y="1833216"/>
              <a:ext cx="1016836" cy="994991"/>
            </a:xfrm>
            <a:custGeom>
              <a:avLst/>
              <a:gdLst>
                <a:gd name="T0" fmla="*/ 272 w 512"/>
                <a:gd name="T1" fmla="*/ 497 h 501"/>
                <a:gd name="T2" fmla="*/ 329 w 512"/>
                <a:gd name="T3" fmla="*/ 489 h 501"/>
                <a:gd name="T4" fmla="*/ 381 w 512"/>
                <a:gd name="T5" fmla="*/ 470 h 501"/>
                <a:gd name="T6" fmla="*/ 429 w 512"/>
                <a:gd name="T7" fmla="*/ 437 h 501"/>
                <a:gd name="T8" fmla="*/ 467 w 512"/>
                <a:gd name="T9" fmla="*/ 394 h 501"/>
                <a:gd name="T10" fmla="*/ 496 w 512"/>
                <a:gd name="T11" fmla="*/ 344 h 501"/>
                <a:gd name="T12" fmla="*/ 510 w 512"/>
                <a:gd name="T13" fmla="*/ 289 h 501"/>
                <a:gd name="T14" fmla="*/ 512 w 512"/>
                <a:gd name="T15" fmla="*/ 229 h 501"/>
                <a:gd name="T16" fmla="*/ 501 w 512"/>
                <a:gd name="T17" fmla="*/ 172 h 501"/>
                <a:gd name="T18" fmla="*/ 477 w 512"/>
                <a:gd name="T19" fmla="*/ 120 h 501"/>
                <a:gd name="T20" fmla="*/ 439 w 512"/>
                <a:gd name="T21" fmla="*/ 74 h 501"/>
                <a:gd name="T22" fmla="*/ 393 w 512"/>
                <a:gd name="T23" fmla="*/ 39 h 501"/>
                <a:gd name="T24" fmla="*/ 341 w 512"/>
                <a:gd name="T25" fmla="*/ 12 h 501"/>
                <a:gd name="T26" fmla="*/ 281 w 512"/>
                <a:gd name="T27" fmla="*/ 0 h 501"/>
                <a:gd name="T28" fmla="*/ 224 w 512"/>
                <a:gd name="T29" fmla="*/ 0 h 501"/>
                <a:gd name="T30" fmla="*/ 167 w 512"/>
                <a:gd name="T31" fmla="*/ 15 h 501"/>
                <a:gd name="T32" fmla="*/ 114 w 512"/>
                <a:gd name="T33" fmla="*/ 41 h 501"/>
                <a:gd name="T34" fmla="*/ 69 w 512"/>
                <a:gd name="T35" fmla="*/ 79 h 501"/>
                <a:gd name="T36" fmla="*/ 33 w 512"/>
                <a:gd name="T37" fmla="*/ 127 h 501"/>
                <a:gd name="T38" fmla="*/ 9 w 512"/>
                <a:gd name="T39" fmla="*/ 182 h 501"/>
                <a:gd name="T40" fmla="*/ 0 w 512"/>
                <a:gd name="T41" fmla="*/ 239 h 501"/>
                <a:gd name="T42" fmla="*/ 2 w 512"/>
                <a:gd name="T43" fmla="*/ 296 h 501"/>
                <a:gd name="T44" fmla="*/ 19 w 512"/>
                <a:gd name="T45" fmla="*/ 353 h 501"/>
                <a:gd name="T46" fmla="*/ 50 w 512"/>
                <a:gd name="T47" fmla="*/ 404 h 501"/>
                <a:gd name="T48" fmla="*/ 88 w 512"/>
                <a:gd name="T49" fmla="*/ 444 h 501"/>
                <a:gd name="T50" fmla="*/ 136 w 512"/>
                <a:gd name="T51" fmla="*/ 475 h 501"/>
                <a:gd name="T52" fmla="*/ 190 w 512"/>
                <a:gd name="T53" fmla="*/ 494 h 501"/>
                <a:gd name="T54" fmla="*/ 248 w 512"/>
                <a:gd name="T55" fmla="*/ 501 h 501"/>
                <a:gd name="T56" fmla="*/ 305 w 512"/>
                <a:gd name="T57" fmla="*/ 492 h 501"/>
                <a:gd name="T58" fmla="*/ 357 w 512"/>
                <a:gd name="T59" fmla="*/ 473 h 501"/>
                <a:gd name="T60" fmla="*/ 405 w 512"/>
                <a:gd name="T61" fmla="*/ 439 h 501"/>
                <a:gd name="T62" fmla="*/ 443 w 512"/>
                <a:gd name="T63" fmla="*/ 396 h 501"/>
                <a:gd name="T64" fmla="*/ 470 w 512"/>
                <a:gd name="T65" fmla="*/ 344 h 501"/>
                <a:gd name="T66" fmla="*/ 484 w 512"/>
                <a:gd name="T67" fmla="*/ 289 h 501"/>
                <a:gd name="T68" fmla="*/ 486 w 512"/>
                <a:gd name="T69" fmla="*/ 229 h 501"/>
                <a:gd name="T70" fmla="*/ 474 w 512"/>
                <a:gd name="T71" fmla="*/ 175 h 501"/>
                <a:gd name="T72" fmla="*/ 412 w 512"/>
                <a:gd name="T73" fmla="*/ 74 h 501"/>
                <a:gd name="T74" fmla="*/ 365 w 512"/>
                <a:gd name="T75" fmla="*/ 39 h 501"/>
                <a:gd name="T76" fmla="*/ 312 w 512"/>
                <a:gd name="T77" fmla="*/ 12 h 501"/>
                <a:gd name="T78" fmla="*/ 255 w 512"/>
                <a:gd name="T7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01">
                  <a:moveTo>
                    <a:pt x="272" y="497"/>
                  </a:moveTo>
                  <a:lnTo>
                    <a:pt x="329" y="489"/>
                  </a:lnTo>
                  <a:lnTo>
                    <a:pt x="381" y="470"/>
                  </a:lnTo>
                  <a:lnTo>
                    <a:pt x="429" y="437"/>
                  </a:lnTo>
                  <a:lnTo>
                    <a:pt x="467" y="394"/>
                  </a:lnTo>
                  <a:lnTo>
                    <a:pt x="496" y="344"/>
                  </a:lnTo>
                  <a:lnTo>
                    <a:pt x="510" y="289"/>
                  </a:lnTo>
                  <a:lnTo>
                    <a:pt x="512" y="229"/>
                  </a:lnTo>
                  <a:lnTo>
                    <a:pt x="501" y="172"/>
                  </a:lnTo>
                  <a:lnTo>
                    <a:pt x="477" y="120"/>
                  </a:lnTo>
                  <a:lnTo>
                    <a:pt x="439" y="74"/>
                  </a:lnTo>
                  <a:lnTo>
                    <a:pt x="393" y="39"/>
                  </a:lnTo>
                  <a:lnTo>
                    <a:pt x="341" y="12"/>
                  </a:lnTo>
                  <a:lnTo>
                    <a:pt x="281" y="0"/>
                  </a:lnTo>
                  <a:lnTo>
                    <a:pt x="224" y="0"/>
                  </a:lnTo>
                  <a:lnTo>
                    <a:pt x="167" y="15"/>
                  </a:lnTo>
                  <a:lnTo>
                    <a:pt x="114" y="41"/>
                  </a:lnTo>
                  <a:lnTo>
                    <a:pt x="69" y="79"/>
                  </a:lnTo>
                  <a:lnTo>
                    <a:pt x="33" y="127"/>
                  </a:lnTo>
                  <a:lnTo>
                    <a:pt x="9" y="182"/>
                  </a:lnTo>
                  <a:lnTo>
                    <a:pt x="0" y="239"/>
                  </a:lnTo>
                  <a:lnTo>
                    <a:pt x="2" y="296"/>
                  </a:lnTo>
                  <a:lnTo>
                    <a:pt x="19" y="353"/>
                  </a:lnTo>
                  <a:lnTo>
                    <a:pt x="50" y="404"/>
                  </a:lnTo>
                  <a:lnTo>
                    <a:pt x="88" y="444"/>
                  </a:lnTo>
                  <a:lnTo>
                    <a:pt x="136" y="475"/>
                  </a:lnTo>
                  <a:lnTo>
                    <a:pt x="190" y="494"/>
                  </a:lnTo>
                  <a:lnTo>
                    <a:pt x="248" y="501"/>
                  </a:lnTo>
                  <a:lnTo>
                    <a:pt x="305" y="492"/>
                  </a:lnTo>
                  <a:lnTo>
                    <a:pt x="357" y="473"/>
                  </a:lnTo>
                  <a:lnTo>
                    <a:pt x="405" y="439"/>
                  </a:lnTo>
                  <a:lnTo>
                    <a:pt x="443" y="396"/>
                  </a:lnTo>
                  <a:lnTo>
                    <a:pt x="470" y="344"/>
                  </a:lnTo>
                  <a:lnTo>
                    <a:pt x="484" y="289"/>
                  </a:lnTo>
                  <a:lnTo>
                    <a:pt x="486" y="229"/>
                  </a:lnTo>
                  <a:lnTo>
                    <a:pt x="474" y="175"/>
                  </a:lnTo>
                  <a:lnTo>
                    <a:pt x="412" y="74"/>
                  </a:lnTo>
                  <a:lnTo>
                    <a:pt x="365" y="39"/>
                  </a:lnTo>
                  <a:lnTo>
                    <a:pt x="312" y="12"/>
                  </a:lnTo>
                  <a:lnTo>
                    <a:pt x="255"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p>
          </p:txBody>
        </p:sp>
        <p:sp>
          <p:nvSpPr>
            <p:cNvPr id="685" name="Freeform 1460"/>
            <p:cNvSpPr>
              <a:spLocks/>
            </p:cNvSpPr>
            <p:nvPr/>
          </p:nvSpPr>
          <p:spPr bwMode="auto">
            <a:xfrm>
              <a:off x="2791480" y="1487650"/>
              <a:ext cx="663326" cy="303859"/>
            </a:xfrm>
            <a:custGeom>
              <a:avLst/>
              <a:gdLst>
                <a:gd name="T0" fmla="*/ 334 w 334"/>
                <a:gd name="T1" fmla="*/ 24 h 153"/>
                <a:gd name="T2" fmla="*/ 282 w 334"/>
                <a:gd name="T3" fmla="*/ 5 h 153"/>
                <a:gd name="T4" fmla="*/ 224 w 334"/>
                <a:gd name="T5" fmla="*/ 0 h 153"/>
                <a:gd name="T6" fmla="*/ 167 w 334"/>
                <a:gd name="T7" fmla="*/ 7 h 153"/>
                <a:gd name="T8" fmla="*/ 112 w 334"/>
                <a:gd name="T9" fmla="*/ 27 h 153"/>
                <a:gd name="T10" fmla="*/ 65 w 334"/>
                <a:gd name="T11" fmla="*/ 60 h 153"/>
                <a:gd name="T12" fmla="*/ 29 w 334"/>
                <a:gd name="T13" fmla="*/ 103 h 153"/>
                <a:gd name="T14" fmla="*/ 0 w 334"/>
                <a:gd name="T15" fmla="*/ 153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53">
                  <a:moveTo>
                    <a:pt x="334" y="24"/>
                  </a:moveTo>
                  <a:lnTo>
                    <a:pt x="282" y="5"/>
                  </a:lnTo>
                  <a:lnTo>
                    <a:pt x="224" y="0"/>
                  </a:lnTo>
                  <a:lnTo>
                    <a:pt x="167" y="7"/>
                  </a:lnTo>
                  <a:lnTo>
                    <a:pt x="112" y="27"/>
                  </a:lnTo>
                  <a:lnTo>
                    <a:pt x="65" y="60"/>
                  </a:lnTo>
                  <a:lnTo>
                    <a:pt x="29" y="103"/>
                  </a:lnTo>
                  <a:lnTo>
                    <a:pt x="0" y="15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86" name="Freeform 1461"/>
            <p:cNvSpPr>
              <a:spLocks/>
            </p:cNvSpPr>
            <p:nvPr/>
          </p:nvSpPr>
          <p:spPr bwMode="auto">
            <a:xfrm>
              <a:off x="3454807" y="1535314"/>
              <a:ext cx="236335" cy="242293"/>
            </a:xfrm>
            <a:custGeom>
              <a:avLst/>
              <a:gdLst>
                <a:gd name="T0" fmla="*/ 119 w 119"/>
                <a:gd name="T1" fmla="*/ 122 h 122"/>
                <a:gd name="T2" fmla="*/ 91 w 119"/>
                <a:gd name="T3" fmla="*/ 74 h 122"/>
                <a:gd name="T4" fmla="*/ 50 w 119"/>
                <a:gd name="T5" fmla="*/ 31 h 122"/>
                <a:gd name="T6" fmla="*/ 0 w 119"/>
                <a:gd name="T7" fmla="*/ 0 h 122"/>
              </a:gdLst>
              <a:ahLst/>
              <a:cxnLst>
                <a:cxn ang="0">
                  <a:pos x="T0" y="T1"/>
                </a:cxn>
                <a:cxn ang="0">
                  <a:pos x="T2" y="T3"/>
                </a:cxn>
                <a:cxn ang="0">
                  <a:pos x="T4" y="T5"/>
                </a:cxn>
                <a:cxn ang="0">
                  <a:pos x="T6" y="T7"/>
                </a:cxn>
              </a:cxnLst>
              <a:rect l="0" t="0" r="r" b="b"/>
              <a:pathLst>
                <a:path w="119" h="122">
                  <a:moveTo>
                    <a:pt x="119" y="122"/>
                  </a:moveTo>
                  <a:lnTo>
                    <a:pt x="91" y="74"/>
                  </a:lnTo>
                  <a:lnTo>
                    <a:pt x="50" y="31"/>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87" name="Freeform 1462"/>
            <p:cNvSpPr>
              <a:spLocks/>
            </p:cNvSpPr>
            <p:nvPr/>
          </p:nvSpPr>
          <p:spPr bwMode="auto">
            <a:xfrm>
              <a:off x="2739844" y="1535314"/>
              <a:ext cx="981088" cy="738795"/>
            </a:xfrm>
            <a:custGeom>
              <a:avLst/>
              <a:gdLst>
                <a:gd name="T0" fmla="*/ 484 w 494"/>
                <a:gd name="T1" fmla="*/ 325 h 372"/>
                <a:gd name="T2" fmla="*/ 494 w 494"/>
                <a:gd name="T3" fmla="*/ 265 h 372"/>
                <a:gd name="T4" fmla="*/ 489 w 494"/>
                <a:gd name="T5" fmla="*/ 208 h 372"/>
                <a:gd name="T6" fmla="*/ 470 w 494"/>
                <a:gd name="T7" fmla="*/ 150 h 372"/>
                <a:gd name="T8" fmla="*/ 441 w 494"/>
                <a:gd name="T9" fmla="*/ 100 h 372"/>
                <a:gd name="T10" fmla="*/ 401 w 494"/>
                <a:gd name="T11" fmla="*/ 57 h 372"/>
                <a:gd name="T12" fmla="*/ 351 w 494"/>
                <a:gd name="T13" fmla="*/ 26 h 372"/>
                <a:gd name="T14" fmla="*/ 296 w 494"/>
                <a:gd name="T15" fmla="*/ 5 h 372"/>
                <a:gd name="T16" fmla="*/ 238 w 494"/>
                <a:gd name="T17" fmla="*/ 0 h 372"/>
                <a:gd name="T18" fmla="*/ 181 w 494"/>
                <a:gd name="T19" fmla="*/ 7 h 372"/>
                <a:gd name="T20" fmla="*/ 129 w 494"/>
                <a:gd name="T21" fmla="*/ 26 h 372"/>
                <a:gd name="T22" fmla="*/ 81 w 494"/>
                <a:gd name="T23" fmla="*/ 57 h 372"/>
                <a:gd name="T24" fmla="*/ 40 w 494"/>
                <a:gd name="T25" fmla="*/ 100 h 372"/>
                <a:gd name="T26" fmla="*/ 14 w 494"/>
                <a:gd name="T27" fmla="*/ 153 h 372"/>
                <a:gd name="T28" fmla="*/ 2 w 494"/>
                <a:gd name="T29" fmla="*/ 208 h 372"/>
                <a:gd name="T30" fmla="*/ 0 w 494"/>
                <a:gd name="T31" fmla="*/ 265 h 372"/>
                <a:gd name="T32" fmla="*/ 9 w 494"/>
                <a:gd name="T33" fmla="*/ 320 h 372"/>
                <a:gd name="T34" fmla="*/ 36 w 494"/>
                <a:gd name="T35" fmla="*/ 372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4" h="372">
                  <a:moveTo>
                    <a:pt x="484" y="325"/>
                  </a:moveTo>
                  <a:lnTo>
                    <a:pt x="494" y="265"/>
                  </a:lnTo>
                  <a:lnTo>
                    <a:pt x="489" y="208"/>
                  </a:lnTo>
                  <a:lnTo>
                    <a:pt x="470" y="150"/>
                  </a:lnTo>
                  <a:lnTo>
                    <a:pt x="441" y="100"/>
                  </a:lnTo>
                  <a:lnTo>
                    <a:pt x="401" y="57"/>
                  </a:lnTo>
                  <a:lnTo>
                    <a:pt x="351" y="26"/>
                  </a:lnTo>
                  <a:lnTo>
                    <a:pt x="296" y="5"/>
                  </a:lnTo>
                  <a:lnTo>
                    <a:pt x="238" y="0"/>
                  </a:lnTo>
                  <a:lnTo>
                    <a:pt x="181" y="7"/>
                  </a:lnTo>
                  <a:lnTo>
                    <a:pt x="129" y="26"/>
                  </a:lnTo>
                  <a:lnTo>
                    <a:pt x="81" y="57"/>
                  </a:lnTo>
                  <a:lnTo>
                    <a:pt x="40" y="100"/>
                  </a:lnTo>
                  <a:lnTo>
                    <a:pt x="14" y="153"/>
                  </a:lnTo>
                  <a:lnTo>
                    <a:pt x="2" y="208"/>
                  </a:lnTo>
                  <a:lnTo>
                    <a:pt x="0" y="265"/>
                  </a:lnTo>
                  <a:lnTo>
                    <a:pt x="9" y="320"/>
                  </a:lnTo>
                  <a:lnTo>
                    <a:pt x="36" y="3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88" name="Freeform 1463"/>
            <p:cNvSpPr>
              <a:spLocks/>
            </p:cNvSpPr>
            <p:nvPr/>
          </p:nvSpPr>
          <p:spPr bwMode="auto">
            <a:xfrm>
              <a:off x="2719984" y="1582979"/>
              <a:ext cx="991017" cy="1022794"/>
            </a:xfrm>
            <a:custGeom>
              <a:avLst/>
              <a:gdLst>
                <a:gd name="T0" fmla="*/ 494 w 499"/>
                <a:gd name="T1" fmla="*/ 301 h 515"/>
                <a:gd name="T2" fmla="*/ 470 w 499"/>
                <a:gd name="T3" fmla="*/ 355 h 515"/>
                <a:gd name="T4" fmla="*/ 439 w 499"/>
                <a:gd name="T5" fmla="*/ 403 h 515"/>
                <a:gd name="T6" fmla="*/ 392 w 499"/>
                <a:gd name="T7" fmla="*/ 444 h 515"/>
                <a:gd name="T8" fmla="*/ 341 w 499"/>
                <a:gd name="T9" fmla="*/ 470 h 515"/>
                <a:gd name="T10" fmla="*/ 284 w 499"/>
                <a:gd name="T11" fmla="*/ 487 h 515"/>
                <a:gd name="T12" fmla="*/ 227 w 499"/>
                <a:gd name="T13" fmla="*/ 489 h 515"/>
                <a:gd name="T14" fmla="*/ 170 w 499"/>
                <a:gd name="T15" fmla="*/ 477 h 515"/>
                <a:gd name="T16" fmla="*/ 117 w 499"/>
                <a:gd name="T17" fmla="*/ 453 h 515"/>
                <a:gd name="T18" fmla="*/ 72 w 499"/>
                <a:gd name="T19" fmla="*/ 417 h 515"/>
                <a:gd name="T20" fmla="*/ 36 w 499"/>
                <a:gd name="T21" fmla="*/ 372 h 515"/>
                <a:gd name="T22" fmla="*/ 12 w 499"/>
                <a:gd name="T23" fmla="*/ 320 h 515"/>
                <a:gd name="T24" fmla="*/ 0 w 499"/>
                <a:gd name="T25" fmla="*/ 262 h 515"/>
                <a:gd name="T26" fmla="*/ 3 w 499"/>
                <a:gd name="T27" fmla="*/ 208 h 515"/>
                <a:gd name="T28" fmla="*/ 17 w 499"/>
                <a:gd name="T29" fmla="*/ 150 h 515"/>
                <a:gd name="T30" fmla="*/ 46 w 499"/>
                <a:gd name="T31" fmla="*/ 103 h 515"/>
                <a:gd name="T32" fmla="*/ 84 w 499"/>
                <a:gd name="T33" fmla="*/ 60 h 515"/>
                <a:gd name="T34" fmla="*/ 134 w 499"/>
                <a:gd name="T35" fmla="*/ 29 h 515"/>
                <a:gd name="T36" fmla="*/ 186 w 499"/>
                <a:gd name="T37" fmla="*/ 7 h 515"/>
                <a:gd name="T38" fmla="*/ 244 w 499"/>
                <a:gd name="T39" fmla="*/ 0 h 515"/>
                <a:gd name="T40" fmla="*/ 303 w 499"/>
                <a:gd name="T41" fmla="*/ 7 h 515"/>
                <a:gd name="T42" fmla="*/ 358 w 499"/>
                <a:gd name="T43" fmla="*/ 29 h 515"/>
                <a:gd name="T44" fmla="*/ 406 w 499"/>
                <a:gd name="T45" fmla="*/ 60 h 515"/>
                <a:gd name="T46" fmla="*/ 446 w 499"/>
                <a:gd name="T47" fmla="*/ 103 h 515"/>
                <a:gd name="T48" fmla="*/ 477 w 499"/>
                <a:gd name="T49" fmla="*/ 153 h 515"/>
                <a:gd name="T50" fmla="*/ 494 w 499"/>
                <a:gd name="T51" fmla="*/ 210 h 515"/>
                <a:gd name="T52" fmla="*/ 499 w 499"/>
                <a:gd name="T53" fmla="*/ 270 h 515"/>
                <a:gd name="T54" fmla="*/ 489 w 499"/>
                <a:gd name="T55" fmla="*/ 327 h 515"/>
                <a:gd name="T56" fmla="*/ 468 w 499"/>
                <a:gd name="T57" fmla="*/ 382 h 515"/>
                <a:gd name="T58" fmla="*/ 432 w 499"/>
                <a:gd name="T59" fmla="*/ 429 h 515"/>
                <a:gd name="T60" fmla="*/ 389 w 499"/>
                <a:gd name="T61" fmla="*/ 470 h 515"/>
                <a:gd name="T62" fmla="*/ 337 w 499"/>
                <a:gd name="T63" fmla="*/ 496 h 515"/>
                <a:gd name="T64" fmla="*/ 279 w 499"/>
                <a:gd name="T65" fmla="*/ 513 h 515"/>
                <a:gd name="T66" fmla="*/ 222 w 499"/>
                <a:gd name="T67" fmla="*/ 515 h 515"/>
                <a:gd name="T68" fmla="*/ 165 w 499"/>
                <a:gd name="T69" fmla="*/ 503 h 515"/>
                <a:gd name="T70" fmla="*/ 113 w 499"/>
                <a:gd name="T71" fmla="*/ 479 h 515"/>
                <a:gd name="T72" fmla="*/ 67 w 499"/>
                <a:gd name="T73" fmla="*/ 444 h 515"/>
                <a:gd name="T74" fmla="*/ 31 w 499"/>
                <a:gd name="T75" fmla="*/ 398 h 515"/>
                <a:gd name="T76" fmla="*/ 8 w 499"/>
                <a:gd name="T77" fmla="*/ 346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9" h="515">
                  <a:moveTo>
                    <a:pt x="494" y="301"/>
                  </a:moveTo>
                  <a:lnTo>
                    <a:pt x="470" y="355"/>
                  </a:lnTo>
                  <a:lnTo>
                    <a:pt x="439" y="403"/>
                  </a:lnTo>
                  <a:lnTo>
                    <a:pt x="392" y="444"/>
                  </a:lnTo>
                  <a:lnTo>
                    <a:pt x="341" y="470"/>
                  </a:lnTo>
                  <a:lnTo>
                    <a:pt x="284" y="487"/>
                  </a:lnTo>
                  <a:lnTo>
                    <a:pt x="227" y="489"/>
                  </a:lnTo>
                  <a:lnTo>
                    <a:pt x="170" y="477"/>
                  </a:lnTo>
                  <a:lnTo>
                    <a:pt x="117" y="453"/>
                  </a:lnTo>
                  <a:lnTo>
                    <a:pt x="72" y="417"/>
                  </a:lnTo>
                  <a:lnTo>
                    <a:pt x="36" y="372"/>
                  </a:lnTo>
                  <a:lnTo>
                    <a:pt x="12" y="320"/>
                  </a:lnTo>
                  <a:lnTo>
                    <a:pt x="0" y="262"/>
                  </a:lnTo>
                  <a:lnTo>
                    <a:pt x="3" y="208"/>
                  </a:lnTo>
                  <a:lnTo>
                    <a:pt x="17" y="150"/>
                  </a:lnTo>
                  <a:lnTo>
                    <a:pt x="46" y="103"/>
                  </a:lnTo>
                  <a:lnTo>
                    <a:pt x="84" y="60"/>
                  </a:lnTo>
                  <a:lnTo>
                    <a:pt x="134" y="29"/>
                  </a:lnTo>
                  <a:lnTo>
                    <a:pt x="186" y="7"/>
                  </a:lnTo>
                  <a:lnTo>
                    <a:pt x="244" y="0"/>
                  </a:lnTo>
                  <a:lnTo>
                    <a:pt x="303" y="7"/>
                  </a:lnTo>
                  <a:lnTo>
                    <a:pt x="358" y="29"/>
                  </a:lnTo>
                  <a:lnTo>
                    <a:pt x="406" y="60"/>
                  </a:lnTo>
                  <a:lnTo>
                    <a:pt x="446" y="103"/>
                  </a:lnTo>
                  <a:lnTo>
                    <a:pt x="477" y="153"/>
                  </a:lnTo>
                  <a:lnTo>
                    <a:pt x="494" y="210"/>
                  </a:lnTo>
                  <a:lnTo>
                    <a:pt x="499" y="270"/>
                  </a:lnTo>
                  <a:lnTo>
                    <a:pt x="489" y="327"/>
                  </a:lnTo>
                  <a:lnTo>
                    <a:pt x="468" y="382"/>
                  </a:lnTo>
                  <a:lnTo>
                    <a:pt x="432" y="429"/>
                  </a:lnTo>
                  <a:lnTo>
                    <a:pt x="389" y="470"/>
                  </a:lnTo>
                  <a:lnTo>
                    <a:pt x="337" y="496"/>
                  </a:lnTo>
                  <a:lnTo>
                    <a:pt x="279" y="513"/>
                  </a:lnTo>
                  <a:lnTo>
                    <a:pt x="222" y="515"/>
                  </a:lnTo>
                  <a:lnTo>
                    <a:pt x="165" y="503"/>
                  </a:lnTo>
                  <a:lnTo>
                    <a:pt x="113" y="479"/>
                  </a:lnTo>
                  <a:lnTo>
                    <a:pt x="67" y="444"/>
                  </a:lnTo>
                  <a:lnTo>
                    <a:pt x="31" y="398"/>
                  </a:lnTo>
                  <a:lnTo>
                    <a:pt x="8" y="3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89" name="Oval 1464"/>
            <p:cNvSpPr>
              <a:spLocks/>
            </p:cNvSpPr>
            <p:nvPr/>
          </p:nvSpPr>
          <p:spPr bwMode="auto">
            <a:xfrm>
              <a:off x="2706312" y="1374448"/>
              <a:ext cx="1449785" cy="1449786"/>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90" name="Oval 1465"/>
            <p:cNvSpPr>
              <a:spLocks/>
            </p:cNvSpPr>
            <p:nvPr/>
          </p:nvSpPr>
          <p:spPr bwMode="auto">
            <a:xfrm>
              <a:off x="3166838" y="1833215"/>
              <a:ext cx="540194" cy="546152"/>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91" name="原创设计师QQ69613753    _2"/>
          <p:cNvGrpSpPr/>
          <p:nvPr/>
        </p:nvGrpSpPr>
        <p:grpSpPr>
          <a:xfrm>
            <a:off x="9155913" y="684064"/>
            <a:ext cx="421252" cy="482372"/>
            <a:chOff x="2706312" y="1374448"/>
            <a:chExt cx="1449785" cy="1453759"/>
          </a:xfrm>
          <a:noFill/>
        </p:grpSpPr>
        <p:sp>
          <p:nvSpPr>
            <p:cNvPr id="692" name="Freeform 1405"/>
            <p:cNvSpPr>
              <a:spLocks/>
            </p:cNvSpPr>
            <p:nvPr/>
          </p:nvSpPr>
          <p:spPr bwMode="auto">
            <a:xfrm>
              <a:off x="3228401" y="2280068"/>
              <a:ext cx="800361" cy="520335"/>
            </a:xfrm>
            <a:custGeom>
              <a:avLst/>
              <a:gdLst>
                <a:gd name="T0" fmla="*/ 403 w 403"/>
                <a:gd name="T1" fmla="*/ 0 h 262"/>
                <a:gd name="T2" fmla="*/ 400 w 403"/>
                <a:gd name="T3" fmla="*/ 57 h 262"/>
                <a:gd name="T4" fmla="*/ 384 w 403"/>
                <a:gd name="T5" fmla="*/ 112 h 262"/>
                <a:gd name="T6" fmla="*/ 357 w 403"/>
                <a:gd name="T7" fmla="*/ 162 h 262"/>
                <a:gd name="T8" fmla="*/ 317 w 403"/>
                <a:gd name="T9" fmla="*/ 205 h 262"/>
                <a:gd name="T10" fmla="*/ 269 w 403"/>
                <a:gd name="T11" fmla="*/ 236 h 262"/>
                <a:gd name="T12" fmla="*/ 217 w 403"/>
                <a:gd name="T13" fmla="*/ 255 h 262"/>
                <a:gd name="T14" fmla="*/ 159 w 403"/>
                <a:gd name="T15" fmla="*/ 262 h 262"/>
                <a:gd name="T16" fmla="*/ 102 w 403"/>
                <a:gd name="T17" fmla="*/ 255 h 262"/>
                <a:gd name="T18" fmla="*/ 47 w 403"/>
                <a:gd name="T19" fmla="*/ 236 h 262"/>
                <a:gd name="T20" fmla="*/ 0 w 403"/>
                <a:gd name="T21" fmla="*/ 2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3" h="262">
                  <a:moveTo>
                    <a:pt x="403" y="0"/>
                  </a:moveTo>
                  <a:lnTo>
                    <a:pt x="400" y="57"/>
                  </a:lnTo>
                  <a:lnTo>
                    <a:pt x="384" y="112"/>
                  </a:lnTo>
                  <a:lnTo>
                    <a:pt x="357" y="162"/>
                  </a:lnTo>
                  <a:lnTo>
                    <a:pt x="317" y="205"/>
                  </a:lnTo>
                  <a:lnTo>
                    <a:pt x="269" y="236"/>
                  </a:lnTo>
                  <a:lnTo>
                    <a:pt x="217" y="255"/>
                  </a:lnTo>
                  <a:lnTo>
                    <a:pt x="159" y="262"/>
                  </a:lnTo>
                  <a:lnTo>
                    <a:pt x="102" y="255"/>
                  </a:lnTo>
                  <a:lnTo>
                    <a:pt x="47" y="236"/>
                  </a:lnTo>
                  <a:lnTo>
                    <a:pt x="0" y="20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93" name="Freeform 1406"/>
            <p:cNvSpPr>
              <a:spLocks/>
            </p:cNvSpPr>
            <p:nvPr/>
          </p:nvSpPr>
          <p:spPr bwMode="auto">
            <a:xfrm>
              <a:off x="3057605" y="1795482"/>
              <a:ext cx="448838" cy="885759"/>
            </a:xfrm>
            <a:custGeom>
              <a:avLst/>
              <a:gdLst>
                <a:gd name="T0" fmla="*/ 226 w 226"/>
                <a:gd name="T1" fmla="*/ 0 h 446"/>
                <a:gd name="T2" fmla="*/ 167 w 226"/>
                <a:gd name="T3" fmla="*/ 15 h 446"/>
                <a:gd name="T4" fmla="*/ 114 w 226"/>
                <a:gd name="T5" fmla="*/ 41 h 446"/>
                <a:gd name="T6" fmla="*/ 69 w 226"/>
                <a:gd name="T7" fmla="*/ 79 h 446"/>
                <a:gd name="T8" fmla="*/ 36 w 226"/>
                <a:gd name="T9" fmla="*/ 127 h 446"/>
                <a:gd name="T10" fmla="*/ 12 w 226"/>
                <a:gd name="T11" fmla="*/ 184 h 446"/>
                <a:gd name="T12" fmla="*/ 0 w 226"/>
                <a:gd name="T13" fmla="*/ 239 h 446"/>
                <a:gd name="T14" fmla="*/ 2 w 226"/>
                <a:gd name="T15" fmla="*/ 299 h 446"/>
                <a:gd name="T16" fmla="*/ 19 w 226"/>
                <a:gd name="T17" fmla="*/ 353 h 446"/>
                <a:gd name="T18" fmla="*/ 47 w 226"/>
                <a:gd name="T19" fmla="*/ 403 h 446"/>
                <a:gd name="T20" fmla="*/ 86 w 22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446">
                  <a:moveTo>
                    <a:pt x="226" y="0"/>
                  </a:moveTo>
                  <a:lnTo>
                    <a:pt x="167" y="15"/>
                  </a:lnTo>
                  <a:lnTo>
                    <a:pt x="114" y="41"/>
                  </a:lnTo>
                  <a:lnTo>
                    <a:pt x="69" y="79"/>
                  </a:lnTo>
                  <a:lnTo>
                    <a:pt x="36" y="127"/>
                  </a:lnTo>
                  <a:lnTo>
                    <a:pt x="12" y="184"/>
                  </a:lnTo>
                  <a:lnTo>
                    <a:pt x="0" y="239"/>
                  </a:lnTo>
                  <a:lnTo>
                    <a:pt x="2" y="299"/>
                  </a:lnTo>
                  <a:lnTo>
                    <a:pt x="19" y="353"/>
                  </a:lnTo>
                  <a:lnTo>
                    <a:pt x="47" y="403"/>
                  </a:lnTo>
                  <a:lnTo>
                    <a:pt x="8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94" name="Freeform 1407"/>
            <p:cNvSpPr>
              <a:spLocks/>
            </p:cNvSpPr>
            <p:nvPr/>
          </p:nvSpPr>
          <p:spPr bwMode="auto">
            <a:xfrm>
              <a:off x="3506442" y="1795482"/>
              <a:ext cx="564026" cy="778516"/>
            </a:xfrm>
            <a:custGeom>
              <a:avLst/>
              <a:gdLst>
                <a:gd name="T0" fmla="*/ 236 w 284"/>
                <a:gd name="T1" fmla="*/ 392 h 392"/>
                <a:gd name="T2" fmla="*/ 265 w 284"/>
                <a:gd name="T3" fmla="*/ 344 h 392"/>
                <a:gd name="T4" fmla="*/ 282 w 284"/>
                <a:gd name="T5" fmla="*/ 287 h 392"/>
                <a:gd name="T6" fmla="*/ 284 w 284"/>
                <a:gd name="T7" fmla="*/ 229 h 392"/>
                <a:gd name="T8" fmla="*/ 275 w 284"/>
                <a:gd name="T9" fmla="*/ 175 h 392"/>
                <a:gd name="T10" fmla="*/ 248 w 284"/>
                <a:gd name="T11" fmla="*/ 120 h 392"/>
                <a:gd name="T12" fmla="*/ 215 w 284"/>
                <a:gd name="T13" fmla="*/ 74 h 392"/>
                <a:gd name="T14" fmla="*/ 170 w 284"/>
                <a:gd name="T15" fmla="*/ 39 h 392"/>
                <a:gd name="T16" fmla="*/ 115 w 284"/>
                <a:gd name="T17" fmla="*/ 12 h 392"/>
                <a:gd name="T18" fmla="*/ 58 w 284"/>
                <a:gd name="T19" fmla="*/ 0 h 392"/>
                <a:gd name="T20" fmla="*/ 0 w 284"/>
                <a:gd name="T21"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2">
                  <a:moveTo>
                    <a:pt x="236" y="392"/>
                  </a:moveTo>
                  <a:lnTo>
                    <a:pt x="265" y="344"/>
                  </a:lnTo>
                  <a:lnTo>
                    <a:pt x="282" y="287"/>
                  </a:lnTo>
                  <a:lnTo>
                    <a:pt x="284" y="229"/>
                  </a:lnTo>
                  <a:lnTo>
                    <a:pt x="275" y="175"/>
                  </a:lnTo>
                  <a:lnTo>
                    <a:pt x="248" y="120"/>
                  </a:lnTo>
                  <a:lnTo>
                    <a:pt x="215" y="74"/>
                  </a:lnTo>
                  <a:lnTo>
                    <a:pt x="170" y="39"/>
                  </a:lnTo>
                  <a:lnTo>
                    <a:pt x="115" y="12"/>
                  </a:lnTo>
                  <a:lnTo>
                    <a:pt x="58" y="0"/>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95" name="Freeform 1408"/>
            <p:cNvSpPr>
              <a:spLocks/>
            </p:cNvSpPr>
            <p:nvPr/>
          </p:nvSpPr>
          <p:spPr bwMode="auto">
            <a:xfrm>
              <a:off x="3105269" y="2349578"/>
              <a:ext cx="869871" cy="423020"/>
            </a:xfrm>
            <a:custGeom>
              <a:avLst/>
              <a:gdLst>
                <a:gd name="T0" fmla="*/ 438 w 438"/>
                <a:gd name="T1" fmla="*/ 113 h 213"/>
                <a:gd name="T2" fmla="*/ 400 w 438"/>
                <a:gd name="T3" fmla="*/ 155 h 213"/>
                <a:gd name="T4" fmla="*/ 353 w 438"/>
                <a:gd name="T5" fmla="*/ 187 h 213"/>
                <a:gd name="T6" fmla="*/ 298 w 438"/>
                <a:gd name="T7" fmla="*/ 206 h 213"/>
                <a:gd name="T8" fmla="*/ 241 w 438"/>
                <a:gd name="T9" fmla="*/ 213 h 213"/>
                <a:gd name="T10" fmla="*/ 186 w 438"/>
                <a:gd name="T11" fmla="*/ 206 h 213"/>
                <a:gd name="T12" fmla="*/ 131 w 438"/>
                <a:gd name="T13" fmla="*/ 184 h 213"/>
                <a:gd name="T14" fmla="*/ 83 w 438"/>
                <a:gd name="T15" fmla="*/ 151 h 213"/>
                <a:gd name="T16" fmla="*/ 43 w 438"/>
                <a:gd name="T17" fmla="*/ 108 h 213"/>
                <a:gd name="T18" fmla="*/ 16 w 438"/>
                <a:gd name="T19" fmla="*/ 58 h 213"/>
                <a:gd name="T20" fmla="*/ 0 w 438"/>
                <a:gd name="T21"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213">
                  <a:moveTo>
                    <a:pt x="438" y="113"/>
                  </a:moveTo>
                  <a:lnTo>
                    <a:pt x="400" y="155"/>
                  </a:lnTo>
                  <a:lnTo>
                    <a:pt x="353" y="187"/>
                  </a:lnTo>
                  <a:lnTo>
                    <a:pt x="298" y="206"/>
                  </a:lnTo>
                  <a:lnTo>
                    <a:pt x="241" y="213"/>
                  </a:lnTo>
                  <a:lnTo>
                    <a:pt x="186" y="206"/>
                  </a:lnTo>
                  <a:lnTo>
                    <a:pt x="131" y="184"/>
                  </a:lnTo>
                  <a:lnTo>
                    <a:pt x="83" y="151"/>
                  </a:lnTo>
                  <a:lnTo>
                    <a:pt x="43" y="108"/>
                  </a:lnTo>
                  <a:lnTo>
                    <a:pt x="16" y="58"/>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96" name="Freeform 1409"/>
            <p:cNvSpPr>
              <a:spLocks/>
            </p:cNvSpPr>
            <p:nvPr/>
          </p:nvSpPr>
          <p:spPr bwMode="auto">
            <a:xfrm>
              <a:off x="3728875" y="1839174"/>
              <a:ext cx="379327" cy="881788"/>
            </a:xfrm>
            <a:custGeom>
              <a:avLst/>
              <a:gdLst>
                <a:gd name="T0" fmla="*/ 77 w 191"/>
                <a:gd name="T1" fmla="*/ 0 h 444"/>
                <a:gd name="T2" fmla="*/ 122 w 191"/>
                <a:gd name="T3" fmla="*/ 36 h 444"/>
                <a:gd name="T4" fmla="*/ 158 w 191"/>
                <a:gd name="T5" fmla="*/ 81 h 444"/>
                <a:gd name="T6" fmla="*/ 182 w 191"/>
                <a:gd name="T7" fmla="*/ 133 h 444"/>
                <a:gd name="T8" fmla="*/ 191 w 191"/>
                <a:gd name="T9" fmla="*/ 191 h 444"/>
                <a:gd name="T10" fmla="*/ 189 w 191"/>
                <a:gd name="T11" fmla="*/ 248 h 444"/>
                <a:gd name="T12" fmla="*/ 172 w 191"/>
                <a:gd name="T13" fmla="*/ 303 h 444"/>
                <a:gd name="T14" fmla="*/ 144 w 191"/>
                <a:gd name="T15" fmla="*/ 353 h 444"/>
                <a:gd name="T16" fmla="*/ 103 w 191"/>
                <a:gd name="T17" fmla="*/ 393 h 444"/>
                <a:gd name="T18" fmla="*/ 55 w 191"/>
                <a:gd name="T19" fmla="*/ 424 h 444"/>
                <a:gd name="T20" fmla="*/ 0 w 191"/>
                <a:gd name="T21" fmla="*/ 44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4">
                  <a:moveTo>
                    <a:pt x="77" y="0"/>
                  </a:moveTo>
                  <a:lnTo>
                    <a:pt x="122" y="36"/>
                  </a:lnTo>
                  <a:lnTo>
                    <a:pt x="158" y="81"/>
                  </a:lnTo>
                  <a:lnTo>
                    <a:pt x="182" y="133"/>
                  </a:lnTo>
                  <a:lnTo>
                    <a:pt x="191" y="191"/>
                  </a:lnTo>
                  <a:lnTo>
                    <a:pt x="189" y="248"/>
                  </a:lnTo>
                  <a:lnTo>
                    <a:pt x="172" y="303"/>
                  </a:lnTo>
                  <a:lnTo>
                    <a:pt x="144" y="353"/>
                  </a:lnTo>
                  <a:lnTo>
                    <a:pt x="103" y="393"/>
                  </a:lnTo>
                  <a:lnTo>
                    <a:pt x="55" y="424"/>
                  </a:lnTo>
                  <a:lnTo>
                    <a:pt x="0" y="44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97" name="Freeform 1410"/>
            <p:cNvSpPr>
              <a:spLocks/>
            </p:cNvSpPr>
            <p:nvPr/>
          </p:nvSpPr>
          <p:spPr bwMode="auto">
            <a:xfrm>
              <a:off x="3009941" y="1980180"/>
              <a:ext cx="488558" cy="840081"/>
            </a:xfrm>
            <a:custGeom>
              <a:avLst/>
              <a:gdLst>
                <a:gd name="T0" fmla="*/ 69 w 246"/>
                <a:gd name="T1" fmla="*/ 0 h 423"/>
                <a:gd name="T2" fmla="*/ 33 w 246"/>
                <a:gd name="T3" fmla="*/ 46 h 423"/>
                <a:gd name="T4" fmla="*/ 9 w 246"/>
                <a:gd name="T5" fmla="*/ 101 h 423"/>
                <a:gd name="T6" fmla="*/ 0 w 246"/>
                <a:gd name="T7" fmla="*/ 158 h 423"/>
                <a:gd name="T8" fmla="*/ 2 w 246"/>
                <a:gd name="T9" fmla="*/ 217 h 423"/>
                <a:gd name="T10" fmla="*/ 19 w 246"/>
                <a:gd name="T11" fmla="*/ 272 h 423"/>
                <a:gd name="T12" fmla="*/ 48 w 246"/>
                <a:gd name="T13" fmla="*/ 322 h 423"/>
                <a:gd name="T14" fmla="*/ 88 w 246"/>
                <a:gd name="T15" fmla="*/ 365 h 423"/>
                <a:gd name="T16" fmla="*/ 136 w 246"/>
                <a:gd name="T17" fmla="*/ 396 h 423"/>
                <a:gd name="T18" fmla="*/ 188 w 246"/>
                <a:gd name="T19" fmla="*/ 415 h 423"/>
                <a:gd name="T20" fmla="*/ 246 w 246"/>
                <a:gd name="T21" fmla="*/ 4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423">
                  <a:moveTo>
                    <a:pt x="69" y="0"/>
                  </a:moveTo>
                  <a:lnTo>
                    <a:pt x="33" y="46"/>
                  </a:lnTo>
                  <a:lnTo>
                    <a:pt x="9" y="101"/>
                  </a:lnTo>
                  <a:lnTo>
                    <a:pt x="0" y="158"/>
                  </a:lnTo>
                  <a:lnTo>
                    <a:pt x="2" y="217"/>
                  </a:lnTo>
                  <a:lnTo>
                    <a:pt x="19" y="272"/>
                  </a:lnTo>
                  <a:lnTo>
                    <a:pt x="48" y="322"/>
                  </a:lnTo>
                  <a:lnTo>
                    <a:pt x="88" y="365"/>
                  </a:lnTo>
                  <a:lnTo>
                    <a:pt x="136" y="396"/>
                  </a:lnTo>
                  <a:lnTo>
                    <a:pt x="188" y="415"/>
                  </a:lnTo>
                  <a:lnTo>
                    <a:pt x="246" y="42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98" name="Freeform 1411"/>
            <p:cNvSpPr>
              <a:spLocks/>
            </p:cNvSpPr>
            <p:nvPr/>
          </p:nvSpPr>
          <p:spPr bwMode="auto">
            <a:xfrm>
              <a:off x="3133073" y="1966279"/>
              <a:ext cx="595802" cy="762627"/>
            </a:xfrm>
            <a:custGeom>
              <a:avLst/>
              <a:gdLst>
                <a:gd name="T0" fmla="*/ 33 w 300"/>
                <a:gd name="T1" fmla="*/ 0 h 384"/>
                <a:gd name="T2" fmla="*/ 9 w 300"/>
                <a:gd name="T3" fmla="*/ 55 h 384"/>
                <a:gd name="T4" fmla="*/ 0 w 300"/>
                <a:gd name="T5" fmla="*/ 112 h 384"/>
                <a:gd name="T6" fmla="*/ 2 w 300"/>
                <a:gd name="T7" fmla="*/ 172 h 384"/>
                <a:gd name="T8" fmla="*/ 17 w 300"/>
                <a:gd name="T9" fmla="*/ 229 h 384"/>
                <a:gd name="T10" fmla="*/ 45 w 300"/>
                <a:gd name="T11" fmla="*/ 279 h 384"/>
                <a:gd name="T12" fmla="*/ 86 w 300"/>
                <a:gd name="T13" fmla="*/ 322 h 384"/>
                <a:gd name="T14" fmla="*/ 133 w 300"/>
                <a:gd name="T15" fmla="*/ 356 h 384"/>
                <a:gd name="T16" fmla="*/ 186 w 300"/>
                <a:gd name="T17" fmla="*/ 377 h 384"/>
                <a:gd name="T18" fmla="*/ 243 w 300"/>
                <a:gd name="T19" fmla="*/ 384 h 384"/>
                <a:gd name="T20" fmla="*/ 300 w 300"/>
                <a:gd name="T21" fmla="*/ 38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384">
                  <a:moveTo>
                    <a:pt x="33" y="0"/>
                  </a:moveTo>
                  <a:lnTo>
                    <a:pt x="9" y="55"/>
                  </a:lnTo>
                  <a:lnTo>
                    <a:pt x="0" y="112"/>
                  </a:lnTo>
                  <a:lnTo>
                    <a:pt x="2" y="172"/>
                  </a:lnTo>
                  <a:lnTo>
                    <a:pt x="17" y="229"/>
                  </a:lnTo>
                  <a:lnTo>
                    <a:pt x="45" y="279"/>
                  </a:lnTo>
                  <a:lnTo>
                    <a:pt x="86" y="322"/>
                  </a:lnTo>
                  <a:lnTo>
                    <a:pt x="133" y="356"/>
                  </a:lnTo>
                  <a:lnTo>
                    <a:pt x="186" y="377"/>
                  </a:lnTo>
                  <a:lnTo>
                    <a:pt x="243" y="384"/>
                  </a:lnTo>
                  <a:lnTo>
                    <a:pt x="300" y="38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99" name="Freeform 1412"/>
            <p:cNvSpPr>
              <a:spLocks/>
            </p:cNvSpPr>
            <p:nvPr/>
          </p:nvSpPr>
          <p:spPr bwMode="auto">
            <a:xfrm>
              <a:off x="3150947" y="1668377"/>
              <a:ext cx="1000947" cy="1018822"/>
            </a:xfrm>
            <a:custGeom>
              <a:avLst/>
              <a:gdLst>
                <a:gd name="T0" fmla="*/ 482 w 504"/>
                <a:gd name="T1" fmla="*/ 343 h 513"/>
                <a:gd name="T2" fmla="*/ 501 w 504"/>
                <a:gd name="T3" fmla="*/ 289 h 513"/>
                <a:gd name="T4" fmla="*/ 504 w 504"/>
                <a:gd name="T5" fmla="*/ 231 h 513"/>
                <a:gd name="T6" fmla="*/ 497 w 504"/>
                <a:gd name="T7" fmla="*/ 176 h 513"/>
                <a:gd name="T8" fmla="*/ 473 w 504"/>
                <a:gd name="T9" fmla="*/ 124 h 513"/>
                <a:gd name="T10" fmla="*/ 439 w 504"/>
                <a:gd name="T11" fmla="*/ 76 h 513"/>
                <a:gd name="T12" fmla="*/ 394 w 504"/>
                <a:gd name="T13" fmla="*/ 41 h 513"/>
                <a:gd name="T14" fmla="*/ 342 w 504"/>
                <a:gd name="T15" fmla="*/ 14 h 513"/>
                <a:gd name="T16" fmla="*/ 287 w 504"/>
                <a:gd name="T17" fmla="*/ 0 h 513"/>
                <a:gd name="T18" fmla="*/ 227 w 504"/>
                <a:gd name="T19" fmla="*/ 0 h 513"/>
                <a:gd name="T20" fmla="*/ 170 w 504"/>
                <a:gd name="T21" fmla="*/ 14 h 513"/>
                <a:gd name="T22" fmla="*/ 117 w 504"/>
                <a:gd name="T23" fmla="*/ 41 h 513"/>
                <a:gd name="T24" fmla="*/ 72 w 504"/>
                <a:gd name="T25" fmla="*/ 79 h 513"/>
                <a:gd name="T26" fmla="*/ 36 w 504"/>
                <a:gd name="T27" fmla="*/ 124 h 513"/>
                <a:gd name="T28" fmla="*/ 12 w 504"/>
                <a:gd name="T29" fmla="*/ 179 h 513"/>
                <a:gd name="T30" fmla="*/ 0 w 504"/>
                <a:gd name="T31" fmla="*/ 236 h 513"/>
                <a:gd name="T32" fmla="*/ 3 w 504"/>
                <a:gd name="T33" fmla="*/ 296 h 513"/>
                <a:gd name="T34" fmla="*/ 20 w 504"/>
                <a:gd name="T35" fmla="*/ 353 h 513"/>
                <a:gd name="T36" fmla="*/ 48 w 504"/>
                <a:gd name="T37" fmla="*/ 405 h 513"/>
                <a:gd name="T38" fmla="*/ 86 w 504"/>
                <a:gd name="T39" fmla="*/ 448 h 513"/>
                <a:gd name="T40" fmla="*/ 134 w 504"/>
                <a:gd name="T41" fmla="*/ 482 h 513"/>
                <a:gd name="T42" fmla="*/ 189 w 504"/>
                <a:gd name="T43" fmla="*/ 503 h 513"/>
                <a:gd name="T44" fmla="*/ 246 w 504"/>
                <a:gd name="T45" fmla="*/ 513 h 513"/>
                <a:gd name="T46" fmla="*/ 303 w 504"/>
                <a:gd name="T47" fmla="*/ 508 h 513"/>
                <a:gd name="T48" fmla="*/ 358 w 504"/>
                <a:gd name="T49" fmla="*/ 489 h 513"/>
                <a:gd name="T50" fmla="*/ 406 w 504"/>
                <a:gd name="T51" fmla="*/ 458 h 513"/>
                <a:gd name="T52" fmla="*/ 447 w 504"/>
                <a:gd name="T53" fmla="*/ 417 h 513"/>
                <a:gd name="T54" fmla="*/ 475 w 504"/>
                <a:gd name="T55" fmla="*/ 367 h 513"/>
                <a:gd name="T56" fmla="*/ 492 w 504"/>
                <a:gd name="T57" fmla="*/ 312 h 513"/>
                <a:gd name="T58" fmla="*/ 497 w 504"/>
                <a:gd name="T59" fmla="*/ 255 h 513"/>
                <a:gd name="T60" fmla="*/ 487 w 504"/>
                <a:gd name="T61" fmla="*/ 20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4" h="513">
                  <a:moveTo>
                    <a:pt x="482" y="343"/>
                  </a:moveTo>
                  <a:lnTo>
                    <a:pt x="501" y="289"/>
                  </a:lnTo>
                  <a:lnTo>
                    <a:pt x="504" y="231"/>
                  </a:lnTo>
                  <a:lnTo>
                    <a:pt x="497" y="176"/>
                  </a:lnTo>
                  <a:lnTo>
                    <a:pt x="473" y="124"/>
                  </a:lnTo>
                  <a:lnTo>
                    <a:pt x="439" y="76"/>
                  </a:lnTo>
                  <a:lnTo>
                    <a:pt x="394" y="41"/>
                  </a:lnTo>
                  <a:lnTo>
                    <a:pt x="342" y="14"/>
                  </a:lnTo>
                  <a:lnTo>
                    <a:pt x="287" y="0"/>
                  </a:lnTo>
                  <a:lnTo>
                    <a:pt x="227" y="0"/>
                  </a:lnTo>
                  <a:lnTo>
                    <a:pt x="170" y="14"/>
                  </a:lnTo>
                  <a:lnTo>
                    <a:pt x="117" y="41"/>
                  </a:lnTo>
                  <a:lnTo>
                    <a:pt x="72" y="79"/>
                  </a:lnTo>
                  <a:lnTo>
                    <a:pt x="36" y="124"/>
                  </a:lnTo>
                  <a:lnTo>
                    <a:pt x="12" y="179"/>
                  </a:lnTo>
                  <a:lnTo>
                    <a:pt x="0" y="236"/>
                  </a:lnTo>
                  <a:lnTo>
                    <a:pt x="3" y="296"/>
                  </a:lnTo>
                  <a:lnTo>
                    <a:pt x="20" y="353"/>
                  </a:lnTo>
                  <a:lnTo>
                    <a:pt x="48" y="405"/>
                  </a:lnTo>
                  <a:lnTo>
                    <a:pt x="86" y="448"/>
                  </a:lnTo>
                  <a:lnTo>
                    <a:pt x="134" y="482"/>
                  </a:lnTo>
                  <a:lnTo>
                    <a:pt x="189" y="503"/>
                  </a:lnTo>
                  <a:lnTo>
                    <a:pt x="246" y="513"/>
                  </a:lnTo>
                  <a:lnTo>
                    <a:pt x="303" y="508"/>
                  </a:lnTo>
                  <a:lnTo>
                    <a:pt x="358" y="489"/>
                  </a:lnTo>
                  <a:lnTo>
                    <a:pt x="406" y="458"/>
                  </a:lnTo>
                  <a:lnTo>
                    <a:pt x="447" y="417"/>
                  </a:lnTo>
                  <a:lnTo>
                    <a:pt x="475" y="367"/>
                  </a:lnTo>
                  <a:lnTo>
                    <a:pt x="492" y="312"/>
                  </a:lnTo>
                  <a:lnTo>
                    <a:pt x="497" y="255"/>
                  </a:lnTo>
                  <a:lnTo>
                    <a:pt x="487" y="20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00" name="Freeform 1413"/>
            <p:cNvSpPr>
              <a:spLocks/>
            </p:cNvSpPr>
            <p:nvPr/>
          </p:nvSpPr>
          <p:spPr bwMode="auto">
            <a:xfrm>
              <a:off x="3198611" y="2311844"/>
              <a:ext cx="909591" cy="323719"/>
            </a:xfrm>
            <a:custGeom>
              <a:avLst/>
              <a:gdLst>
                <a:gd name="T0" fmla="*/ 458 w 458"/>
                <a:gd name="T1" fmla="*/ 19 h 163"/>
                <a:gd name="T2" fmla="*/ 430 w 458"/>
                <a:gd name="T3" fmla="*/ 70 h 163"/>
                <a:gd name="T4" fmla="*/ 389 w 458"/>
                <a:gd name="T5" fmla="*/ 110 h 163"/>
                <a:gd name="T6" fmla="*/ 339 w 458"/>
                <a:gd name="T7" fmla="*/ 139 h 163"/>
                <a:gd name="T8" fmla="*/ 284 w 458"/>
                <a:gd name="T9" fmla="*/ 158 h 163"/>
                <a:gd name="T10" fmla="*/ 227 w 458"/>
                <a:gd name="T11" fmla="*/ 163 h 163"/>
                <a:gd name="T12" fmla="*/ 170 w 458"/>
                <a:gd name="T13" fmla="*/ 153 h 163"/>
                <a:gd name="T14" fmla="*/ 115 w 458"/>
                <a:gd name="T15" fmla="*/ 132 h 163"/>
                <a:gd name="T16" fmla="*/ 67 w 458"/>
                <a:gd name="T17" fmla="*/ 98 h 163"/>
                <a:gd name="T18" fmla="*/ 31 w 458"/>
                <a:gd name="T19" fmla="*/ 55 h 163"/>
                <a:gd name="T20" fmla="*/ 0 w 458"/>
                <a:gd name="T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63">
                  <a:moveTo>
                    <a:pt x="458" y="19"/>
                  </a:moveTo>
                  <a:lnTo>
                    <a:pt x="430" y="70"/>
                  </a:lnTo>
                  <a:lnTo>
                    <a:pt x="389" y="110"/>
                  </a:lnTo>
                  <a:lnTo>
                    <a:pt x="339" y="139"/>
                  </a:lnTo>
                  <a:lnTo>
                    <a:pt x="284" y="158"/>
                  </a:lnTo>
                  <a:lnTo>
                    <a:pt x="227" y="163"/>
                  </a:lnTo>
                  <a:lnTo>
                    <a:pt x="170" y="153"/>
                  </a:lnTo>
                  <a:lnTo>
                    <a:pt x="115" y="132"/>
                  </a:lnTo>
                  <a:lnTo>
                    <a:pt x="67" y="98"/>
                  </a:lnTo>
                  <a:lnTo>
                    <a:pt x="31" y="55"/>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01" name="Freeform 1414"/>
            <p:cNvSpPr>
              <a:spLocks/>
            </p:cNvSpPr>
            <p:nvPr/>
          </p:nvSpPr>
          <p:spPr bwMode="auto">
            <a:xfrm>
              <a:off x="3160877" y="1616741"/>
              <a:ext cx="994990" cy="965200"/>
            </a:xfrm>
            <a:custGeom>
              <a:avLst/>
              <a:gdLst>
                <a:gd name="T0" fmla="*/ 12 w 501"/>
                <a:gd name="T1" fmla="*/ 150 h 486"/>
                <a:gd name="T2" fmla="*/ 0 w 501"/>
                <a:gd name="T3" fmla="*/ 207 h 486"/>
                <a:gd name="T4" fmla="*/ 3 w 501"/>
                <a:gd name="T5" fmla="*/ 267 h 486"/>
                <a:gd name="T6" fmla="*/ 19 w 501"/>
                <a:gd name="T7" fmla="*/ 324 h 486"/>
                <a:gd name="T8" fmla="*/ 46 w 501"/>
                <a:gd name="T9" fmla="*/ 374 h 486"/>
                <a:gd name="T10" fmla="*/ 88 w 501"/>
                <a:gd name="T11" fmla="*/ 422 h 486"/>
                <a:gd name="T12" fmla="*/ 134 w 501"/>
                <a:gd name="T13" fmla="*/ 455 h 486"/>
                <a:gd name="T14" fmla="*/ 186 w 501"/>
                <a:gd name="T15" fmla="*/ 477 h 486"/>
                <a:gd name="T16" fmla="*/ 246 w 501"/>
                <a:gd name="T17" fmla="*/ 486 h 486"/>
                <a:gd name="T18" fmla="*/ 303 w 501"/>
                <a:gd name="T19" fmla="*/ 482 h 486"/>
                <a:gd name="T20" fmla="*/ 358 w 501"/>
                <a:gd name="T21" fmla="*/ 465 h 486"/>
                <a:gd name="T22" fmla="*/ 408 w 501"/>
                <a:gd name="T23" fmla="*/ 434 h 486"/>
                <a:gd name="T24" fmla="*/ 449 w 501"/>
                <a:gd name="T25" fmla="*/ 393 h 486"/>
                <a:gd name="T26" fmla="*/ 480 w 501"/>
                <a:gd name="T27" fmla="*/ 346 h 486"/>
                <a:gd name="T28" fmla="*/ 496 w 501"/>
                <a:gd name="T29" fmla="*/ 291 h 486"/>
                <a:gd name="T30" fmla="*/ 501 w 501"/>
                <a:gd name="T31" fmla="*/ 233 h 486"/>
                <a:gd name="T32" fmla="*/ 494 w 501"/>
                <a:gd name="T33" fmla="*/ 176 h 486"/>
                <a:gd name="T34" fmla="*/ 473 w 501"/>
                <a:gd name="T35" fmla="*/ 124 h 486"/>
                <a:gd name="T36" fmla="*/ 437 w 501"/>
                <a:gd name="T37" fmla="*/ 78 h 486"/>
                <a:gd name="T38" fmla="*/ 394 w 501"/>
                <a:gd name="T39" fmla="*/ 40 h 486"/>
                <a:gd name="T40" fmla="*/ 344 w 501"/>
                <a:gd name="T41" fmla="*/ 14 h 486"/>
                <a:gd name="T42" fmla="*/ 286 w 501"/>
                <a:gd name="T43" fmla="*/ 0 h 486"/>
                <a:gd name="T44" fmla="*/ 229 w 501"/>
                <a:gd name="T45" fmla="*/ 0 h 486"/>
                <a:gd name="T46" fmla="*/ 172 w 501"/>
                <a:gd name="T47" fmla="*/ 14 h 486"/>
                <a:gd name="T48" fmla="*/ 119 w 501"/>
                <a:gd name="T49" fmla="*/ 38 h 486"/>
                <a:gd name="T50" fmla="*/ 74 w 501"/>
                <a:gd name="T51" fmla="*/ 76 h 486"/>
                <a:gd name="T52" fmla="*/ 36 w 501"/>
                <a:gd name="T53" fmla="*/ 124 h 486"/>
                <a:gd name="T54" fmla="*/ 12 w 501"/>
                <a:gd name="T55" fmla="*/ 176 h 486"/>
                <a:gd name="T56" fmla="*/ 3 w 501"/>
                <a:gd name="T57" fmla="*/ 236 h 486"/>
                <a:gd name="T58" fmla="*/ 5 w 501"/>
                <a:gd name="T59" fmla="*/ 296 h 486"/>
                <a:gd name="T60" fmla="*/ 19 w 501"/>
                <a:gd name="T61" fmla="*/ 35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1" h="486">
                  <a:moveTo>
                    <a:pt x="12" y="150"/>
                  </a:moveTo>
                  <a:lnTo>
                    <a:pt x="0" y="207"/>
                  </a:lnTo>
                  <a:lnTo>
                    <a:pt x="3" y="267"/>
                  </a:lnTo>
                  <a:lnTo>
                    <a:pt x="19" y="324"/>
                  </a:lnTo>
                  <a:lnTo>
                    <a:pt x="46" y="374"/>
                  </a:lnTo>
                  <a:lnTo>
                    <a:pt x="88" y="422"/>
                  </a:lnTo>
                  <a:lnTo>
                    <a:pt x="134" y="455"/>
                  </a:lnTo>
                  <a:lnTo>
                    <a:pt x="186" y="477"/>
                  </a:lnTo>
                  <a:lnTo>
                    <a:pt x="246" y="486"/>
                  </a:lnTo>
                  <a:lnTo>
                    <a:pt x="303" y="482"/>
                  </a:lnTo>
                  <a:lnTo>
                    <a:pt x="358" y="465"/>
                  </a:lnTo>
                  <a:lnTo>
                    <a:pt x="408" y="434"/>
                  </a:lnTo>
                  <a:lnTo>
                    <a:pt x="449" y="393"/>
                  </a:lnTo>
                  <a:lnTo>
                    <a:pt x="480" y="346"/>
                  </a:lnTo>
                  <a:lnTo>
                    <a:pt x="496" y="291"/>
                  </a:lnTo>
                  <a:lnTo>
                    <a:pt x="501" y="233"/>
                  </a:lnTo>
                  <a:lnTo>
                    <a:pt x="494" y="176"/>
                  </a:lnTo>
                  <a:lnTo>
                    <a:pt x="473" y="124"/>
                  </a:lnTo>
                  <a:lnTo>
                    <a:pt x="437" y="78"/>
                  </a:lnTo>
                  <a:lnTo>
                    <a:pt x="394" y="40"/>
                  </a:lnTo>
                  <a:lnTo>
                    <a:pt x="344" y="14"/>
                  </a:lnTo>
                  <a:lnTo>
                    <a:pt x="286" y="0"/>
                  </a:lnTo>
                  <a:lnTo>
                    <a:pt x="229" y="0"/>
                  </a:lnTo>
                  <a:lnTo>
                    <a:pt x="172" y="14"/>
                  </a:lnTo>
                  <a:lnTo>
                    <a:pt x="119" y="38"/>
                  </a:lnTo>
                  <a:lnTo>
                    <a:pt x="74" y="76"/>
                  </a:lnTo>
                  <a:lnTo>
                    <a:pt x="36" y="124"/>
                  </a:lnTo>
                  <a:lnTo>
                    <a:pt x="12" y="176"/>
                  </a:lnTo>
                  <a:lnTo>
                    <a:pt x="3" y="236"/>
                  </a:lnTo>
                  <a:lnTo>
                    <a:pt x="5" y="296"/>
                  </a:lnTo>
                  <a:lnTo>
                    <a:pt x="19" y="35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02" name="Freeform 1415"/>
            <p:cNvSpPr>
              <a:spLocks/>
            </p:cNvSpPr>
            <p:nvPr/>
          </p:nvSpPr>
          <p:spPr bwMode="auto">
            <a:xfrm>
              <a:off x="3516373" y="1815341"/>
              <a:ext cx="635523" cy="714963"/>
            </a:xfrm>
            <a:custGeom>
              <a:avLst/>
              <a:gdLst>
                <a:gd name="T0" fmla="*/ 289 w 320"/>
                <a:gd name="T1" fmla="*/ 0 h 360"/>
                <a:gd name="T2" fmla="*/ 310 w 320"/>
                <a:gd name="T3" fmla="*/ 52 h 360"/>
                <a:gd name="T4" fmla="*/ 320 w 320"/>
                <a:gd name="T5" fmla="*/ 110 h 360"/>
                <a:gd name="T6" fmla="*/ 313 w 320"/>
                <a:gd name="T7" fmla="*/ 167 h 360"/>
                <a:gd name="T8" fmla="*/ 296 w 320"/>
                <a:gd name="T9" fmla="*/ 219 h 360"/>
                <a:gd name="T10" fmla="*/ 265 w 320"/>
                <a:gd name="T11" fmla="*/ 269 h 360"/>
                <a:gd name="T12" fmla="*/ 222 w 320"/>
                <a:gd name="T13" fmla="*/ 310 h 360"/>
                <a:gd name="T14" fmla="*/ 172 w 320"/>
                <a:gd name="T15" fmla="*/ 339 h 360"/>
                <a:gd name="T16" fmla="*/ 117 w 320"/>
                <a:gd name="T17" fmla="*/ 355 h 360"/>
                <a:gd name="T18" fmla="*/ 60 w 320"/>
                <a:gd name="T19" fmla="*/ 360 h 360"/>
                <a:gd name="T20" fmla="*/ 0 w 320"/>
                <a:gd name="T21" fmla="*/ 35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 h="360">
                  <a:moveTo>
                    <a:pt x="289" y="0"/>
                  </a:moveTo>
                  <a:lnTo>
                    <a:pt x="310" y="52"/>
                  </a:lnTo>
                  <a:lnTo>
                    <a:pt x="320" y="110"/>
                  </a:lnTo>
                  <a:lnTo>
                    <a:pt x="313" y="167"/>
                  </a:lnTo>
                  <a:lnTo>
                    <a:pt x="296" y="219"/>
                  </a:lnTo>
                  <a:lnTo>
                    <a:pt x="265" y="269"/>
                  </a:lnTo>
                  <a:lnTo>
                    <a:pt x="222" y="310"/>
                  </a:lnTo>
                  <a:lnTo>
                    <a:pt x="172" y="339"/>
                  </a:lnTo>
                  <a:lnTo>
                    <a:pt x="117" y="355"/>
                  </a:lnTo>
                  <a:lnTo>
                    <a:pt x="60" y="360"/>
                  </a:lnTo>
                  <a:lnTo>
                    <a:pt x="0"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03" name="Freeform 1416"/>
            <p:cNvSpPr>
              <a:spLocks/>
            </p:cNvSpPr>
            <p:nvPr/>
          </p:nvSpPr>
          <p:spPr bwMode="auto">
            <a:xfrm>
              <a:off x="3146975" y="1586951"/>
              <a:ext cx="369397" cy="925480"/>
            </a:xfrm>
            <a:custGeom>
              <a:avLst/>
              <a:gdLst>
                <a:gd name="T0" fmla="*/ 117 w 186"/>
                <a:gd name="T1" fmla="*/ 0 h 466"/>
                <a:gd name="T2" fmla="*/ 72 w 186"/>
                <a:gd name="T3" fmla="*/ 39 h 466"/>
                <a:gd name="T4" fmla="*/ 36 w 186"/>
                <a:gd name="T5" fmla="*/ 84 h 466"/>
                <a:gd name="T6" fmla="*/ 14 w 186"/>
                <a:gd name="T7" fmla="*/ 136 h 466"/>
                <a:gd name="T8" fmla="*/ 0 w 186"/>
                <a:gd name="T9" fmla="*/ 196 h 466"/>
                <a:gd name="T10" fmla="*/ 2 w 186"/>
                <a:gd name="T11" fmla="*/ 256 h 466"/>
                <a:gd name="T12" fmla="*/ 17 w 186"/>
                <a:gd name="T13" fmla="*/ 311 h 466"/>
                <a:gd name="T14" fmla="*/ 45 w 186"/>
                <a:gd name="T15" fmla="*/ 363 h 466"/>
                <a:gd name="T16" fmla="*/ 84 w 186"/>
                <a:gd name="T17" fmla="*/ 408 h 466"/>
                <a:gd name="T18" fmla="*/ 134 w 186"/>
                <a:gd name="T19" fmla="*/ 444 h 466"/>
                <a:gd name="T20" fmla="*/ 186 w 186"/>
                <a:gd name="T21"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466">
                  <a:moveTo>
                    <a:pt x="117" y="0"/>
                  </a:moveTo>
                  <a:lnTo>
                    <a:pt x="72" y="39"/>
                  </a:lnTo>
                  <a:lnTo>
                    <a:pt x="36" y="84"/>
                  </a:lnTo>
                  <a:lnTo>
                    <a:pt x="14" y="136"/>
                  </a:lnTo>
                  <a:lnTo>
                    <a:pt x="0" y="196"/>
                  </a:lnTo>
                  <a:lnTo>
                    <a:pt x="2" y="256"/>
                  </a:lnTo>
                  <a:lnTo>
                    <a:pt x="17" y="311"/>
                  </a:lnTo>
                  <a:lnTo>
                    <a:pt x="45" y="363"/>
                  </a:lnTo>
                  <a:lnTo>
                    <a:pt x="84" y="408"/>
                  </a:lnTo>
                  <a:lnTo>
                    <a:pt x="134" y="444"/>
                  </a:lnTo>
                  <a:lnTo>
                    <a:pt x="186" y="46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04" name="Freeform 1417"/>
            <p:cNvSpPr>
              <a:spLocks/>
            </p:cNvSpPr>
            <p:nvPr/>
          </p:nvSpPr>
          <p:spPr bwMode="auto">
            <a:xfrm>
              <a:off x="3379338" y="1511482"/>
              <a:ext cx="748725" cy="587859"/>
            </a:xfrm>
            <a:custGeom>
              <a:avLst/>
              <a:gdLst>
                <a:gd name="T0" fmla="*/ 372 w 377"/>
                <a:gd name="T1" fmla="*/ 296 h 296"/>
                <a:gd name="T2" fmla="*/ 377 w 377"/>
                <a:gd name="T3" fmla="*/ 239 h 296"/>
                <a:gd name="T4" fmla="*/ 370 w 377"/>
                <a:gd name="T5" fmla="*/ 182 h 296"/>
                <a:gd name="T6" fmla="*/ 351 w 377"/>
                <a:gd name="T7" fmla="*/ 129 h 296"/>
                <a:gd name="T8" fmla="*/ 317 w 377"/>
                <a:gd name="T9" fmla="*/ 81 h 296"/>
                <a:gd name="T10" fmla="*/ 274 w 377"/>
                <a:gd name="T11" fmla="*/ 43 h 296"/>
                <a:gd name="T12" fmla="*/ 224 w 377"/>
                <a:gd name="T13" fmla="*/ 17 h 296"/>
                <a:gd name="T14" fmla="*/ 167 w 377"/>
                <a:gd name="T15" fmla="*/ 3 h 296"/>
                <a:gd name="T16" fmla="*/ 110 w 377"/>
                <a:gd name="T17" fmla="*/ 0 h 296"/>
                <a:gd name="T18" fmla="*/ 52 w 377"/>
                <a:gd name="T19" fmla="*/ 15 h 296"/>
                <a:gd name="T20" fmla="*/ 0 w 377"/>
                <a:gd name="T21" fmla="*/ 3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7" h="296">
                  <a:moveTo>
                    <a:pt x="372" y="296"/>
                  </a:moveTo>
                  <a:lnTo>
                    <a:pt x="377" y="239"/>
                  </a:lnTo>
                  <a:lnTo>
                    <a:pt x="370" y="182"/>
                  </a:lnTo>
                  <a:lnTo>
                    <a:pt x="351" y="129"/>
                  </a:lnTo>
                  <a:lnTo>
                    <a:pt x="317" y="81"/>
                  </a:lnTo>
                  <a:lnTo>
                    <a:pt x="274" y="43"/>
                  </a:lnTo>
                  <a:lnTo>
                    <a:pt x="224" y="17"/>
                  </a:lnTo>
                  <a:lnTo>
                    <a:pt x="167" y="3"/>
                  </a:lnTo>
                  <a:lnTo>
                    <a:pt x="110" y="0"/>
                  </a:lnTo>
                  <a:lnTo>
                    <a:pt x="52" y="15"/>
                  </a:lnTo>
                  <a:lnTo>
                    <a:pt x="0" y="3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05" name="Freeform 1418"/>
            <p:cNvSpPr>
              <a:spLocks/>
            </p:cNvSpPr>
            <p:nvPr/>
          </p:nvSpPr>
          <p:spPr bwMode="auto">
            <a:xfrm>
              <a:off x="3212514" y="2099341"/>
              <a:ext cx="905619" cy="383299"/>
            </a:xfrm>
            <a:custGeom>
              <a:avLst/>
              <a:gdLst>
                <a:gd name="T0" fmla="*/ 456 w 456"/>
                <a:gd name="T1" fmla="*/ 0 h 193"/>
                <a:gd name="T2" fmla="*/ 437 w 456"/>
                <a:gd name="T3" fmla="*/ 55 h 193"/>
                <a:gd name="T4" fmla="*/ 406 w 456"/>
                <a:gd name="T5" fmla="*/ 103 h 193"/>
                <a:gd name="T6" fmla="*/ 363 w 456"/>
                <a:gd name="T7" fmla="*/ 143 h 193"/>
                <a:gd name="T8" fmla="*/ 313 w 456"/>
                <a:gd name="T9" fmla="*/ 172 h 193"/>
                <a:gd name="T10" fmla="*/ 258 w 456"/>
                <a:gd name="T11" fmla="*/ 188 h 193"/>
                <a:gd name="T12" fmla="*/ 198 w 456"/>
                <a:gd name="T13" fmla="*/ 193 h 193"/>
                <a:gd name="T14" fmla="*/ 144 w 456"/>
                <a:gd name="T15" fmla="*/ 184 h 193"/>
                <a:gd name="T16" fmla="*/ 86 w 456"/>
                <a:gd name="T17" fmla="*/ 160 h 193"/>
                <a:gd name="T18" fmla="*/ 39 w 456"/>
                <a:gd name="T19" fmla="*/ 126 h 193"/>
                <a:gd name="T20" fmla="*/ 0 w 456"/>
                <a:gd name="T21" fmla="*/ 8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93">
                  <a:moveTo>
                    <a:pt x="456" y="0"/>
                  </a:moveTo>
                  <a:lnTo>
                    <a:pt x="437" y="55"/>
                  </a:lnTo>
                  <a:lnTo>
                    <a:pt x="406" y="103"/>
                  </a:lnTo>
                  <a:lnTo>
                    <a:pt x="363" y="143"/>
                  </a:lnTo>
                  <a:lnTo>
                    <a:pt x="313" y="172"/>
                  </a:lnTo>
                  <a:lnTo>
                    <a:pt x="258" y="188"/>
                  </a:lnTo>
                  <a:lnTo>
                    <a:pt x="198" y="193"/>
                  </a:lnTo>
                  <a:lnTo>
                    <a:pt x="144" y="184"/>
                  </a:lnTo>
                  <a:lnTo>
                    <a:pt x="86" y="160"/>
                  </a:lnTo>
                  <a:lnTo>
                    <a:pt x="39" y="126"/>
                  </a:lnTo>
                  <a:lnTo>
                    <a:pt x="0" y="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06" name="Freeform 1419"/>
            <p:cNvSpPr>
              <a:spLocks/>
            </p:cNvSpPr>
            <p:nvPr/>
          </p:nvSpPr>
          <p:spPr bwMode="auto">
            <a:xfrm>
              <a:off x="3146975" y="1819314"/>
              <a:ext cx="881787" cy="460754"/>
            </a:xfrm>
            <a:custGeom>
              <a:avLst/>
              <a:gdLst>
                <a:gd name="T0" fmla="*/ 0 w 444"/>
                <a:gd name="T1" fmla="*/ 81 h 232"/>
                <a:gd name="T2" fmla="*/ 45 w 444"/>
                <a:gd name="T3" fmla="*/ 43 h 232"/>
                <a:gd name="T4" fmla="*/ 98 w 444"/>
                <a:gd name="T5" fmla="*/ 15 h 232"/>
                <a:gd name="T6" fmla="*/ 155 w 444"/>
                <a:gd name="T7" fmla="*/ 0 h 232"/>
                <a:gd name="T8" fmla="*/ 215 w 444"/>
                <a:gd name="T9" fmla="*/ 0 h 232"/>
                <a:gd name="T10" fmla="*/ 272 w 444"/>
                <a:gd name="T11" fmla="*/ 12 h 232"/>
                <a:gd name="T12" fmla="*/ 324 w 444"/>
                <a:gd name="T13" fmla="*/ 38 h 232"/>
                <a:gd name="T14" fmla="*/ 370 w 444"/>
                <a:gd name="T15" fmla="*/ 74 h 232"/>
                <a:gd name="T16" fmla="*/ 408 w 444"/>
                <a:gd name="T17" fmla="*/ 122 h 232"/>
                <a:gd name="T18" fmla="*/ 432 w 444"/>
                <a:gd name="T19" fmla="*/ 174 h 232"/>
                <a:gd name="T20" fmla="*/ 444 w 444"/>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232">
                  <a:moveTo>
                    <a:pt x="0" y="81"/>
                  </a:moveTo>
                  <a:lnTo>
                    <a:pt x="45" y="43"/>
                  </a:lnTo>
                  <a:lnTo>
                    <a:pt x="98" y="15"/>
                  </a:lnTo>
                  <a:lnTo>
                    <a:pt x="155" y="0"/>
                  </a:lnTo>
                  <a:lnTo>
                    <a:pt x="215" y="0"/>
                  </a:lnTo>
                  <a:lnTo>
                    <a:pt x="272" y="12"/>
                  </a:lnTo>
                  <a:lnTo>
                    <a:pt x="324" y="38"/>
                  </a:lnTo>
                  <a:lnTo>
                    <a:pt x="370" y="74"/>
                  </a:lnTo>
                  <a:lnTo>
                    <a:pt x="408" y="122"/>
                  </a:lnTo>
                  <a:lnTo>
                    <a:pt x="432" y="174"/>
                  </a:lnTo>
                  <a:lnTo>
                    <a:pt x="444" y="23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07" name="Freeform 1420"/>
            <p:cNvSpPr>
              <a:spLocks/>
            </p:cNvSpPr>
            <p:nvPr/>
          </p:nvSpPr>
          <p:spPr bwMode="auto">
            <a:xfrm>
              <a:off x="3123143" y="1469776"/>
              <a:ext cx="564026" cy="790431"/>
            </a:xfrm>
            <a:custGeom>
              <a:avLst/>
              <a:gdLst>
                <a:gd name="T0" fmla="*/ 284 w 284"/>
                <a:gd name="T1" fmla="*/ 2 h 398"/>
                <a:gd name="T2" fmla="*/ 227 w 284"/>
                <a:gd name="T3" fmla="*/ 0 h 398"/>
                <a:gd name="T4" fmla="*/ 170 w 284"/>
                <a:gd name="T5" fmla="*/ 12 h 398"/>
                <a:gd name="T6" fmla="*/ 117 w 284"/>
                <a:gd name="T7" fmla="*/ 36 h 398"/>
                <a:gd name="T8" fmla="*/ 72 w 284"/>
                <a:gd name="T9" fmla="*/ 74 h 398"/>
                <a:gd name="T10" fmla="*/ 36 w 284"/>
                <a:gd name="T11" fmla="*/ 119 h 398"/>
                <a:gd name="T12" fmla="*/ 12 w 284"/>
                <a:gd name="T13" fmla="*/ 172 h 398"/>
                <a:gd name="T14" fmla="*/ 0 w 284"/>
                <a:gd name="T15" fmla="*/ 229 h 398"/>
                <a:gd name="T16" fmla="*/ 3 w 284"/>
                <a:gd name="T17" fmla="*/ 291 h 398"/>
                <a:gd name="T18" fmla="*/ 17 w 284"/>
                <a:gd name="T19" fmla="*/ 346 h 398"/>
                <a:gd name="T20" fmla="*/ 45 w 284"/>
                <a:gd name="T21" fmla="*/ 398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8">
                  <a:moveTo>
                    <a:pt x="284" y="2"/>
                  </a:moveTo>
                  <a:lnTo>
                    <a:pt x="227" y="0"/>
                  </a:lnTo>
                  <a:lnTo>
                    <a:pt x="170" y="12"/>
                  </a:lnTo>
                  <a:lnTo>
                    <a:pt x="117" y="36"/>
                  </a:lnTo>
                  <a:lnTo>
                    <a:pt x="72" y="74"/>
                  </a:lnTo>
                  <a:lnTo>
                    <a:pt x="36" y="119"/>
                  </a:lnTo>
                  <a:lnTo>
                    <a:pt x="12" y="172"/>
                  </a:lnTo>
                  <a:lnTo>
                    <a:pt x="0" y="229"/>
                  </a:lnTo>
                  <a:lnTo>
                    <a:pt x="3" y="291"/>
                  </a:lnTo>
                  <a:lnTo>
                    <a:pt x="17" y="346"/>
                  </a:lnTo>
                  <a:lnTo>
                    <a:pt x="45" y="3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08" name="Freeform 1421"/>
            <p:cNvSpPr>
              <a:spLocks/>
            </p:cNvSpPr>
            <p:nvPr/>
          </p:nvSpPr>
          <p:spPr bwMode="auto">
            <a:xfrm>
              <a:off x="3198611" y="1716042"/>
              <a:ext cx="919521" cy="349537"/>
            </a:xfrm>
            <a:custGeom>
              <a:avLst/>
              <a:gdLst>
                <a:gd name="T0" fmla="*/ 463 w 463"/>
                <a:gd name="T1" fmla="*/ 176 h 176"/>
                <a:gd name="T2" fmla="*/ 439 w 463"/>
                <a:gd name="T3" fmla="*/ 124 h 176"/>
                <a:gd name="T4" fmla="*/ 406 w 463"/>
                <a:gd name="T5" fmla="*/ 76 h 176"/>
                <a:gd name="T6" fmla="*/ 360 w 463"/>
                <a:gd name="T7" fmla="*/ 40 h 176"/>
                <a:gd name="T8" fmla="*/ 308 w 463"/>
                <a:gd name="T9" fmla="*/ 14 h 176"/>
                <a:gd name="T10" fmla="*/ 251 w 463"/>
                <a:gd name="T11" fmla="*/ 0 h 176"/>
                <a:gd name="T12" fmla="*/ 194 w 463"/>
                <a:gd name="T13" fmla="*/ 2 h 176"/>
                <a:gd name="T14" fmla="*/ 136 w 463"/>
                <a:gd name="T15" fmla="*/ 14 h 176"/>
                <a:gd name="T16" fmla="*/ 81 w 463"/>
                <a:gd name="T17" fmla="*/ 40 h 176"/>
                <a:gd name="T18" fmla="*/ 36 w 463"/>
                <a:gd name="T19" fmla="*/ 79 h 176"/>
                <a:gd name="T20" fmla="*/ 0 w 463"/>
                <a:gd name="T21" fmla="*/ 12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76">
                  <a:moveTo>
                    <a:pt x="463" y="176"/>
                  </a:moveTo>
                  <a:lnTo>
                    <a:pt x="439" y="124"/>
                  </a:lnTo>
                  <a:lnTo>
                    <a:pt x="406" y="76"/>
                  </a:lnTo>
                  <a:lnTo>
                    <a:pt x="360" y="40"/>
                  </a:lnTo>
                  <a:lnTo>
                    <a:pt x="308" y="14"/>
                  </a:lnTo>
                  <a:lnTo>
                    <a:pt x="251" y="0"/>
                  </a:lnTo>
                  <a:lnTo>
                    <a:pt x="194" y="2"/>
                  </a:lnTo>
                  <a:lnTo>
                    <a:pt x="136" y="14"/>
                  </a:lnTo>
                  <a:lnTo>
                    <a:pt x="81" y="40"/>
                  </a:lnTo>
                  <a:lnTo>
                    <a:pt x="36" y="79"/>
                  </a:lnTo>
                  <a:lnTo>
                    <a:pt x="0" y="12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09" name="Freeform 1422"/>
            <p:cNvSpPr>
              <a:spLocks/>
            </p:cNvSpPr>
            <p:nvPr/>
          </p:nvSpPr>
          <p:spPr bwMode="auto">
            <a:xfrm>
              <a:off x="3184709" y="1565105"/>
              <a:ext cx="905619" cy="349537"/>
            </a:xfrm>
            <a:custGeom>
              <a:avLst/>
              <a:gdLst>
                <a:gd name="T0" fmla="*/ 456 w 456"/>
                <a:gd name="T1" fmla="*/ 126 h 176"/>
                <a:gd name="T2" fmla="*/ 422 w 456"/>
                <a:gd name="T3" fmla="*/ 78 h 176"/>
                <a:gd name="T4" fmla="*/ 379 w 456"/>
                <a:gd name="T5" fmla="*/ 40 h 176"/>
                <a:gd name="T6" fmla="*/ 329 w 456"/>
                <a:gd name="T7" fmla="*/ 14 h 176"/>
                <a:gd name="T8" fmla="*/ 272 w 456"/>
                <a:gd name="T9" fmla="*/ 0 h 176"/>
                <a:gd name="T10" fmla="*/ 215 w 456"/>
                <a:gd name="T11" fmla="*/ 0 h 176"/>
                <a:gd name="T12" fmla="*/ 158 w 456"/>
                <a:gd name="T13" fmla="*/ 11 h 176"/>
                <a:gd name="T14" fmla="*/ 105 w 456"/>
                <a:gd name="T15" fmla="*/ 38 h 176"/>
                <a:gd name="T16" fmla="*/ 60 w 456"/>
                <a:gd name="T17" fmla="*/ 76 h 176"/>
                <a:gd name="T18" fmla="*/ 24 w 456"/>
                <a:gd name="T19" fmla="*/ 121 h 176"/>
                <a:gd name="T20" fmla="*/ 0 w 456"/>
                <a:gd name="T21"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76">
                  <a:moveTo>
                    <a:pt x="456" y="126"/>
                  </a:moveTo>
                  <a:lnTo>
                    <a:pt x="422" y="78"/>
                  </a:lnTo>
                  <a:lnTo>
                    <a:pt x="379" y="40"/>
                  </a:lnTo>
                  <a:lnTo>
                    <a:pt x="329" y="14"/>
                  </a:lnTo>
                  <a:lnTo>
                    <a:pt x="272" y="0"/>
                  </a:lnTo>
                  <a:lnTo>
                    <a:pt x="215" y="0"/>
                  </a:lnTo>
                  <a:lnTo>
                    <a:pt x="158" y="11"/>
                  </a:lnTo>
                  <a:lnTo>
                    <a:pt x="105" y="38"/>
                  </a:lnTo>
                  <a:lnTo>
                    <a:pt x="60" y="76"/>
                  </a:lnTo>
                  <a:lnTo>
                    <a:pt x="24" y="121"/>
                  </a:lnTo>
                  <a:lnTo>
                    <a:pt x="0" y="17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10" name="Freeform 1423"/>
            <p:cNvSpPr>
              <a:spLocks/>
            </p:cNvSpPr>
            <p:nvPr/>
          </p:nvSpPr>
          <p:spPr bwMode="auto">
            <a:xfrm>
              <a:off x="3085409" y="1432042"/>
              <a:ext cx="1014850" cy="1008892"/>
            </a:xfrm>
            <a:custGeom>
              <a:avLst/>
              <a:gdLst>
                <a:gd name="T0" fmla="*/ 432 w 511"/>
                <a:gd name="T1" fmla="*/ 83 h 508"/>
                <a:gd name="T2" fmla="*/ 391 w 511"/>
                <a:gd name="T3" fmla="*/ 45 h 508"/>
                <a:gd name="T4" fmla="*/ 341 w 511"/>
                <a:gd name="T5" fmla="*/ 16 h 508"/>
                <a:gd name="T6" fmla="*/ 291 w 511"/>
                <a:gd name="T7" fmla="*/ 0 h 508"/>
                <a:gd name="T8" fmla="*/ 229 w 511"/>
                <a:gd name="T9" fmla="*/ 0 h 508"/>
                <a:gd name="T10" fmla="*/ 172 w 511"/>
                <a:gd name="T11" fmla="*/ 12 h 508"/>
                <a:gd name="T12" fmla="*/ 119 w 511"/>
                <a:gd name="T13" fmla="*/ 35 h 508"/>
                <a:gd name="T14" fmla="*/ 74 w 511"/>
                <a:gd name="T15" fmla="*/ 71 h 508"/>
                <a:gd name="T16" fmla="*/ 38 w 511"/>
                <a:gd name="T17" fmla="*/ 117 h 508"/>
                <a:gd name="T18" fmla="*/ 12 w 511"/>
                <a:gd name="T19" fmla="*/ 171 h 508"/>
                <a:gd name="T20" fmla="*/ 0 w 511"/>
                <a:gd name="T21" fmla="*/ 229 h 508"/>
                <a:gd name="T22" fmla="*/ 2 w 511"/>
                <a:gd name="T23" fmla="*/ 286 h 508"/>
                <a:gd name="T24" fmla="*/ 17 w 511"/>
                <a:gd name="T25" fmla="*/ 346 h 508"/>
                <a:gd name="T26" fmla="*/ 45 w 511"/>
                <a:gd name="T27" fmla="*/ 396 h 508"/>
                <a:gd name="T28" fmla="*/ 84 w 511"/>
                <a:gd name="T29" fmla="*/ 441 h 508"/>
                <a:gd name="T30" fmla="*/ 131 w 511"/>
                <a:gd name="T31" fmla="*/ 474 h 508"/>
                <a:gd name="T32" fmla="*/ 186 w 511"/>
                <a:gd name="T33" fmla="*/ 498 h 508"/>
                <a:gd name="T34" fmla="*/ 246 w 511"/>
                <a:gd name="T35" fmla="*/ 508 h 508"/>
                <a:gd name="T36" fmla="*/ 303 w 511"/>
                <a:gd name="T37" fmla="*/ 505 h 508"/>
                <a:gd name="T38" fmla="*/ 360 w 511"/>
                <a:gd name="T39" fmla="*/ 489 h 508"/>
                <a:gd name="T40" fmla="*/ 410 w 511"/>
                <a:gd name="T41" fmla="*/ 458 h 508"/>
                <a:gd name="T42" fmla="*/ 453 w 511"/>
                <a:gd name="T43" fmla="*/ 420 h 508"/>
                <a:gd name="T44" fmla="*/ 484 w 511"/>
                <a:gd name="T45" fmla="*/ 369 h 508"/>
                <a:gd name="T46" fmla="*/ 503 w 511"/>
                <a:gd name="T47" fmla="*/ 317 h 508"/>
                <a:gd name="T48" fmla="*/ 511 w 511"/>
                <a:gd name="T49" fmla="*/ 260 h 508"/>
                <a:gd name="T50" fmla="*/ 503 w 511"/>
                <a:gd name="T51" fmla="*/ 202 h 508"/>
                <a:gd name="T52" fmla="*/ 484 w 511"/>
                <a:gd name="T53" fmla="*/ 148 h 508"/>
                <a:gd name="T54" fmla="*/ 451 w 511"/>
                <a:gd name="T55" fmla="*/ 100 h 508"/>
                <a:gd name="T56" fmla="*/ 408 w 511"/>
                <a:gd name="T57" fmla="*/ 62 h 508"/>
                <a:gd name="T58" fmla="*/ 358 w 511"/>
                <a:gd name="T59" fmla="*/ 35 h 508"/>
                <a:gd name="T60" fmla="*/ 303 w 511"/>
                <a:gd name="T61" fmla="*/ 2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1" h="508">
                  <a:moveTo>
                    <a:pt x="432" y="83"/>
                  </a:moveTo>
                  <a:lnTo>
                    <a:pt x="391" y="45"/>
                  </a:lnTo>
                  <a:lnTo>
                    <a:pt x="341" y="16"/>
                  </a:lnTo>
                  <a:lnTo>
                    <a:pt x="291" y="0"/>
                  </a:lnTo>
                  <a:lnTo>
                    <a:pt x="229" y="0"/>
                  </a:lnTo>
                  <a:lnTo>
                    <a:pt x="172" y="12"/>
                  </a:lnTo>
                  <a:lnTo>
                    <a:pt x="119" y="35"/>
                  </a:lnTo>
                  <a:lnTo>
                    <a:pt x="74" y="71"/>
                  </a:lnTo>
                  <a:lnTo>
                    <a:pt x="38" y="117"/>
                  </a:lnTo>
                  <a:lnTo>
                    <a:pt x="12" y="171"/>
                  </a:lnTo>
                  <a:lnTo>
                    <a:pt x="0" y="229"/>
                  </a:lnTo>
                  <a:lnTo>
                    <a:pt x="2" y="286"/>
                  </a:lnTo>
                  <a:lnTo>
                    <a:pt x="17" y="346"/>
                  </a:lnTo>
                  <a:lnTo>
                    <a:pt x="45" y="396"/>
                  </a:lnTo>
                  <a:lnTo>
                    <a:pt x="84" y="441"/>
                  </a:lnTo>
                  <a:lnTo>
                    <a:pt x="131" y="474"/>
                  </a:lnTo>
                  <a:lnTo>
                    <a:pt x="186" y="498"/>
                  </a:lnTo>
                  <a:lnTo>
                    <a:pt x="246" y="508"/>
                  </a:lnTo>
                  <a:lnTo>
                    <a:pt x="303" y="505"/>
                  </a:lnTo>
                  <a:lnTo>
                    <a:pt x="360" y="489"/>
                  </a:lnTo>
                  <a:lnTo>
                    <a:pt x="410" y="458"/>
                  </a:lnTo>
                  <a:lnTo>
                    <a:pt x="453" y="420"/>
                  </a:lnTo>
                  <a:lnTo>
                    <a:pt x="484" y="369"/>
                  </a:lnTo>
                  <a:lnTo>
                    <a:pt x="503" y="317"/>
                  </a:lnTo>
                  <a:lnTo>
                    <a:pt x="511" y="260"/>
                  </a:lnTo>
                  <a:lnTo>
                    <a:pt x="503" y="202"/>
                  </a:lnTo>
                  <a:lnTo>
                    <a:pt x="484" y="148"/>
                  </a:lnTo>
                  <a:lnTo>
                    <a:pt x="451" y="100"/>
                  </a:lnTo>
                  <a:lnTo>
                    <a:pt x="408" y="62"/>
                  </a:lnTo>
                  <a:lnTo>
                    <a:pt x="358" y="35"/>
                  </a:lnTo>
                  <a:lnTo>
                    <a:pt x="303" y="2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11" name="Freeform 1424"/>
            <p:cNvSpPr>
              <a:spLocks/>
            </p:cNvSpPr>
            <p:nvPr/>
          </p:nvSpPr>
          <p:spPr bwMode="auto">
            <a:xfrm>
              <a:off x="3522331" y="1596881"/>
              <a:ext cx="538208" cy="814264"/>
            </a:xfrm>
            <a:custGeom>
              <a:avLst/>
              <a:gdLst>
                <a:gd name="T0" fmla="*/ 212 w 271"/>
                <a:gd name="T1" fmla="*/ 0 h 410"/>
                <a:gd name="T2" fmla="*/ 245 w 271"/>
                <a:gd name="T3" fmla="*/ 48 h 410"/>
                <a:gd name="T4" fmla="*/ 264 w 271"/>
                <a:gd name="T5" fmla="*/ 103 h 410"/>
                <a:gd name="T6" fmla="*/ 271 w 271"/>
                <a:gd name="T7" fmla="*/ 160 h 410"/>
                <a:gd name="T8" fmla="*/ 264 w 271"/>
                <a:gd name="T9" fmla="*/ 217 h 410"/>
                <a:gd name="T10" fmla="*/ 243 w 271"/>
                <a:gd name="T11" fmla="*/ 272 h 410"/>
                <a:gd name="T12" fmla="*/ 212 w 271"/>
                <a:gd name="T13" fmla="*/ 320 h 410"/>
                <a:gd name="T14" fmla="*/ 169 w 271"/>
                <a:gd name="T15" fmla="*/ 360 h 410"/>
                <a:gd name="T16" fmla="*/ 116 w 271"/>
                <a:gd name="T17" fmla="*/ 389 h 410"/>
                <a:gd name="T18" fmla="*/ 62 w 271"/>
                <a:gd name="T19" fmla="*/ 406 h 410"/>
                <a:gd name="T20" fmla="*/ 0 w 271"/>
                <a:gd name="T21"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410">
                  <a:moveTo>
                    <a:pt x="212" y="0"/>
                  </a:moveTo>
                  <a:lnTo>
                    <a:pt x="245" y="48"/>
                  </a:lnTo>
                  <a:lnTo>
                    <a:pt x="264" y="103"/>
                  </a:lnTo>
                  <a:lnTo>
                    <a:pt x="271" y="160"/>
                  </a:lnTo>
                  <a:lnTo>
                    <a:pt x="264" y="217"/>
                  </a:lnTo>
                  <a:lnTo>
                    <a:pt x="243" y="272"/>
                  </a:lnTo>
                  <a:lnTo>
                    <a:pt x="212" y="320"/>
                  </a:lnTo>
                  <a:lnTo>
                    <a:pt x="169" y="360"/>
                  </a:lnTo>
                  <a:lnTo>
                    <a:pt x="116" y="389"/>
                  </a:lnTo>
                  <a:lnTo>
                    <a:pt x="62" y="406"/>
                  </a:lnTo>
                  <a:lnTo>
                    <a:pt x="0" y="41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12" name="Freeform 1425"/>
            <p:cNvSpPr>
              <a:spLocks/>
            </p:cNvSpPr>
            <p:nvPr/>
          </p:nvSpPr>
          <p:spPr bwMode="auto">
            <a:xfrm>
              <a:off x="3190668" y="1402253"/>
              <a:ext cx="824193" cy="492530"/>
            </a:xfrm>
            <a:custGeom>
              <a:avLst/>
              <a:gdLst>
                <a:gd name="T0" fmla="*/ 415 w 415"/>
                <a:gd name="T1" fmla="*/ 248 h 248"/>
                <a:gd name="T2" fmla="*/ 407 w 415"/>
                <a:gd name="T3" fmla="*/ 189 h 248"/>
                <a:gd name="T4" fmla="*/ 388 w 415"/>
                <a:gd name="T5" fmla="*/ 136 h 248"/>
                <a:gd name="T6" fmla="*/ 357 w 415"/>
                <a:gd name="T7" fmla="*/ 89 h 248"/>
                <a:gd name="T8" fmla="*/ 317 w 415"/>
                <a:gd name="T9" fmla="*/ 48 h 248"/>
                <a:gd name="T10" fmla="*/ 267 w 415"/>
                <a:gd name="T11" fmla="*/ 19 h 248"/>
                <a:gd name="T12" fmla="*/ 212 w 415"/>
                <a:gd name="T13" fmla="*/ 3 h 248"/>
                <a:gd name="T14" fmla="*/ 155 w 415"/>
                <a:gd name="T15" fmla="*/ 0 h 248"/>
                <a:gd name="T16" fmla="*/ 97 w 415"/>
                <a:gd name="T17" fmla="*/ 12 h 248"/>
                <a:gd name="T18" fmla="*/ 45 w 415"/>
                <a:gd name="T19" fmla="*/ 36 h 248"/>
                <a:gd name="T20" fmla="*/ 0 w 415"/>
                <a:gd name="T21" fmla="*/ 7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248">
                  <a:moveTo>
                    <a:pt x="415" y="248"/>
                  </a:moveTo>
                  <a:lnTo>
                    <a:pt x="407" y="189"/>
                  </a:lnTo>
                  <a:lnTo>
                    <a:pt x="388" y="136"/>
                  </a:lnTo>
                  <a:lnTo>
                    <a:pt x="357" y="89"/>
                  </a:lnTo>
                  <a:lnTo>
                    <a:pt x="317" y="48"/>
                  </a:lnTo>
                  <a:lnTo>
                    <a:pt x="267" y="19"/>
                  </a:lnTo>
                  <a:lnTo>
                    <a:pt x="212" y="3"/>
                  </a:lnTo>
                  <a:lnTo>
                    <a:pt x="155" y="0"/>
                  </a:lnTo>
                  <a:lnTo>
                    <a:pt x="97" y="12"/>
                  </a:lnTo>
                  <a:lnTo>
                    <a:pt x="45" y="36"/>
                  </a:lnTo>
                  <a:lnTo>
                    <a:pt x="0" y="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13" name="Freeform 1426"/>
            <p:cNvSpPr>
              <a:spLocks/>
            </p:cNvSpPr>
            <p:nvPr/>
          </p:nvSpPr>
          <p:spPr bwMode="auto">
            <a:xfrm>
              <a:off x="3156905" y="1894783"/>
              <a:ext cx="857955" cy="494516"/>
            </a:xfrm>
            <a:custGeom>
              <a:avLst/>
              <a:gdLst>
                <a:gd name="T0" fmla="*/ 432 w 432"/>
                <a:gd name="T1" fmla="*/ 0 h 249"/>
                <a:gd name="T2" fmla="*/ 424 w 432"/>
                <a:gd name="T3" fmla="*/ 58 h 249"/>
                <a:gd name="T4" fmla="*/ 403 w 432"/>
                <a:gd name="T5" fmla="*/ 110 h 249"/>
                <a:gd name="T6" fmla="*/ 370 w 432"/>
                <a:gd name="T7" fmla="*/ 160 h 249"/>
                <a:gd name="T8" fmla="*/ 327 w 432"/>
                <a:gd name="T9" fmla="*/ 198 h 249"/>
                <a:gd name="T10" fmla="*/ 277 w 432"/>
                <a:gd name="T11" fmla="*/ 229 h 249"/>
                <a:gd name="T12" fmla="*/ 219 w 432"/>
                <a:gd name="T13" fmla="*/ 246 h 249"/>
                <a:gd name="T14" fmla="*/ 160 w 432"/>
                <a:gd name="T15" fmla="*/ 249 h 249"/>
                <a:gd name="T16" fmla="*/ 102 w 432"/>
                <a:gd name="T17" fmla="*/ 239 h 249"/>
                <a:gd name="T18" fmla="*/ 48 w 432"/>
                <a:gd name="T19" fmla="*/ 215 h 249"/>
                <a:gd name="T20" fmla="*/ 0 w 432"/>
                <a:gd name="T21" fmla="*/ 18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249">
                  <a:moveTo>
                    <a:pt x="432" y="0"/>
                  </a:moveTo>
                  <a:lnTo>
                    <a:pt x="424" y="58"/>
                  </a:lnTo>
                  <a:lnTo>
                    <a:pt x="403" y="110"/>
                  </a:lnTo>
                  <a:lnTo>
                    <a:pt x="370" y="160"/>
                  </a:lnTo>
                  <a:lnTo>
                    <a:pt x="327" y="198"/>
                  </a:lnTo>
                  <a:lnTo>
                    <a:pt x="277" y="229"/>
                  </a:lnTo>
                  <a:lnTo>
                    <a:pt x="219" y="246"/>
                  </a:lnTo>
                  <a:lnTo>
                    <a:pt x="160" y="249"/>
                  </a:lnTo>
                  <a:lnTo>
                    <a:pt x="102" y="239"/>
                  </a:lnTo>
                  <a:lnTo>
                    <a:pt x="48" y="215"/>
                  </a:lnTo>
                  <a:lnTo>
                    <a:pt x="0" y="1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14" name="Freeform 1427"/>
            <p:cNvSpPr>
              <a:spLocks/>
            </p:cNvSpPr>
            <p:nvPr/>
          </p:nvSpPr>
          <p:spPr bwMode="auto">
            <a:xfrm>
              <a:off x="3450834" y="1388350"/>
              <a:ext cx="510404" cy="816249"/>
            </a:xfrm>
            <a:custGeom>
              <a:avLst/>
              <a:gdLst>
                <a:gd name="T0" fmla="*/ 195 w 257"/>
                <a:gd name="T1" fmla="*/ 411 h 411"/>
                <a:gd name="T2" fmla="*/ 229 w 257"/>
                <a:gd name="T3" fmla="*/ 363 h 411"/>
                <a:gd name="T4" fmla="*/ 250 w 257"/>
                <a:gd name="T5" fmla="*/ 308 h 411"/>
                <a:gd name="T6" fmla="*/ 257 w 257"/>
                <a:gd name="T7" fmla="*/ 251 h 411"/>
                <a:gd name="T8" fmla="*/ 253 w 257"/>
                <a:gd name="T9" fmla="*/ 191 h 411"/>
                <a:gd name="T10" fmla="*/ 233 w 257"/>
                <a:gd name="T11" fmla="*/ 136 h 411"/>
                <a:gd name="T12" fmla="*/ 202 w 257"/>
                <a:gd name="T13" fmla="*/ 89 h 411"/>
                <a:gd name="T14" fmla="*/ 160 w 257"/>
                <a:gd name="T15" fmla="*/ 48 h 411"/>
                <a:gd name="T16" fmla="*/ 107 w 257"/>
                <a:gd name="T17" fmla="*/ 22 h 411"/>
                <a:gd name="T18" fmla="*/ 57 w 257"/>
                <a:gd name="T19" fmla="*/ 3 h 411"/>
                <a:gd name="T20" fmla="*/ 0 w 257"/>
                <a:gd name="T21"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7" h="411">
                  <a:moveTo>
                    <a:pt x="195" y="411"/>
                  </a:moveTo>
                  <a:lnTo>
                    <a:pt x="229" y="363"/>
                  </a:lnTo>
                  <a:lnTo>
                    <a:pt x="250" y="308"/>
                  </a:lnTo>
                  <a:lnTo>
                    <a:pt x="257" y="251"/>
                  </a:lnTo>
                  <a:lnTo>
                    <a:pt x="253" y="191"/>
                  </a:lnTo>
                  <a:lnTo>
                    <a:pt x="233" y="136"/>
                  </a:lnTo>
                  <a:lnTo>
                    <a:pt x="202" y="89"/>
                  </a:lnTo>
                  <a:lnTo>
                    <a:pt x="160" y="48"/>
                  </a:lnTo>
                  <a:lnTo>
                    <a:pt x="107" y="22"/>
                  </a:lnTo>
                  <a:lnTo>
                    <a:pt x="57" y="3"/>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15" name="Freeform 1428"/>
            <p:cNvSpPr>
              <a:spLocks/>
            </p:cNvSpPr>
            <p:nvPr/>
          </p:nvSpPr>
          <p:spPr bwMode="auto">
            <a:xfrm>
              <a:off x="3512401" y="1394308"/>
              <a:ext cx="208531" cy="89370"/>
            </a:xfrm>
            <a:custGeom>
              <a:avLst/>
              <a:gdLst>
                <a:gd name="T0" fmla="*/ 105 w 105"/>
                <a:gd name="T1" fmla="*/ 45 h 45"/>
                <a:gd name="T2" fmla="*/ 55 w 105"/>
                <a:gd name="T3" fmla="*/ 16 h 45"/>
                <a:gd name="T4" fmla="*/ 0 w 105"/>
                <a:gd name="T5" fmla="*/ 0 h 45"/>
              </a:gdLst>
              <a:ahLst/>
              <a:cxnLst>
                <a:cxn ang="0">
                  <a:pos x="T0" y="T1"/>
                </a:cxn>
                <a:cxn ang="0">
                  <a:pos x="T2" y="T3"/>
                </a:cxn>
                <a:cxn ang="0">
                  <a:pos x="T4" y="T5"/>
                </a:cxn>
              </a:cxnLst>
              <a:rect l="0" t="0" r="r" b="b"/>
              <a:pathLst>
                <a:path w="105" h="45">
                  <a:moveTo>
                    <a:pt x="105" y="45"/>
                  </a:moveTo>
                  <a:lnTo>
                    <a:pt x="55" y="16"/>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16" name="Freeform 1429"/>
            <p:cNvSpPr>
              <a:spLocks/>
            </p:cNvSpPr>
            <p:nvPr/>
          </p:nvSpPr>
          <p:spPr bwMode="auto">
            <a:xfrm>
              <a:off x="2944403" y="1402253"/>
              <a:ext cx="345565" cy="536222"/>
            </a:xfrm>
            <a:custGeom>
              <a:avLst/>
              <a:gdLst>
                <a:gd name="T0" fmla="*/ 174 w 174"/>
                <a:gd name="T1" fmla="*/ 0 h 270"/>
                <a:gd name="T2" fmla="*/ 121 w 174"/>
                <a:gd name="T3" fmla="*/ 24 h 270"/>
                <a:gd name="T4" fmla="*/ 73 w 174"/>
                <a:gd name="T5" fmla="*/ 58 h 270"/>
                <a:gd name="T6" fmla="*/ 38 w 174"/>
                <a:gd name="T7" fmla="*/ 103 h 270"/>
                <a:gd name="T8" fmla="*/ 11 w 174"/>
                <a:gd name="T9" fmla="*/ 155 h 270"/>
                <a:gd name="T10" fmla="*/ 0 w 174"/>
                <a:gd name="T11" fmla="*/ 210 h 270"/>
                <a:gd name="T12" fmla="*/ 0 w 174"/>
                <a:gd name="T13" fmla="*/ 270 h 270"/>
              </a:gdLst>
              <a:ahLst/>
              <a:cxnLst>
                <a:cxn ang="0">
                  <a:pos x="T0" y="T1"/>
                </a:cxn>
                <a:cxn ang="0">
                  <a:pos x="T2" y="T3"/>
                </a:cxn>
                <a:cxn ang="0">
                  <a:pos x="T4" y="T5"/>
                </a:cxn>
                <a:cxn ang="0">
                  <a:pos x="T6" y="T7"/>
                </a:cxn>
                <a:cxn ang="0">
                  <a:pos x="T8" y="T9"/>
                </a:cxn>
                <a:cxn ang="0">
                  <a:pos x="T10" y="T11"/>
                </a:cxn>
                <a:cxn ang="0">
                  <a:pos x="T12" y="T13"/>
                </a:cxn>
              </a:cxnLst>
              <a:rect l="0" t="0" r="r" b="b"/>
              <a:pathLst>
                <a:path w="174" h="270">
                  <a:moveTo>
                    <a:pt x="174" y="0"/>
                  </a:moveTo>
                  <a:lnTo>
                    <a:pt x="121" y="24"/>
                  </a:lnTo>
                  <a:lnTo>
                    <a:pt x="73" y="58"/>
                  </a:lnTo>
                  <a:lnTo>
                    <a:pt x="38" y="103"/>
                  </a:lnTo>
                  <a:lnTo>
                    <a:pt x="11" y="155"/>
                  </a:lnTo>
                  <a:lnTo>
                    <a:pt x="0" y="210"/>
                  </a:lnTo>
                  <a:lnTo>
                    <a:pt x="0" y="27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17" name="Freeform 1430"/>
            <p:cNvSpPr>
              <a:spLocks/>
            </p:cNvSpPr>
            <p:nvPr/>
          </p:nvSpPr>
          <p:spPr bwMode="auto">
            <a:xfrm>
              <a:off x="3289968" y="1384378"/>
              <a:ext cx="222433" cy="17874"/>
            </a:xfrm>
            <a:custGeom>
              <a:avLst/>
              <a:gdLst>
                <a:gd name="T0" fmla="*/ 112 w 112"/>
                <a:gd name="T1" fmla="*/ 5 h 9"/>
                <a:gd name="T2" fmla="*/ 54 w 112"/>
                <a:gd name="T3" fmla="*/ 0 h 9"/>
                <a:gd name="T4" fmla="*/ 0 w 112"/>
                <a:gd name="T5" fmla="*/ 9 h 9"/>
              </a:gdLst>
              <a:ahLst/>
              <a:cxnLst>
                <a:cxn ang="0">
                  <a:pos x="T0" y="T1"/>
                </a:cxn>
                <a:cxn ang="0">
                  <a:pos x="T2" y="T3"/>
                </a:cxn>
                <a:cxn ang="0">
                  <a:pos x="T4" y="T5"/>
                </a:cxn>
              </a:cxnLst>
              <a:rect l="0" t="0" r="r" b="b"/>
              <a:pathLst>
                <a:path w="112" h="9">
                  <a:moveTo>
                    <a:pt x="112" y="5"/>
                  </a:moveTo>
                  <a:lnTo>
                    <a:pt x="54" y="0"/>
                  </a:lnTo>
                  <a:lnTo>
                    <a:pt x="0" y="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18" name="Freeform 1431"/>
            <p:cNvSpPr>
              <a:spLocks/>
            </p:cNvSpPr>
            <p:nvPr/>
          </p:nvSpPr>
          <p:spPr bwMode="auto">
            <a:xfrm>
              <a:off x="3482611" y="1483679"/>
              <a:ext cx="426991" cy="889732"/>
            </a:xfrm>
            <a:custGeom>
              <a:avLst/>
              <a:gdLst>
                <a:gd name="T0" fmla="*/ 120 w 215"/>
                <a:gd name="T1" fmla="*/ 0 h 448"/>
                <a:gd name="T2" fmla="*/ 160 w 215"/>
                <a:gd name="T3" fmla="*/ 41 h 448"/>
                <a:gd name="T4" fmla="*/ 191 w 215"/>
                <a:gd name="T5" fmla="*/ 91 h 448"/>
                <a:gd name="T6" fmla="*/ 210 w 215"/>
                <a:gd name="T7" fmla="*/ 145 h 448"/>
                <a:gd name="T8" fmla="*/ 215 w 215"/>
                <a:gd name="T9" fmla="*/ 203 h 448"/>
                <a:gd name="T10" fmla="*/ 206 w 215"/>
                <a:gd name="T11" fmla="*/ 260 h 448"/>
                <a:gd name="T12" fmla="*/ 184 w 215"/>
                <a:gd name="T13" fmla="*/ 315 h 448"/>
                <a:gd name="T14" fmla="*/ 151 w 215"/>
                <a:gd name="T15" fmla="*/ 365 h 448"/>
                <a:gd name="T16" fmla="*/ 108 w 215"/>
                <a:gd name="T17" fmla="*/ 403 h 448"/>
                <a:gd name="T18" fmla="*/ 58 w 215"/>
                <a:gd name="T19" fmla="*/ 432 h 448"/>
                <a:gd name="T20" fmla="*/ 0 w 215"/>
                <a:gd name="T21"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 h="448">
                  <a:moveTo>
                    <a:pt x="120" y="0"/>
                  </a:moveTo>
                  <a:lnTo>
                    <a:pt x="160" y="41"/>
                  </a:lnTo>
                  <a:lnTo>
                    <a:pt x="191" y="91"/>
                  </a:lnTo>
                  <a:lnTo>
                    <a:pt x="210" y="145"/>
                  </a:lnTo>
                  <a:lnTo>
                    <a:pt x="215" y="203"/>
                  </a:lnTo>
                  <a:lnTo>
                    <a:pt x="206" y="260"/>
                  </a:lnTo>
                  <a:lnTo>
                    <a:pt x="184" y="315"/>
                  </a:lnTo>
                  <a:lnTo>
                    <a:pt x="151" y="365"/>
                  </a:lnTo>
                  <a:lnTo>
                    <a:pt x="108" y="403"/>
                  </a:lnTo>
                  <a:lnTo>
                    <a:pt x="58" y="432"/>
                  </a:lnTo>
                  <a:lnTo>
                    <a:pt x="0" y="44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19" name="Freeform 1432"/>
            <p:cNvSpPr>
              <a:spLocks/>
            </p:cNvSpPr>
            <p:nvPr/>
          </p:nvSpPr>
          <p:spPr bwMode="auto">
            <a:xfrm>
              <a:off x="2966249" y="1394308"/>
              <a:ext cx="891718" cy="1002934"/>
            </a:xfrm>
            <a:custGeom>
              <a:avLst/>
              <a:gdLst>
                <a:gd name="T0" fmla="*/ 62 w 449"/>
                <a:gd name="T1" fmla="*/ 470 h 505"/>
                <a:gd name="T2" fmla="*/ 115 w 449"/>
                <a:gd name="T3" fmla="*/ 493 h 505"/>
                <a:gd name="T4" fmla="*/ 175 w 449"/>
                <a:gd name="T5" fmla="*/ 505 h 505"/>
                <a:gd name="T6" fmla="*/ 232 w 449"/>
                <a:gd name="T7" fmla="*/ 501 h 505"/>
                <a:gd name="T8" fmla="*/ 289 w 449"/>
                <a:gd name="T9" fmla="*/ 486 h 505"/>
                <a:gd name="T10" fmla="*/ 342 w 449"/>
                <a:gd name="T11" fmla="*/ 458 h 505"/>
                <a:gd name="T12" fmla="*/ 384 w 449"/>
                <a:gd name="T13" fmla="*/ 417 h 505"/>
                <a:gd name="T14" fmla="*/ 418 w 449"/>
                <a:gd name="T15" fmla="*/ 369 h 505"/>
                <a:gd name="T16" fmla="*/ 439 w 449"/>
                <a:gd name="T17" fmla="*/ 314 h 505"/>
                <a:gd name="T18" fmla="*/ 449 w 449"/>
                <a:gd name="T19" fmla="*/ 255 h 505"/>
                <a:gd name="T20" fmla="*/ 444 w 449"/>
                <a:gd name="T21" fmla="*/ 198 h 505"/>
                <a:gd name="T22" fmla="*/ 425 w 449"/>
                <a:gd name="T23" fmla="*/ 143 h 505"/>
                <a:gd name="T24" fmla="*/ 394 w 449"/>
                <a:gd name="T25" fmla="*/ 93 h 505"/>
                <a:gd name="T26" fmla="*/ 353 w 449"/>
                <a:gd name="T27" fmla="*/ 52 h 505"/>
                <a:gd name="T28" fmla="*/ 306 w 449"/>
                <a:gd name="T29" fmla="*/ 21 h 505"/>
                <a:gd name="T30" fmla="*/ 251 w 449"/>
                <a:gd name="T31" fmla="*/ 4 h 505"/>
                <a:gd name="T32" fmla="*/ 194 w 449"/>
                <a:gd name="T33" fmla="*/ 0 h 505"/>
                <a:gd name="T34" fmla="*/ 136 w 449"/>
                <a:gd name="T35" fmla="*/ 9 h 505"/>
                <a:gd name="T36" fmla="*/ 84 w 449"/>
                <a:gd name="T37" fmla="*/ 31 h 505"/>
                <a:gd name="T38" fmla="*/ 39 w 449"/>
                <a:gd name="T39" fmla="*/ 66 h 505"/>
                <a:gd name="T40" fmla="*/ 0 w 449"/>
                <a:gd name="T41" fmla="*/ 109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9" h="505">
                  <a:moveTo>
                    <a:pt x="62" y="470"/>
                  </a:moveTo>
                  <a:lnTo>
                    <a:pt x="115" y="493"/>
                  </a:lnTo>
                  <a:lnTo>
                    <a:pt x="175" y="505"/>
                  </a:lnTo>
                  <a:lnTo>
                    <a:pt x="232" y="501"/>
                  </a:lnTo>
                  <a:lnTo>
                    <a:pt x="289" y="486"/>
                  </a:lnTo>
                  <a:lnTo>
                    <a:pt x="342" y="458"/>
                  </a:lnTo>
                  <a:lnTo>
                    <a:pt x="384" y="417"/>
                  </a:lnTo>
                  <a:lnTo>
                    <a:pt x="418" y="369"/>
                  </a:lnTo>
                  <a:lnTo>
                    <a:pt x="439" y="314"/>
                  </a:lnTo>
                  <a:lnTo>
                    <a:pt x="449" y="255"/>
                  </a:lnTo>
                  <a:lnTo>
                    <a:pt x="444" y="198"/>
                  </a:lnTo>
                  <a:lnTo>
                    <a:pt x="425" y="143"/>
                  </a:lnTo>
                  <a:lnTo>
                    <a:pt x="394" y="93"/>
                  </a:lnTo>
                  <a:lnTo>
                    <a:pt x="353" y="52"/>
                  </a:lnTo>
                  <a:lnTo>
                    <a:pt x="306" y="21"/>
                  </a:lnTo>
                  <a:lnTo>
                    <a:pt x="251" y="4"/>
                  </a:lnTo>
                  <a:lnTo>
                    <a:pt x="194" y="0"/>
                  </a:lnTo>
                  <a:lnTo>
                    <a:pt x="136" y="9"/>
                  </a:lnTo>
                  <a:lnTo>
                    <a:pt x="84" y="31"/>
                  </a:lnTo>
                  <a:lnTo>
                    <a:pt x="39" y="66"/>
                  </a:lnTo>
                  <a:lnTo>
                    <a:pt x="0" y="10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20" name="Freeform 1433"/>
            <p:cNvSpPr>
              <a:spLocks/>
            </p:cNvSpPr>
            <p:nvPr/>
          </p:nvSpPr>
          <p:spPr bwMode="auto">
            <a:xfrm>
              <a:off x="3043703" y="1545244"/>
              <a:ext cx="478628" cy="865899"/>
            </a:xfrm>
            <a:custGeom>
              <a:avLst/>
              <a:gdLst>
                <a:gd name="T0" fmla="*/ 74 w 241"/>
                <a:gd name="T1" fmla="*/ 0 h 436"/>
                <a:gd name="T2" fmla="*/ 38 w 241"/>
                <a:gd name="T3" fmla="*/ 45 h 436"/>
                <a:gd name="T4" fmla="*/ 12 w 241"/>
                <a:gd name="T5" fmla="*/ 98 h 436"/>
                <a:gd name="T6" fmla="*/ 0 w 241"/>
                <a:gd name="T7" fmla="*/ 155 h 436"/>
                <a:gd name="T8" fmla="*/ 2 w 241"/>
                <a:gd name="T9" fmla="*/ 212 h 436"/>
                <a:gd name="T10" fmla="*/ 16 w 241"/>
                <a:gd name="T11" fmla="*/ 269 h 436"/>
                <a:gd name="T12" fmla="*/ 45 w 241"/>
                <a:gd name="T13" fmla="*/ 324 h 436"/>
                <a:gd name="T14" fmla="*/ 83 w 241"/>
                <a:gd name="T15" fmla="*/ 367 h 436"/>
                <a:gd name="T16" fmla="*/ 131 w 241"/>
                <a:gd name="T17" fmla="*/ 403 h 436"/>
                <a:gd name="T18" fmla="*/ 186 w 241"/>
                <a:gd name="T19" fmla="*/ 425 h 436"/>
                <a:gd name="T20" fmla="*/ 241 w 241"/>
                <a:gd name="T21" fmla="*/ 436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1" h="436">
                  <a:moveTo>
                    <a:pt x="74" y="0"/>
                  </a:moveTo>
                  <a:lnTo>
                    <a:pt x="38" y="45"/>
                  </a:lnTo>
                  <a:lnTo>
                    <a:pt x="12" y="98"/>
                  </a:lnTo>
                  <a:lnTo>
                    <a:pt x="0" y="155"/>
                  </a:lnTo>
                  <a:lnTo>
                    <a:pt x="2" y="212"/>
                  </a:lnTo>
                  <a:lnTo>
                    <a:pt x="16" y="269"/>
                  </a:lnTo>
                  <a:lnTo>
                    <a:pt x="45" y="324"/>
                  </a:lnTo>
                  <a:lnTo>
                    <a:pt x="83" y="367"/>
                  </a:lnTo>
                  <a:lnTo>
                    <a:pt x="131" y="403"/>
                  </a:lnTo>
                  <a:lnTo>
                    <a:pt x="186" y="425"/>
                  </a:lnTo>
                  <a:lnTo>
                    <a:pt x="241" y="43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21" name="Freeform 1434"/>
            <p:cNvSpPr>
              <a:spLocks/>
            </p:cNvSpPr>
            <p:nvPr/>
          </p:nvSpPr>
          <p:spPr bwMode="auto">
            <a:xfrm>
              <a:off x="2843116" y="1432042"/>
              <a:ext cx="351524" cy="895690"/>
            </a:xfrm>
            <a:custGeom>
              <a:avLst/>
              <a:gdLst>
                <a:gd name="T0" fmla="*/ 177 w 177"/>
                <a:gd name="T1" fmla="*/ 0 h 451"/>
                <a:gd name="T2" fmla="*/ 122 w 177"/>
                <a:gd name="T3" fmla="*/ 21 h 451"/>
                <a:gd name="T4" fmla="*/ 77 w 177"/>
                <a:gd name="T5" fmla="*/ 55 h 451"/>
                <a:gd name="T6" fmla="*/ 39 w 177"/>
                <a:gd name="T7" fmla="*/ 98 h 451"/>
                <a:gd name="T8" fmla="*/ 12 w 177"/>
                <a:gd name="T9" fmla="*/ 150 h 451"/>
                <a:gd name="T10" fmla="*/ 0 w 177"/>
                <a:gd name="T11" fmla="*/ 205 h 451"/>
                <a:gd name="T12" fmla="*/ 0 w 177"/>
                <a:gd name="T13" fmla="*/ 262 h 451"/>
                <a:gd name="T14" fmla="*/ 12 w 177"/>
                <a:gd name="T15" fmla="*/ 319 h 451"/>
                <a:gd name="T16" fmla="*/ 39 w 177"/>
                <a:gd name="T17" fmla="*/ 372 h 451"/>
                <a:gd name="T18" fmla="*/ 77 w 177"/>
                <a:gd name="T19" fmla="*/ 417 h 451"/>
                <a:gd name="T20" fmla="*/ 124 w 177"/>
                <a:gd name="T21"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451">
                  <a:moveTo>
                    <a:pt x="177" y="0"/>
                  </a:moveTo>
                  <a:lnTo>
                    <a:pt x="122" y="21"/>
                  </a:lnTo>
                  <a:lnTo>
                    <a:pt x="77" y="55"/>
                  </a:lnTo>
                  <a:lnTo>
                    <a:pt x="39" y="98"/>
                  </a:lnTo>
                  <a:lnTo>
                    <a:pt x="12" y="150"/>
                  </a:lnTo>
                  <a:lnTo>
                    <a:pt x="0" y="205"/>
                  </a:lnTo>
                  <a:lnTo>
                    <a:pt x="0" y="262"/>
                  </a:lnTo>
                  <a:lnTo>
                    <a:pt x="12" y="319"/>
                  </a:lnTo>
                  <a:lnTo>
                    <a:pt x="39" y="372"/>
                  </a:lnTo>
                  <a:lnTo>
                    <a:pt x="77" y="417"/>
                  </a:lnTo>
                  <a:lnTo>
                    <a:pt x="124" y="4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22" name="Freeform 1435"/>
            <p:cNvSpPr>
              <a:spLocks/>
            </p:cNvSpPr>
            <p:nvPr/>
          </p:nvSpPr>
          <p:spPr bwMode="auto">
            <a:xfrm>
              <a:off x="3194639" y="1418140"/>
              <a:ext cx="222433" cy="13902"/>
            </a:xfrm>
            <a:custGeom>
              <a:avLst/>
              <a:gdLst>
                <a:gd name="T0" fmla="*/ 112 w 112"/>
                <a:gd name="T1" fmla="*/ 4 h 7"/>
                <a:gd name="T2" fmla="*/ 55 w 112"/>
                <a:gd name="T3" fmla="*/ 0 h 7"/>
                <a:gd name="T4" fmla="*/ 0 w 112"/>
                <a:gd name="T5" fmla="*/ 7 h 7"/>
              </a:gdLst>
              <a:ahLst/>
              <a:cxnLst>
                <a:cxn ang="0">
                  <a:pos x="T0" y="T1"/>
                </a:cxn>
                <a:cxn ang="0">
                  <a:pos x="T2" y="T3"/>
                </a:cxn>
                <a:cxn ang="0">
                  <a:pos x="T4" y="T5"/>
                </a:cxn>
              </a:cxnLst>
              <a:rect l="0" t="0" r="r" b="b"/>
              <a:pathLst>
                <a:path w="112" h="7">
                  <a:moveTo>
                    <a:pt x="112" y="4"/>
                  </a:moveTo>
                  <a:lnTo>
                    <a:pt x="55" y="0"/>
                  </a:lnTo>
                  <a:lnTo>
                    <a:pt x="0" y="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23" name="Freeform 1436"/>
            <p:cNvSpPr>
              <a:spLocks/>
            </p:cNvSpPr>
            <p:nvPr/>
          </p:nvSpPr>
          <p:spPr bwMode="auto">
            <a:xfrm>
              <a:off x="3099311" y="1757747"/>
              <a:ext cx="782487" cy="591831"/>
            </a:xfrm>
            <a:custGeom>
              <a:avLst/>
              <a:gdLst>
                <a:gd name="T0" fmla="*/ 394 w 394"/>
                <a:gd name="T1" fmla="*/ 41 h 298"/>
                <a:gd name="T2" fmla="*/ 341 w 394"/>
                <a:gd name="T3" fmla="*/ 15 h 298"/>
                <a:gd name="T4" fmla="*/ 284 w 394"/>
                <a:gd name="T5" fmla="*/ 0 h 298"/>
                <a:gd name="T6" fmla="*/ 227 w 394"/>
                <a:gd name="T7" fmla="*/ 3 h 298"/>
                <a:gd name="T8" fmla="*/ 167 w 394"/>
                <a:gd name="T9" fmla="*/ 17 h 298"/>
                <a:gd name="T10" fmla="*/ 115 w 394"/>
                <a:gd name="T11" fmla="*/ 43 h 298"/>
                <a:gd name="T12" fmla="*/ 69 w 394"/>
                <a:gd name="T13" fmla="*/ 81 h 298"/>
                <a:gd name="T14" fmla="*/ 34 w 394"/>
                <a:gd name="T15" fmla="*/ 127 h 298"/>
                <a:gd name="T16" fmla="*/ 10 w 394"/>
                <a:gd name="T17" fmla="*/ 182 h 298"/>
                <a:gd name="T18" fmla="*/ 0 w 394"/>
                <a:gd name="T19" fmla="*/ 239 h 298"/>
                <a:gd name="T20" fmla="*/ 3 w 394"/>
                <a:gd name="T2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298">
                  <a:moveTo>
                    <a:pt x="394" y="41"/>
                  </a:moveTo>
                  <a:lnTo>
                    <a:pt x="341" y="15"/>
                  </a:lnTo>
                  <a:lnTo>
                    <a:pt x="284" y="0"/>
                  </a:lnTo>
                  <a:lnTo>
                    <a:pt x="227" y="3"/>
                  </a:lnTo>
                  <a:lnTo>
                    <a:pt x="167" y="17"/>
                  </a:lnTo>
                  <a:lnTo>
                    <a:pt x="115" y="43"/>
                  </a:lnTo>
                  <a:lnTo>
                    <a:pt x="69" y="81"/>
                  </a:lnTo>
                  <a:lnTo>
                    <a:pt x="34" y="127"/>
                  </a:lnTo>
                  <a:lnTo>
                    <a:pt x="10" y="182"/>
                  </a:lnTo>
                  <a:lnTo>
                    <a:pt x="0" y="239"/>
                  </a:lnTo>
                  <a:lnTo>
                    <a:pt x="3" y="2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24" name="Freeform 1437"/>
            <p:cNvSpPr>
              <a:spLocks/>
            </p:cNvSpPr>
            <p:nvPr/>
          </p:nvSpPr>
          <p:spPr bwMode="auto">
            <a:xfrm>
              <a:off x="2797438" y="1426085"/>
              <a:ext cx="1012863" cy="994990"/>
            </a:xfrm>
            <a:custGeom>
              <a:avLst/>
              <a:gdLst>
                <a:gd name="T0" fmla="*/ 331 w 510"/>
                <a:gd name="T1" fmla="*/ 501 h 501"/>
                <a:gd name="T2" fmla="*/ 381 w 510"/>
                <a:gd name="T3" fmla="*/ 473 h 501"/>
                <a:gd name="T4" fmla="*/ 424 w 510"/>
                <a:gd name="T5" fmla="*/ 434 h 501"/>
                <a:gd name="T6" fmla="*/ 460 w 510"/>
                <a:gd name="T7" fmla="*/ 384 h 501"/>
                <a:gd name="T8" fmla="*/ 481 w 510"/>
                <a:gd name="T9" fmla="*/ 329 h 501"/>
                <a:gd name="T10" fmla="*/ 491 w 510"/>
                <a:gd name="T11" fmla="*/ 272 h 501"/>
                <a:gd name="T12" fmla="*/ 486 w 510"/>
                <a:gd name="T13" fmla="*/ 213 h 501"/>
                <a:gd name="T14" fmla="*/ 467 w 510"/>
                <a:gd name="T15" fmla="*/ 158 h 501"/>
                <a:gd name="T16" fmla="*/ 438 w 510"/>
                <a:gd name="T17" fmla="*/ 108 h 501"/>
                <a:gd name="T18" fmla="*/ 396 w 510"/>
                <a:gd name="T19" fmla="*/ 65 h 501"/>
                <a:gd name="T20" fmla="*/ 348 w 510"/>
                <a:gd name="T21" fmla="*/ 34 h 501"/>
                <a:gd name="T22" fmla="*/ 293 w 510"/>
                <a:gd name="T23" fmla="*/ 15 h 501"/>
                <a:gd name="T24" fmla="*/ 236 w 510"/>
                <a:gd name="T25" fmla="*/ 10 h 501"/>
                <a:gd name="T26" fmla="*/ 178 w 510"/>
                <a:gd name="T27" fmla="*/ 17 h 501"/>
                <a:gd name="T28" fmla="*/ 126 w 510"/>
                <a:gd name="T29" fmla="*/ 38 h 501"/>
                <a:gd name="T30" fmla="*/ 78 w 510"/>
                <a:gd name="T31" fmla="*/ 72 h 501"/>
                <a:gd name="T32" fmla="*/ 40 w 510"/>
                <a:gd name="T33" fmla="*/ 115 h 501"/>
                <a:gd name="T34" fmla="*/ 14 w 510"/>
                <a:gd name="T35" fmla="*/ 165 h 501"/>
                <a:gd name="T36" fmla="*/ 0 w 510"/>
                <a:gd name="T37" fmla="*/ 222 h 501"/>
                <a:gd name="T38" fmla="*/ 0 w 510"/>
                <a:gd name="T39" fmla="*/ 279 h 501"/>
                <a:gd name="T40" fmla="*/ 14 w 510"/>
                <a:gd name="T41" fmla="*/ 337 h 501"/>
                <a:gd name="T42" fmla="*/ 38 w 510"/>
                <a:gd name="T43" fmla="*/ 384 h 501"/>
                <a:gd name="T44" fmla="*/ 76 w 510"/>
                <a:gd name="T45" fmla="*/ 432 h 501"/>
                <a:gd name="T46" fmla="*/ 124 w 510"/>
                <a:gd name="T47" fmla="*/ 468 h 501"/>
                <a:gd name="T48" fmla="*/ 176 w 510"/>
                <a:gd name="T49" fmla="*/ 492 h 501"/>
                <a:gd name="T50" fmla="*/ 233 w 510"/>
                <a:gd name="T51" fmla="*/ 501 h 501"/>
                <a:gd name="T52" fmla="*/ 295 w 510"/>
                <a:gd name="T53" fmla="*/ 499 h 501"/>
                <a:gd name="T54" fmla="*/ 350 w 510"/>
                <a:gd name="T55" fmla="*/ 482 h 501"/>
                <a:gd name="T56" fmla="*/ 403 w 510"/>
                <a:gd name="T57" fmla="*/ 454 h 501"/>
                <a:gd name="T58" fmla="*/ 446 w 510"/>
                <a:gd name="T59" fmla="*/ 415 h 501"/>
                <a:gd name="T60" fmla="*/ 479 w 510"/>
                <a:gd name="T61" fmla="*/ 365 h 501"/>
                <a:gd name="T62" fmla="*/ 500 w 510"/>
                <a:gd name="T63" fmla="*/ 310 h 501"/>
                <a:gd name="T64" fmla="*/ 510 w 510"/>
                <a:gd name="T65" fmla="*/ 253 h 501"/>
                <a:gd name="T66" fmla="*/ 505 w 510"/>
                <a:gd name="T67" fmla="*/ 194 h 501"/>
                <a:gd name="T68" fmla="*/ 486 w 510"/>
                <a:gd name="T69" fmla="*/ 139 h 501"/>
                <a:gd name="T70" fmla="*/ 458 w 510"/>
                <a:gd name="T71" fmla="*/ 89 h 501"/>
                <a:gd name="T72" fmla="*/ 417 w 510"/>
                <a:gd name="T73" fmla="*/ 48 h 501"/>
                <a:gd name="T74" fmla="*/ 367 w 510"/>
                <a:gd name="T75" fmla="*/ 17 h 501"/>
                <a:gd name="T76" fmla="*/ 312 w 510"/>
                <a:gd name="T77"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0" h="501">
                  <a:moveTo>
                    <a:pt x="331" y="501"/>
                  </a:moveTo>
                  <a:lnTo>
                    <a:pt x="381" y="473"/>
                  </a:lnTo>
                  <a:lnTo>
                    <a:pt x="424" y="434"/>
                  </a:lnTo>
                  <a:lnTo>
                    <a:pt x="460" y="384"/>
                  </a:lnTo>
                  <a:lnTo>
                    <a:pt x="481" y="329"/>
                  </a:lnTo>
                  <a:lnTo>
                    <a:pt x="491" y="272"/>
                  </a:lnTo>
                  <a:lnTo>
                    <a:pt x="486" y="213"/>
                  </a:lnTo>
                  <a:lnTo>
                    <a:pt x="467" y="158"/>
                  </a:lnTo>
                  <a:lnTo>
                    <a:pt x="438" y="108"/>
                  </a:lnTo>
                  <a:lnTo>
                    <a:pt x="396" y="65"/>
                  </a:lnTo>
                  <a:lnTo>
                    <a:pt x="348" y="34"/>
                  </a:lnTo>
                  <a:lnTo>
                    <a:pt x="293" y="15"/>
                  </a:lnTo>
                  <a:lnTo>
                    <a:pt x="236" y="10"/>
                  </a:lnTo>
                  <a:lnTo>
                    <a:pt x="178" y="17"/>
                  </a:lnTo>
                  <a:lnTo>
                    <a:pt x="126" y="38"/>
                  </a:lnTo>
                  <a:lnTo>
                    <a:pt x="78" y="72"/>
                  </a:lnTo>
                  <a:lnTo>
                    <a:pt x="40" y="115"/>
                  </a:lnTo>
                  <a:lnTo>
                    <a:pt x="14" y="165"/>
                  </a:lnTo>
                  <a:lnTo>
                    <a:pt x="0" y="222"/>
                  </a:lnTo>
                  <a:lnTo>
                    <a:pt x="0" y="279"/>
                  </a:lnTo>
                  <a:lnTo>
                    <a:pt x="14" y="337"/>
                  </a:lnTo>
                  <a:lnTo>
                    <a:pt x="38" y="384"/>
                  </a:lnTo>
                  <a:lnTo>
                    <a:pt x="76" y="432"/>
                  </a:lnTo>
                  <a:lnTo>
                    <a:pt x="124" y="468"/>
                  </a:lnTo>
                  <a:lnTo>
                    <a:pt x="176" y="492"/>
                  </a:lnTo>
                  <a:lnTo>
                    <a:pt x="233" y="501"/>
                  </a:lnTo>
                  <a:lnTo>
                    <a:pt x="295" y="499"/>
                  </a:lnTo>
                  <a:lnTo>
                    <a:pt x="350" y="482"/>
                  </a:lnTo>
                  <a:lnTo>
                    <a:pt x="403" y="454"/>
                  </a:lnTo>
                  <a:lnTo>
                    <a:pt x="446" y="415"/>
                  </a:lnTo>
                  <a:lnTo>
                    <a:pt x="479" y="365"/>
                  </a:lnTo>
                  <a:lnTo>
                    <a:pt x="500" y="310"/>
                  </a:lnTo>
                  <a:lnTo>
                    <a:pt x="510" y="253"/>
                  </a:lnTo>
                  <a:lnTo>
                    <a:pt x="505" y="194"/>
                  </a:lnTo>
                  <a:lnTo>
                    <a:pt x="486" y="139"/>
                  </a:lnTo>
                  <a:lnTo>
                    <a:pt x="458" y="89"/>
                  </a:lnTo>
                  <a:lnTo>
                    <a:pt x="417" y="48"/>
                  </a:lnTo>
                  <a:lnTo>
                    <a:pt x="367" y="17"/>
                  </a:lnTo>
                  <a:lnTo>
                    <a:pt x="312"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25" name="Freeform 1438"/>
            <p:cNvSpPr>
              <a:spLocks/>
            </p:cNvSpPr>
            <p:nvPr/>
          </p:nvSpPr>
          <p:spPr bwMode="auto">
            <a:xfrm>
              <a:off x="3683197" y="1777608"/>
              <a:ext cx="51636" cy="434936"/>
            </a:xfrm>
            <a:custGeom>
              <a:avLst/>
              <a:gdLst>
                <a:gd name="T0" fmla="*/ 4 w 26"/>
                <a:gd name="T1" fmla="*/ 0 h 219"/>
                <a:gd name="T2" fmla="*/ 23 w 26"/>
                <a:gd name="T3" fmla="*/ 57 h 219"/>
                <a:gd name="T4" fmla="*/ 26 w 26"/>
                <a:gd name="T5" fmla="*/ 117 h 219"/>
                <a:gd name="T6" fmla="*/ 19 w 26"/>
                <a:gd name="T7" fmla="*/ 176 h 219"/>
                <a:gd name="T8" fmla="*/ 0 w 26"/>
                <a:gd name="T9" fmla="*/ 219 h 219"/>
              </a:gdLst>
              <a:ahLst/>
              <a:cxnLst>
                <a:cxn ang="0">
                  <a:pos x="T0" y="T1"/>
                </a:cxn>
                <a:cxn ang="0">
                  <a:pos x="T2" y="T3"/>
                </a:cxn>
                <a:cxn ang="0">
                  <a:pos x="T4" y="T5"/>
                </a:cxn>
                <a:cxn ang="0">
                  <a:pos x="T6" y="T7"/>
                </a:cxn>
                <a:cxn ang="0">
                  <a:pos x="T8" y="T9"/>
                </a:cxn>
              </a:cxnLst>
              <a:rect l="0" t="0" r="r" b="b"/>
              <a:pathLst>
                <a:path w="26" h="219">
                  <a:moveTo>
                    <a:pt x="4" y="0"/>
                  </a:moveTo>
                  <a:lnTo>
                    <a:pt x="23" y="57"/>
                  </a:lnTo>
                  <a:lnTo>
                    <a:pt x="26" y="117"/>
                  </a:lnTo>
                  <a:lnTo>
                    <a:pt x="19" y="176"/>
                  </a:lnTo>
                  <a:lnTo>
                    <a:pt x="0" y="21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26" name="Freeform 1439"/>
            <p:cNvSpPr>
              <a:spLocks/>
            </p:cNvSpPr>
            <p:nvPr/>
          </p:nvSpPr>
          <p:spPr bwMode="auto">
            <a:xfrm>
              <a:off x="2996039" y="1455874"/>
              <a:ext cx="236335" cy="800362"/>
            </a:xfrm>
            <a:custGeom>
              <a:avLst/>
              <a:gdLst>
                <a:gd name="T0" fmla="*/ 81 w 119"/>
                <a:gd name="T1" fmla="*/ 403 h 403"/>
                <a:gd name="T2" fmla="*/ 43 w 119"/>
                <a:gd name="T3" fmla="*/ 355 h 403"/>
                <a:gd name="T4" fmla="*/ 14 w 119"/>
                <a:gd name="T5" fmla="*/ 305 h 403"/>
                <a:gd name="T6" fmla="*/ 0 w 119"/>
                <a:gd name="T7" fmla="*/ 248 h 403"/>
                <a:gd name="T8" fmla="*/ 0 w 119"/>
                <a:gd name="T9" fmla="*/ 188 h 403"/>
                <a:gd name="T10" fmla="*/ 12 w 119"/>
                <a:gd name="T11" fmla="*/ 133 h 403"/>
                <a:gd name="T12" fmla="*/ 38 w 119"/>
                <a:gd name="T13" fmla="*/ 81 h 403"/>
                <a:gd name="T14" fmla="*/ 74 w 119"/>
                <a:gd name="T15" fmla="*/ 35 h 403"/>
                <a:gd name="T16" fmla="*/ 119 w 119"/>
                <a:gd name="T17"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403">
                  <a:moveTo>
                    <a:pt x="81" y="403"/>
                  </a:moveTo>
                  <a:lnTo>
                    <a:pt x="43" y="355"/>
                  </a:lnTo>
                  <a:lnTo>
                    <a:pt x="14" y="305"/>
                  </a:lnTo>
                  <a:lnTo>
                    <a:pt x="0" y="248"/>
                  </a:lnTo>
                  <a:lnTo>
                    <a:pt x="0" y="188"/>
                  </a:lnTo>
                  <a:lnTo>
                    <a:pt x="12" y="133"/>
                  </a:lnTo>
                  <a:lnTo>
                    <a:pt x="38" y="81"/>
                  </a:lnTo>
                  <a:lnTo>
                    <a:pt x="74" y="35"/>
                  </a:lnTo>
                  <a:lnTo>
                    <a:pt x="119"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27" name="Freeform 1440"/>
            <p:cNvSpPr>
              <a:spLocks/>
            </p:cNvSpPr>
            <p:nvPr/>
          </p:nvSpPr>
          <p:spPr bwMode="auto">
            <a:xfrm>
              <a:off x="3232373" y="1388350"/>
              <a:ext cx="218460" cy="67524"/>
            </a:xfrm>
            <a:custGeom>
              <a:avLst/>
              <a:gdLst>
                <a:gd name="T0" fmla="*/ 110 w 110"/>
                <a:gd name="T1" fmla="*/ 0 h 34"/>
                <a:gd name="T2" fmla="*/ 52 w 110"/>
                <a:gd name="T3" fmla="*/ 10 h 34"/>
                <a:gd name="T4" fmla="*/ 0 w 110"/>
                <a:gd name="T5" fmla="*/ 34 h 34"/>
              </a:gdLst>
              <a:ahLst/>
              <a:cxnLst>
                <a:cxn ang="0">
                  <a:pos x="T0" y="T1"/>
                </a:cxn>
                <a:cxn ang="0">
                  <a:pos x="T2" y="T3"/>
                </a:cxn>
                <a:cxn ang="0">
                  <a:pos x="T4" y="T5"/>
                </a:cxn>
              </a:cxnLst>
              <a:rect l="0" t="0" r="r" b="b"/>
              <a:pathLst>
                <a:path w="110" h="34">
                  <a:moveTo>
                    <a:pt x="110" y="0"/>
                  </a:moveTo>
                  <a:lnTo>
                    <a:pt x="52" y="10"/>
                  </a:lnTo>
                  <a:lnTo>
                    <a:pt x="0" y="3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28" name="Freeform 1441"/>
            <p:cNvSpPr>
              <a:spLocks/>
            </p:cNvSpPr>
            <p:nvPr/>
          </p:nvSpPr>
          <p:spPr bwMode="auto">
            <a:xfrm>
              <a:off x="2890780" y="1610783"/>
              <a:ext cx="591830" cy="768585"/>
            </a:xfrm>
            <a:custGeom>
              <a:avLst/>
              <a:gdLst>
                <a:gd name="T0" fmla="*/ 38 w 298"/>
                <a:gd name="T1" fmla="*/ 0 h 387"/>
                <a:gd name="T2" fmla="*/ 12 w 298"/>
                <a:gd name="T3" fmla="*/ 53 h 387"/>
                <a:gd name="T4" fmla="*/ 0 w 298"/>
                <a:gd name="T5" fmla="*/ 108 h 387"/>
                <a:gd name="T6" fmla="*/ 0 w 298"/>
                <a:gd name="T7" fmla="*/ 165 h 387"/>
                <a:gd name="T8" fmla="*/ 15 w 298"/>
                <a:gd name="T9" fmla="*/ 222 h 387"/>
                <a:gd name="T10" fmla="*/ 41 w 298"/>
                <a:gd name="T11" fmla="*/ 275 h 387"/>
                <a:gd name="T12" fmla="*/ 79 w 298"/>
                <a:gd name="T13" fmla="*/ 320 h 387"/>
                <a:gd name="T14" fmla="*/ 127 w 298"/>
                <a:gd name="T15" fmla="*/ 353 h 387"/>
                <a:gd name="T16" fmla="*/ 182 w 298"/>
                <a:gd name="T17" fmla="*/ 377 h 387"/>
                <a:gd name="T18" fmla="*/ 239 w 298"/>
                <a:gd name="T19" fmla="*/ 387 h 387"/>
                <a:gd name="T20" fmla="*/ 298 w 298"/>
                <a:gd name="T21" fmla="*/ 384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8" h="387">
                  <a:moveTo>
                    <a:pt x="38" y="0"/>
                  </a:moveTo>
                  <a:lnTo>
                    <a:pt x="12" y="53"/>
                  </a:lnTo>
                  <a:lnTo>
                    <a:pt x="0" y="108"/>
                  </a:lnTo>
                  <a:lnTo>
                    <a:pt x="0" y="165"/>
                  </a:lnTo>
                  <a:lnTo>
                    <a:pt x="15" y="222"/>
                  </a:lnTo>
                  <a:lnTo>
                    <a:pt x="41" y="275"/>
                  </a:lnTo>
                  <a:lnTo>
                    <a:pt x="79" y="320"/>
                  </a:lnTo>
                  <a:lnTo>
                    <a:pt x="127" y="353"/>
                  </a:lnTo>
                  <a:lnTo>
                    <a:pt x="182" y="377"/>
                  </a:lnTo>
                  <a:lnTo>
                    <a:pt x="239" y="387"/>
                  </a:lnTo>
                  <a:lnTo>
                    <a:pt x="298" y="38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29" name="Freeform 1442"/>
            <p:cNvSpPr>
              <a:spLocks/>
            </p:cNvSpPr>
            <p:nvPr/>
          </p:nvSpPr>
          <p:spPr bwMode="auto">
            <a:xfrm>
              <a:off x="2763676" y="1791509"/>
              <a:ext cx="691131" cy="667299"/>
            </a:xfrm>
            <a:custGeom>
              <a:avLst/>
              <a:gdLst>
                <a:gd name="T0" fmla="*/ 14 w 348"/>
                <a:gd name="T1" fmla="*/ 0 h 336"/>
                <a:gd name="T2" fmla="*/ 0 w 348"/>
                <a:gd name="T3" fmla="*/ 55 h 336"/>
                <a:gd name="T4" fmla="*/ 0 w 348"/>
                <a:gd name="T5" fmla="*/ 112 h 336"/>
                <a:gd name="T6" fmla="*/ 12 w 348"/>
                <a:gd name="T7" fmla="*/ 169 h 336"/>
                <a:gd name="T8" fmla="*/ 36 w 348"/>
                <a:gd name="T9" fmla="*/ 222 h 336"/>
                <a:gd name="T10" fmla="*/ 74 w 348"/>
                <a:gd name="T11" fmla="*/ 267 h 336"/>
                <a:gd name="T12" fmla="*/ 119 w 348"/>
                <a:gd name="T13" fmla="*/ 301 h 336"/>
                <a:gd name="T14" fmla="*/ 174 w 348"/>
                <a:gd name="T15" fmla="*/ 324 h 336"/>
                <a:gd name="T16" fmla="*/ 231 w 348"/>
                <a:gd name="T17" fmla="*/ 336 h 336"/>
                <a:gd name="T18" fmla="*/ 288 w 348"/>
                <a:gd name="T19" fmla="*/ 334 h 336"/>
                <a:gd name="T20" fmla="*/ 348 w 348"/>
                <a:gd name="T21" fmla="*/ 317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8" h="336">
                  <a:moveTo>
                    <a:pt x="14" y="0"/>
                  </a:moveTo>
                  <a:lnTo>
                    <a:pt x="0" y="55"/>
                  </a:lnTo>
                  <a:lnTo>
                    <a:pt x="0" y="112"/>
                  </a:lnTo>
                  <a:lnTo>
                    <a:pt x="12" y="169"/>
                  </a:lnTo>
                  <a:lnTo>
                    <a:pt x="36" y="222"/>
                  </a:lnTo>
                  <a:lnTo>
                    <a:pt x="74" y="267"/>
                  </a:lnTo>
                  <a:lnTo>
                    <a:pt x="119" y="301"/>
                  </a:lnTo>
                  <a:lnTo>
                    <a:pt x="174" y="324"/>
                  </a:lnTo>
                  <a:lnTo>
                    <a:pt x="231" y="336"/>
                  </a:lnTo>
                  <a:lnTo>
                    <a:pt x="288" y="334"/>
                  </a:lnTo>
                  <a:lnTo>
                    <a:pt x="348" y="3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30" name="Freeform 1443"/>
            <p:cNvSpPr>
              <a:spLocks/>
            </p:cNvSpPr>
            <p:nvPr/>
          </p:nvSpPr>
          <p:spPr bwMode="auto">
            <a:xfrm>
              <a:off x="2811340" y="2127145"/>
              <a:ext cx="909591" cy="375356"/>
            </a:xfrm>
            <a:custGeom>
              <a:avLst/>
              <a:gdLst>
                <a:gd name="T0" fmla="*/ 458 w 458"/>
                <a:gd name="T1" fmla="*/ 0 h 189"/>
                <a:gd name="T2" fmla="*/ 436 w 458"/>
                <a:gd name="T3" fmla="*/ 55 h 189"/>
                <a:gd name="T4" fmla="*/ 400 w 458"/>
                <a:gd name="T5" fmla="*/ 105 h 189"/>
                <a:gd name="T6" fmla="*/ 358 w 458"/>
                <a:gd name="T7" fmla="*/ 143 h 189"/>
                <a:gd name="T8" fmla="*/ 303 w 458"/>
                <a:gd name="T9" fmla="*/ 172 h 189"/>
                <a:gd name="T10" fmla="*/ 250 w 458"/>
                <a:gd name="T11" fmla="*/ 186 h 189"/>
                <a:gd name="T12" fmla="*/ 191 w 458"/>
                <a:gd name="T13" fmla="*/ 189 h 189"/>
                <a:gd name="T14" fmla="*/ 133 w 458"/>
                <a:gd name="T15" fmla="*/ 177 h 189"/>
                <a:gd name="T16" fmla="*/ 81 w 458"/>
                <a:gd name="T17" fmla="*/ 153 h 189"/>
                <a:gd name="T18" fmla="*/ 36 w 458"/>
                <a:gd name="T19" fmla="*/ 117 h 189"/>
                <a:gd name="T20" fmla="*/ 0 w 458"/>
                <a:gd name="T21"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89">
                  <a:moveTo>
                    <a:pt x="458" y="0"/>
                  </a:moveTo>
                  <a:lnTo>
                    <a:pt x="436" y="55"/>
                  </a:lnTo>
                  <a:lnTo>
                    <a:pt x="400" y="105"/>
                  </a:lnTo>
                  <a:lnTo>
                    <a:pt x="358" y="143"/>
                  </a:lnTo>
                  <a:lnTo>
                    <a:pt x="303" y="172"/>
                  </a:lnTo>
                  <a:lnTo>
                    <a:pt x="250" y="186"/>
                  </a:lnTo>
                  <a:lnTo>
                    <a:pt x="191" y="189"/>
                  </a:lnTo>
                  <a:lnTo>
                    <a:pt x="133" y="177"/>
                  </a:lnTo>
                  <a:lnTo>
                    <a:pt x="81" y="153"/>
                  </a:lnTo>
                  <a:lnTo>
                    <a:pt x="36" y="117"/>
                  </a:lnTo>
                  <a:lnTo>
                    <a:pt x="0" y="7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31" name="Freeform 1444"/>
            <p:cNvSpPr>
              <a:spLocks/>
            </p:cNvSpPr>
            <p:nvPr/>
          </p:nvSpPr>
          <p:spPr bwMode="auto">
            <a:xfrm>
              <a:off x="2944403" y="1938474"/>
              <a:ext cx="893703" cy="440893"/>
            </a:xfrm>
            <a:custGeom>
              <a:avLst/>
              <a:gdLst>
                <a:gd name="T0" fmla="*/ 450 w 450"/>
                <a:gd name="T1" fmla="*/ 134 h 222"/>
                <a:gd name="T2" fmla="*/ 407 w 450"/>
                <a:gd name="T3" fmla="*/ 174 h 222"/>
                <a:gd name="T4" fmla="*/ 355 w 450"/>
                <a:gd name="T5" fmla="*/ 203 h 222"/>
                <a:gd name="T6" fmla="*/ 298 w 450"/>
                <a:gd name="T7" fmla="*/ 219 h 222"/>
                <a:gd name="T8" fmla="*/ 240 w 450"/>
                <a:gd name="T9" fmla="*/ 222 h 222"/>
                <a:gd name="T10" fmla="*/ 181 w 450"/>
                <a:gd name="T11" fmla="*/ 212 h 222"/>
                <a:gd name="T12" fmla="*/ 128 w 450"/>
                <a:gd name="T13" fmla="*/ 188 h 222"/>
                <a:gd name="T14" fmla="*/ 81 w 450"/>
                <a:gd name="T15" fmla="*/ 153 h 222"/>
                <a:gd name="T16" fmla="*/ 40 w 450"/>
                <a:gd name="T17" fmla="*/ 107 h 222"/>
                <a:gd name="T18" fmla="*/ 14 w 450"/>
                <a:gd name="T19" fmla="*/ 57 h 222"/>
                <a:gd name="T20" fmla="*/ 0 w 450"/>
                <a:gd name="T21"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0" h="222">
                  <a:moveTo>
                    <a:pt x="450" y="134"/>
                  </a:moveTo>
                  <a:lnTo>
                    <a:pt x="407" y="174"/>
                  </a:lnTo>
                  <a:lnTo>
                    <a:pt x="355" y="203"/>
                  </a:lnTo>
                  <a:lnTo>
                    <a:pt x="298" y="219"/>
                  </a:lnTo>
                  <a:lnTo>
                    <a:pt x="240" y="222"/>
                  </a:lnTo>
                  <a:lnTo>
                    <a:pt x="181" y="212"/>
                  </a:lnTo>
                  <a:lnTo>
                    <a:pt x="128" y="188"/>
                  </a:lnTo>
                  <a:lnTo>
                    <a:pt x="81" y="153"/>
                  </a:lnTo>
                  <a:lnTo>
                    <a:pt x="40" y="107"/>
                  </a:lnTo>
                  <a:lnTo>
                    <a:pt x="14" y="57"/>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32" name="Freeform 1445"/>
            <p:cNvSpPr>
              <a:spLocks/>
            </p:cNvSpPr>
            <p:nvPr/>
          </p:nvSpPr>
          <p:spPr bwMode="auto">
            <a:xfrm>
              <a:off x="2719984" y="1620713"/>
              <a:ext cx="991017" cy="1018822"/>
            </a:xfrm>
            <a:custGeom>
              <a:avLst/>
              <a:gdLst>
                <a:gd name="T0" fmla="*/ 492 w 499"/>
                <a:gd name="T1" fmla="*/ 198 h 513"/>
                <a:gd name="T2" fmla="*/ 466 w 499"/>
                <a:gd name="T3" fmla="*/ 146 h 513"/>
                <a:gd name="T4" fmla="*/ 427 w 499"/>
                <a:gd name="T5" fmla="*/ 100 h 513"/>
                <a:gd name="T6" fmla="*/ 380 w 499"/>
                <a:gd name="T7" fmla="*/ 62 h 513"/>
                <a:gd name="T8" fmla="*/ 327 w 499"/>
                <a:gd name="T9" fmla="*/ 38 h 513"/>
                <a:gd name="T10" fmla="*/ 270 w 499"/>
                <a:gd name="T11" fmla="*/ 26 h 513"/>
                <a:gd name="T12" fmla="*/ 210 w 499"/>
                <a:gd name="T13" fmla="*/ 29 h 513"/>
                <a:gd name="T14" fmla="*/ 155 w 499"/>
                <a:gd name="T15" fmla="*/ 45 h 513"/>
                <a:gd name="T16" fmla="*/ 103 w 499"/>
                <a:gd name="T17" fmla="*/ 72 h 513"/>
                <a:gd name="T18" fmla="*/ 62 w 499"/>
                <a:gd name="T19" fmla="*/ 110 h 513"/>
                <a:gd name="T20" fmla="*/ 29 w 499"/>
                <a:gd name="T21" fmla="*/ 158 h 513"/>
                <a:gd name="T22" fmla="*/ 8 w 499"/>
                <a:gd name="T23" fmla="*/ 212 h 513"/>
                <a:gd name="T24" fmla="*/ 0 w 499"/>
                <a:gd name="T25" fmla="*/ 270 h 513"/>
                <a:gd name="T26" fmla="*/ 8 w 499"/>
                <a:gd name="T27" fmla="*/ 327 h 513"/>
                <a:gd name="T28" fmla="*/ 27 w 499"/>
                <a:gd name="T29" fmla="*/ 379 h 513"/>
                <a:gd name="T30" fmla="*/ 58 w 499"/>
                <a:gd name="T31" fmla="*/ 427 h 513"/>
                <a:gd name="T32" fmla="*/ 101 w 499"/>
                <a:gd name="T33" fmla="*/ 468 h 513"/>
                <a:gd name="T34" fmla="*/ 151 w 499"/>
                <a:gd name="T35" fmla="*/ 496 h 513"/>
                <a:gd name="T36" fmla="*/ 206 w 499"/>
                <a:gd name="T37" fmla="*/ 511 h 513"/>
                <a:gd name="T38" fmla="*/ 263 w 499"/>
                <a:gd name="T39" fmla="*/ 513 h 513"/>
                <a:gd name="T40" fmla="*/ 320 w 499"/>
                <a:gd name="T41" fmla="*/ 503 h 513"/>
                <a:gd name="T42" fmla="*/ 375 w 499"/>
                <a:gd name="T43" fmla="*/ 480 h 513"/>
                <a:gd name="T44" fmla="*/ 420 w 499"/>
                <a:gd name="T45" fmla="*/ 444 h 513"/>
                <a:gd name="T46" fmla="*/ 458 w 499"/>
                <a:gd name="T47" fmla="*/ 398 h 513"/>
                <a:gd name="T48" fmla="*/ 485 w 499"/>
                <a:gd name="T49" fmla="*/ 346 h 513"/>
                <a:gd name="T50" fmla="*/ 499 w 499"/>
                <a:gd name="T51" fmla="*/ 286 h 513"/>
                <a:gd name="T52" fmla="*/ 499 w 499"/>
                <a:gd name="T53" fmla="*/ 229 h 513"/>
                <a:gd name="T54" fmla="*/ 485 w 499"/>
                <a:gd name="T55" fmla="*/ 172 h 513"/>
                <a:gd name="T56" fmla="*/ 458 w 499"/>
                <a:gd name="T57" fmla="*/ 117 h 513"/>
                <a:gd name="T58" fmla="*/ 420 w 499"/>
                <a:gd name="T59" fmla="*/ 72 h 513"/>
                <a:gd name="T60" fmla="*/ 375 w 499"/>
                <a:gd name="T61" fmla="*/ 36 h 513"/>
                <a:gd name="T62" fmla="*/ 320 w 499"/>
                <a:gd name="T63" fmla="*/ 12 h 513"/>
                <a:gd name="T64" fmla="*/ 263 w 499"/>
                <a:gd name="T65" fmla="*/ 0 h 513"/>
                <a:gd name="T66" fmla="*/ 206 w 499"/>
                <a:gd name="T67" fmla="*/ 3 h 513"/>
                <a:gd name="T68" fmla="*/ 148 w 499"/>
                <a:gd name="T69" fmla="*/ 19 h 513"/>
                <a:gd name="T70" fmla="*/ 98 w 499"/>
                <a:gd name="T71" fmla="*/ 48 h 513"/>
                <a:gd name="T72" fmla="*/ 60 w 499"/>
                <a:gd name="T73" fmla="*/ 84 h 513"/>
                <a:gd name="T74" fmla="*/ 24 w 499"/>
                <a:gd name="T75" fmla="*/ 134 h 513"/>
                <a:gd name="T76" fmla="*/ 3 w 499"/>
                <a:gd name="T77" fmla="*/ 189 h 513"/>
                <a:gd name="T78" fmla="*/ 0 w 499"/>
                <a:gd name="T79" fmla="*/ 243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9" h="513">
                  <a:moveTo>
                    <a:pt x="492" y="198"/>
                  </a:moveTo>
                  <a:lnTo>
                    <a:pt x="466" y="146"/>
                  </a:lnTo>
                  <a:lnTo>
                    <a:pt x="427" y="100"/>
                  </a:lnTo>
                  <a:lnTo>
                    <a:pt x="380" y="62"/>
                  </a:lnTo>
                  <a:lnTo>
                    <a:pt x="327" y="38"/>
                  </a:lnTo>
                  <a:lnTo>
                    <a:pt x="270" y="26"/>
                  </a:lnTo>
                  <a:lnTo>
                    <a:pt x="210" y="29"/>
                  </a:lnTo>
                  <a:lnTo>
                    <a:pt x="155" y="45"/>
                  </a:lnTo>
                  <a:lnTo>
                    <a:pt x="103" y="72"/>
                  </a:lnTo>
                  <a:lnTo>
                    <a:pt x="62" y="110"/>
                  </a:lnTo>
                  <a:lnTo>
                    <a:pt x="29" y="158"/>
                  </a:lnTo>
                  <a:lnTo>
                    <a:pt x="8" y="212"/>
                  </a:lnTo>
                  <a:lnTo>
                    <a:pt x="0" y="270"/>
                  </a:lnTo>
                  <a:lnTo>
                    <a:pt x="8" y="327"/>
                  </a:lnTo>
                  <a:lnTo>
                    <a:pt x="27" y="379"/>
                  </a:lnTo>
                  <a:lnTo>
                    <a:pt x="58" y="427"/>
                  </a:lnTo>
                  <a:lnTo>
                    <a:pt x="101" y="468"/>
                  </a:lnTo>
                  <a:lnTo>
                    <a:pt x="151" y="496"/>
                  </a:lnTo>
                  <a:lnTo>
                    <a:pt x="206" y="511"/>
                  </a:lnTo>
                  <a:lnTo>
                    <a:pt x="263" y="513"/>
                  </a:lnTo>
                  <a:lnTo>
                    <a:pt x="320" y="503"/>
                  </a:lnTo>
                  <a:lnTo>
                    <a:pt x="375" y="480"/>
                  </a:lnTo>
                  <a:lnTo>
                    <a:pt x="420" y="444"/>
                  </a:lnTo>
                  <a:lnTo>
                    <a:pt x="458" y="398"/>
                  </a:lnTo>
                  <a:lnTo>
                    <a:pt x="485" y="346"/>
                  </a:lnTo>
                  <a:lnTo>
                    <a:pt x="499" y="286"/>
                  </a:lnTo>
                  <a:lnTo>
                    <a:pt x="499" y="229"/>
                  </a:lnTo>
                  <a:lnTo>
                    <a:pt x="485" y="172"/>
                  </a:lnTo>
                  <a:lnTo>
                    <a:pt x="458" y="117"/>
                  </a:lnTo>
                  <a:lnTo>
                    <a:pt x="420" y="72"/>
                  </a:lnTo>
                  <a:lnTo>
                    <a:pt x="375" y="36"/>
                  </a:lnTo>
                  <a:lnTo>
                    <a:pt x="320" y="12"/>
                  </a:lnTo>
                  <a:lnTo>
                    <a:pt x="263" y="0"/>
                  </a:lnTo>
                  <a:lnTo>
                    <a:pt x="206" y="3"/>
                  </a:lnTo>
                  <a:lnTo>
                    <a:pt x="148" y="19"/>
                  </a:lnTo>
                  <a:lnTo>
                    <a:pt x="98" y="48"/>
                  </a:lnTo>
                  <a:lnTo>
                    <a:pt x="60" y="84"/>
                  </a:lnTo>
                  <a:lnTo>
                    <a:pt x="24" y="134"/>
                  </a:lnTo>
                  <a:lnTo>
                    <a:pt x="3" y="189"/>
                  </a:lnTo>
                  <a:lnTo>
                    <a:pt x="0" y="24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33" name="Freeform 1446"/>
            <p:cNvSpPr>
              <a:spLocks/>
            </p:cNvSpPr>
            <p:nvPr/>
          </p:nvSpPr>
          <p:spPr bwMode="auto">
            <a:xfrm>
              <a:off x="2735872" y="1980180"/>
              <a:ext cx="985060" cy="710991"/>
            </a:xfrm>
            <a:custGeom>
              <a:avLst/>
              <a:gdLst>
                <a:gd name="T0" fmla="*/ 484 w 496"/>
                <a:gd name="T1" fmla="*/ 17 h 358"/>
                <a:gd name="T2" fmla="*/ 496 w 496"/>
                <a:gd name="T3" fmla="*/ 74 h 358"/>
                <a:gd name="T4" fmla="*/ 496 w 496"/>
                <a:gd name="T5" fmla="*/ 134 h 358"/>
                <a:gd name="T6" fmla="*/ 481 w 496"/>
                <a:gd name="T7" fmla="*/ 191 h 358"/>
                <a:gd name="T8" fmla="*/ 455 w 496"/>
                <a:gd name="T9" fmla="*/ 244 h 358"/>
                <a:gd name="T10" fmla="*/ 419 w 496"/>
                <a:gd name="T11" fmla="*/ 289 h 358"/>
                <a:gd name="T12" fmla="*/ 372 w 496"/>
                <a:gd name="T13" fmla="*/ 325 h 358"/>
                <a:gd name="T14" fmla="*/ 319 w 496"/>
                <a:gd name="T15" fmla="*/ 349 h 358"/>
                <a:gd name="T16" fmla="*/ 262 w 496"/>
                <a:gd name="T17" fmla="*/ 358 h 358"/>
                <a:gd name="T18" fmla="*/ 205 w 496"/>
                <a:gd name="T19" fmla="*/ 356 h 358"/>
                <a:gd name="T20" fmla="*/ 150 w 496"/>
                <a:gd name="T21" fmla="*/ 339 h 358"/>
                <a:gd name="T22" fmla="*/ 100 w 496"/>
                <a:gd name="T23" fmla="*/ 310 h 358"/>
                <a:gd name="T24" fmla="*/ 57 w 496"/>
                <a:gd name="T25" fmla="*/ 270 h 358"/>
                <a:gd name="T26" fmla="*/ 26 w 496"/>
                <a:gd name="T27" fmla="*/ 222 h 358"/>
                <a:gd name="T28" fmla="*/ 4 w 496"/>
                <a:gd name="T29" fmla="*/ 167 h 358"/>
                <a:gd name="T30" fmla="*/ 0 w 496"/>
                <a:gd name="T31" fmla="*/ 113 h 358"/>
                <a:gd name="T32" fmla="*/ 7 w 496"/>
                <a:gd name="T33" fmla="*/ 55 h 358"/>
                <a:gd name="T34" fmla="*/ 28 w 496"/>
                <a:gd name="T3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6" h="358">
                  <a:moveTo>
                    <a:pt x="484" y="17"/>
                  </a:moveTo>
                  <a:lnTo>
                    <a:pt x="496" y="74"/>
                  </a:lnTo>
                  <a:lnTo>
                    <a:pt x="496" y="134"/>
                  </a:lnTo>
                  <a:lnTo>
                    <a:pt x="481" y="191"/>
                  </a:lnTo>
                  <a:lnTo>
                    <a:pt x="455" y="244"/>
                  </a:lnTo>
                  <a:lnTo>
                    <a:pt x="419" y="289"/>
                  </a:lnTo>
                  <a:lnTo>
                    <a:pt x="372" y="325"/>
                  </a:lnTo>
                  <a:lnTo>
                    <a:pt x="319" y="349"/>
                  </a:lnTo>
                  <a:lnTo>
                    <a:pt x="262" y="358"/>
                  </a:lnTo>
                  <a:lnTo>
                    <a:pt x="205" y="356"/>
                  </a:lnTo>
                  <a:lnTo>
                    <a:pt x="150" y="339"/>
                  </a:lnTo>
                  <a:lnTo>
                    <a:pt x="100" y="310"/>
                  </a:lnTo>
                  <a:lnTo>
                    <a:pt x="57" y="270"/>
                  </a:lnTo>
                  <a:lnTo>
                    <a:pt x="26" y="222"/>
                  </a:lnTo>
                  <a:lnTo>
                    <a:pt x="4" y="167"/>
                  </a:lnTo>
                  <a:lnTo>
                    <a:pt x="0" y="113"/>
                  </a:lnTo>
                  <a:lnTo>
                    <a:pt x="7" y="55"/>
                  </a:lnTo>
                  <a:lnTo>
                    <a:pt x="28"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34" name="Freeform 1447"/>
            <p:cNvSpPr>
              <a:spLocks/>
            </p:cNvSpPr>
            <p:nvPr/>
          </p:nvSpPr>
          <p:spPr bwMode="auto">
            <a:xfrm>
              <a:off x="3051647" y="1725971"/>
              <a:ext cx="693117" cy="685173"/>
            </a:xfrm>
            <a:custGeom>
              <a:avLst/>
              <a:gdLst>
                <a:gd name="T0" fmla="*/ 334 w 349"/>
                <a:gd name="T1" fmla="*/ 345 h 345"/>
                <a:gd name="T2" fmla="*/ 349 w 349"/>
                <a:gd name="T3" fmla="*/ 288 h 345"/>
                <a:gd name="T4" fmla="*/ 349 w 349"/>
                <a:gd name="T5" fmla="*/ 229 h 345"/>
                <a:gd name="T6" fmla="*/ 337 w 349"/>
                <a:gd name="T7" fmla="*/ 169 h 345"/>
                <a:gd name="T8" fmla="*/ 310 w 349"/>
                <a:gd name="T9" fmla="*/ 116 h 345"/>
                <a:gd name="T10" fmla="*/ 272 w 349"/>
                <a:gd name="T11" fmla="*/ 71 h 345"/>
                <a:gd name="T12" fmla="*/ 227 w 349"/>
                <a:gd name="T13" fmla="*/ 35 h 345"/>
                <a:gd name="T14" fmla="*/ 172 w 349"/>
                <a:gd name="T15" fmla="*/ 12 h 345"/>
                <a:gd name="T16" fmla="*/ 115 w 349"/>
                <a:gd name="T17" fmla="*/ 0 h 345"/>
                <a:gd name="T18" fmla="*/ 55 w 349"/>
                <a:gd name="T19" fmla="*/ 0 h 345"/>
                <a:gd name="T20" fmla="*/ 0 w 349"/>
                <a:gd name="T21" fmla="*/ 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45">
                  <a:moveTo>
                    <a:pt x="334" y="345"/>
                  </a:moveTo>
                  <a:lnTo>
                    <a:pt x="349" y="288"/>
                  </a:lnTo>
                  <a:lnTo>
                    <a:pt x="349" y="229"/>
                  </a:lnTo>
                  <a:lnTo>
                    <a:pt x="337" y="169"/>
                  </a:lnTo>
                  <a:lnTo>
                    <a:pt x="310" y="116"/>
                  </a:lnTo>
                  <a:lnTo>
                    <a:pt x="272" y="71"/>
                  </a:lnTo>
                  <a:lnTo>
                    <a:pt x="227" y="35"/>
                  </a:lnTo>
                  <a:lnTo>
                    <a:pt x="172" y="12"/>
                  </a:lnTo>
                  <a:lnTo>
                    <a:pt x="115" y="0"/>
                  </a:lnTo>
                  <a:lnTo>
                    <a:pt x="55" y="0"/>
                  </a:lnTo>
                  <a:lnTo>
                    <a:pt x="0" y="1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35" name="Freeform 1448"/>
            <p:cNvSpPr>
              <a:spLocks/>
            </p:cNvSpPr>
            <p:nvPr/>
          </p:nvSpPr>
          <p:spPr bwMode="auto">
            <a:xfrm>
              <a:off x="2815312" y="2411145"/>
              <a:ext cx="899661" cy="327691"/>
            </a:xfrm>
            <a:custGeom>
              <a:avLst/>
              <a:gdLst>
                <a:gd name="T0" fmla="*/ 453 w 453"/>
                <a:gd name="T1" fmla="*/ 0 h 165"/>
                <a:gd name="T2" fmla="*/ 427 w 453"/>
                <a:gd name="T3" fmla="*/ 51 h 165"/>
                <a:gd name="T4" fmla="*/ 391 w 453"/>
                <a:gd name="T5" fmla="*/ 96 h 165"/>
                <a:gd name="T6" fmla="*/ 344 w 453"/>
                <a:gd name="T7" fmla="*/ 132 h 165"/>
                <a:gd name="T8" fmla="*/ 291 w 453"/>
                <a:gd name="T9" fmla="*/ 156 h 165"/>
                <a:gd name="T10" fmla="*/ 234 w 453"/>
                <a:gd name="T11" fmla="*/ 165 h 165"/>
                <a:gd name="T12" fmla="*/ 177 w 453"/>
                <a:gd name="T13" fmla="*/ 160 h 165"/>
                <a:gd name="T14" fmla="*/ 122 w 453"/>
                <a:gd name="T15" fmla="*/ 144 h 165"/>
                <a:gd name="T16" fmla="*/ 72 w 453"/>
                <a:gd name="T17" fmla="*/ 115 h 165"/>
                <a:gd name="T18" fmla="*/ 31 w 453"/>
                <a:gd name="T19" fmla="*/ 74 h 165"/>
                <a:gd name="T20" fmla="*/ 0 w 453"/>
                <a:gd name="T21"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65">
                  <a:moveTo>
                    <a:pt x="453" y="0"/>
                  </a:moveTo>
                  <a:lnTo>
                    <a:pt x="427" y="51"/>
                  </a:lnTo>
                  <a:lnTo>
                    <a:pt x="391" y="96"/>
                  </a:lnTo>
                  <a:lnTo>
                    <a:pt x="344" y="132"/>
                  </a:lnTo>
                  <a:lnTo>
                    <a:pt x="291" y="156"/>
                  </a:lnTo>
                  <a:lnTo>
                    <a:pt x="234" y="165"/>
                  </a:lnTo>
                  <a:lnTo>
                    <a:pt x="177" y="160"/>
                  </a:lnTo>
                  <a:lnTo>
                    <a:pt x="122" y="144"/>
                  </a:lnTo>
                  <a:lnTo>
                    <a:pt x="72" y="115"/>
                  </a:lnTo>
                  <a:lnTo>
                    <a:pt x="31" y="74"/>
                  </a:lnTo>
                  <a:lnTo>
                    <a:pt x="0" y="2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36" name="Freeform 1449"/>
            <p:cNvSpPr>
              <a:spLocks/>
            </p:cNvSpPr>
            <p:nvPr/>
          </p:nvSpPr>
          <p:spPr bwMode="auto">
            <a:xfrm>
              <a:off x="2767648" y="1767677"/>
              <a:ext cx="663326" cy="697089"/>
            </a:xfrm>
            <a:custGeom>
              <a:avLst/>
              <a:gdLst>
                <a:gd name="T0" fmla="*/ 334 w 334"/>
                <a:gd name="T1" fmla="*/ 12 h 351"/>
                <a:gd name="T2" fmla="*/ 275 w 334"/>
                <a:gd name="T3" fmla="*/ 0 h 351"/>
                <a:gd name="T4" fmla="*/ 217 w 334"/>
                <a:gd name="T5" fmla="*/ 0 h 351"/>
                <a:gd name="T6" fmla="*/ 160 w 334"/>
                <a:gd name="T7" fmla="*/ 14 h 351"/>
                <a:gd name="T8" fmla="*/ 108 w 334"/>
                <a:gd name="T9" fmla="*/ 43 h 351"/>
                <a:gd name="T10" fmla="*/ 65 w 334"/>
                <a:gd name="T11" fmla="*/ 81 h 351"/>
                <a:gd name="T12" fmla="*/ 31 w 334"/>
                <a:gd name="T13" fmla="*/ 129 h 351"/>
                <a:gd name="T14" fmla="*/ 10 w 334"/>
                <a:gd name="T15" fmla="*/ 181 h 351"/>
                <a:gd name="T16" fmla="*/ 0 w 334"/>
                <a:gd name="T17" fmla="*/ 239 h 351"/>
                <a:gd name="T18" fmla="*/ 5 w 334"/>
                <a:gd name="T19" fmla="*/ 296 h 351"/>
                <a:gd name="T20" fmla="*/ 24 w 334"/>
                <a:gd name="T21" fmla="*/ 3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351">
                  <a:moveTo>
                    <a:pt x="334" y="12"/>
                  </a:moveTo>
                  <a:lnTo>
                    <a:pt x="275" y="0"/>
                  </a:lnTo>
                  <a:lnTo>
                    <a:pt x="217" y="0"/>
                  </a:lnTo>
                  <a:lnTo>
                    <a:pt x="160" y="14"/>
                  </a:lnTo>
                  <a:lnTo>
                    <a:pt x="108" y="43"/>
                  </a:lnTo>
                  <a:lnTo>
                    <a:pt x="65" y="81"/>
                  </a:lnTo>
                  <a:lnTo>
                    <a:pt x="31" y="129"/>
                  </a:lnTo>
                  <a:lnTo>
                    <a:pt x="10" y="181"/>
                  </a:lnTo>
                  <a:lnTo>
                    <a:pt x="0" y="239"/>
                  </a:lnTo>
                  <a:lnTo>
                    <a:pt x="5" y="296"/>
                  </a:lnTo>
                  <a:lnTo>
                    <a:pt x="24"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37" name="Freeform 1450"/>
            <p:cNvSpPr>
              <a:spLocks/>
            </p:cNvSpPr>
            <p:nvPr/>
          </p:nvSpPr>
          <p:spPr bwMode="auto">
            <a:xfrm>
              <a:off x="2791480" y="1757747"/>
              <a:ext cx="260167" cy="222433"/>
            </a:xfrm>
            <a:custGeom>
              <a:avLst/>
              <a:gdLst>
                <a:gd name="T0" fmla="*/ 131 w 131"/>
                <a:gd name="T1" fmla="*/ 0 h 112"/>
                <a:gd name="T2" fmla="*/ 79 w 131"/>
                <a:gd name="T3" fmla="*/ 27 h 112"/>
                <a:gd name="T4" fmla="*/ 36 w 131"/>
                <a:gd name="T5" fmla="*/ 65 h 112"/>
                <a:gd name="T6" fmla="*/ 0 w 131"/>
                <a:gd name="T7" fmla="*/ 112 h 112"/>
              </a:gdLst>
              <a:ahLst/>
              <a:cxnLst>
                <a:cxn ang="0">
                  <a:pos x="T0" y="T1"/>
                </a:cxn>
                <a:cxn ang="0">
                  <a:pos x="T2" y="T3"/>
                </a:cxn>
                <a:cxn ang="0">
                  <a:pos x="T4" y="T5"/>
                </a:cxn>
                <a:cxn ang="0">
                  <a:pos x="T6" y="T7"/>
                </a:cxn>
              </a:cxnLst>
              <a:rect l="0" t="0" r="r" b="b"/>
              <a:pathLst>
                <a:path w="131" h="112">
                  <a:moveTo>
                    <a:pt x="131" y="0"/>
                  </a:moveTo>
                  <a:lnTo>
                    <a:pt x="79" y="27"/>
                  </a:lnTo>
                  <a:lnTo>
                    <a:pt x="36" y="65"/>
                  </a:lnTo>
                  <a:lnTo>
                    <a:pt x="0" y="11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38" name="Freeform 1452"/>
            <p:cNvSpPr>
              <a:spLocks/>
            </p:cNvSpPr>
            <p:nvPr/>
          </p:nvSpPr>
          <p:spPr bwMode="auto">
            <a:xfrm>
              <a:off x="2811340" y="2160907"/>
              <a:ext cx="718934" cy="615662"/>
            </a:xfrm>
            <a:custGeom>
              <a:avLst/>
              <a:gdLst>
                <a:gd name="T0" fmla="*/ 7 w 362"/>
                <a:gd name="T1" fmla="*/ 0 h 310"/>
                <a:gd name="T2" fmla="*/ 0 w 362"/>
                <a:gd name="T3" fmla="*/ 57 h 310"/>
                <a:gd name="T4" fmla="*/ 2 w 362"/>
                <a:gd name="T5" fmla="*/ 115 h 310"/>
                <a:gd name="T6" fmla="*/ 21 w 362"/>
                <a:gd name="T7" fmla="*/ 169 h 310"/>
                <a:gd name="T8" fmla="*/ 50 w 362"/>
                <a:gd name="T9" fmla="*/ 217 h 310"/>
                <a:gd name="T10" fmla="*/ 90 w 362"/>
                <a:gd name="T11" fmla="*/ 258 h 310"/>
                <a:gd name="T12" fmla="*/ 140 w 362"/>
                <a:gd name="T13" fmla="*/ 289 h 310"/>
                <a:gd name="T14" fmla="*/ 195 w 362"/>
                <a:gd name="T15" fmla="*/ 305 h 310"/>
                <a:gd name="T16" fmla="*/ 253 w 362"/>
                <a:gd name="T17" fmla="*/ 310 h 310"/>
                <a:gd name="T18" fmla="*/ 310 w 362"/>
                <a:gd name="T19" fmla="*/ 301 h 310"/>
                <a:gd name="T20" fmla="*/ 362 w 362"/>
                <a:gd name="T21" fmla="*/ 27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2" h="310">
                  <a:moveTo>
                    <a:pt x="7" y="0"/>
                  </a:moveTo>
                  <a:lnTo>
                    <a:pt x="0" y="57"/>
                  </a:lnTo>
                  <a:lnTo>
                    <a:pt x="2" y="115"/>
                  </a:lnTo>
                  <a:lnTo>
                    <a:pt x="21" y="169"/>
                  </a:lnTo>
                  <a:lnTo>
                    <a:pt x="50" y="217"/>
                  </a:lnTo>
                  <a:lnTo>
                    <a:pt x="90" y="258"/>
                  </a:lnTo>
                  <a:lnTo>
                    <a:pt x="140" y="289"/>
                  </a:lnTo>
                  <a:lnTo>
                    <a:pt x="195" y="305"/>
                  </a:lnTo>
                  <a:lnTo>
                    <a:pt x="253" y="310"/>
                  </a:lnTo>
                  <a:lnTo>
                    <a:pt x="310" y="301"/>
                  </a:lnTo>
                  <a:lnTo>
                    <a:pt x="362" y="27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39" name="Freeform 1453"/>
            <p:cNvSpPr>
              <a:spLocks/>
            </p:cNvSpPr>
            <p:nvPr/>
          </p:nvSpPr>
          <p:spPr bwMode="auto">
            <a:xfrm>
              <a:off x="2825242" y="1801440"/>
              <a:ext cx="919521" cy="359467"/>
            </a:xfrm>
            <a:custGeom>
              <a:avLst/>
              <a:gdLst>
                <a:gd name="T0" fmla="*/ 463 w 463"/>
                <a:gd name="T1" fmla="*/ 119 h 181"/>
                <a:gd name="T2" fmla="*/ 427 w 463"/>
                <a:gd name="T3" fmla="*/ 71 h 181"/>
                <a:gd name="T4" fmla="*/ 379 w 463"/>
                <a:gd name="T5" fmla="*/ 36 h 181"/>
                <a:gd name="T6" fmla="*/ 327 w 463"/>
                <a:gd name="T7" fmla="*/ 12 h 181"/>
                <a:gd name="T8" fmla="*/ 269 w 463"/>
                <a:gd name="T9" fmla="*/ 0 h 181"/>
                <a:gd name="T10" fmla="*/ 210 w 463"/>
                <a:gd name="T11" fmla="*/ 0 h 181"/>
                <a:gd name="T12" fmla="*/ 153 w 463"/>
                <a:gd name="T13" fmla="*/ 14 h 181"/>
                <a:gd name="T14" fmla="*/ 100 w 463"/>
                <a:gd name="T15" fmla="*/ 43 h 181"/>
                <a:gd name="T16" fmla="*/ 57 w 463"/>
                <a:gd name="T17" fmla="*/ 81 h 181"/>
                <a:gd name="T18" fmla="*/ 21 w 463"/>
                <a:gd name="T19" fmla="*/ 129 h 181"/>
                <a:gd name="T20" fmla="*/ 0 w 463"/>
                <a:gd name="T2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81">
                  <a:moveTo>
                    <a:pt x="463" y="119"/>
                  </a:moveTo>
                  <a:lnTo>
                    <a:pt x="427" y="71"/>
                  </a:lnTo>
                  <a:lnTo>
                    <a:pt x="379" y="36"/>
                  </a:lnTo>
                  <a:lnTo>
                    <a:pt x="327" y="12"/>
                  </a:lnTo>
                  <a:lnTo>
                    <a:pt x="269" y="0"/>
                  </a:lnTo>
                  <a:lnTo>
                    <a:pt x="210" y="0"/>
                  </a:lnTo>
                  <a:lnTo>
                    <a:pt x="153" y="14"/>
                  </a:lnTo>
                  <a:lnTo>
                    <a:pt x="100" y="43"/>
                  </a:lnTo>
                  <a:lnTo>
                    <a:pt x="57" y="81"/>
                  </a:lnTo>
                  <a:lnTo>
                    <a:pt x="21" y="129"/>
                  </a:lnTo>
                  <a:lnTo>
                    <a:pt x="0" y="1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40" name="Freeform 1454"/>
            <p:cNvSpPr>
              <a:spLocks/>
            </p:cNvSpPr>
            <p:nvPr/>
          </p:nvSpPr>
          <p:spPr bwMode="auto">
            <a:xfrm>
              <a:off x="3242304" y="2037775"/>
              <a:ext cx="577928" cy="766600"/>
            </a:xfrm>
            <a:custGeom>
              <a:avLst/>
              <a:gdLst>
                <a:gd name="T0" fmla="*/ 253 w 291"/>
                <a:gd name="T1" fmla="*/ 0 h 386"/>
                <a:gd name="T2" fmla="*/ 279 w 291"/>
                <a:gd name="T3" fmla="*/ 53 h 386"/>
                <a:gd name="T4" fmla="*/ 291 w 291"/>
                <a:gd name="T5" fmla="*/ 110 h 386"/>
                <a:gd name="T6" fmla="*/ 291 w 291"/>
                <a:gd name="T7" fmla="*/ 169 h 386"/>
                <a:gd name="T8" fmla="*/ 276 w 291"/>
                <a:gd name="T9" fmla="*/ 227 h 386"/>
                <a:gd name="T10" fmla="*/ 250 w 291"/>
                <a:gd name="T11" fmla="*/ 277 h 386"/>
                <a:gd name="T12" fmla="*/ 212 w 291"/>
                <a:gd name="T13" fmla="*/ 322 h 386"/>
                <a:gd name="T14" fmla="*/ 167 w 291"/>
                <a:gd name="T15" fmla="*/ 355 h 386"/>
                <a:gd name="T16" fmla="*/ 112 w 291"/>
                <a:gd name="T17" fmla="*/ 377 h 386"/>
                <a:gd name="T18" fmla="*/ 57 w 291"/>
                <a:gd name="T19" fmla="*/ 386 h 386"/>
                <a:gd name="T20" fmla="*/ 0 w 291"/>
                <a:gd name="T21" fmla="*/ 382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386">
                  <a:moveTo>
                    <a:pt x="253" y="0"/>
                  </a:moveTo>
                  <a:lnTo>
                    <a:pt x="279" y="53"/>
                  </a:lnTo>
                  <a:lnTo>
                    <a:pt x="291" y="110"/>
                  </a:lnTo>
                  <a:lnTo>
                    <a:pt x="291" y="169"/>
                  </a:lnTo>
                  <a:lnTo>
                    <a:pt x="276" y="227"/>
                  </a:lnTo>
                  <a:lnTo>
                    <a:pt x="250" y="277"/>
                  </a:lnTo>
                  <a:lnTo>
                    <a:pt x="212" y="322"/>
                  </a:lnTo>
                  <a:lnTo>
                    <a:pt x="167" y="355"/>
                  </a:lnTo>
                  <a:lnTo>
                    <a:pt x="112" y="377"/>
                  </a:lnTo>
                  <a:lnTo>
                    <a:pt x="57" y="386"/>
                  </a:lnTo>
                  <a:lnTo>
                    <a:pt x="0" y="3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41" name="Freeform 1455"/>
            <p:cNvSpPr>
              <a:spLocks/>
            </p:cNvSpPr>
            <p:nvPr/>
          </p:nvSpPr>
          <p:spPr bwMode="auto">
            <a:xfrm>
              <a:off x="2853046" y="1910670"/>
              <a:ext cx="389258" cy="885759"/>
            </a:xfrm>
            <a:custGeom>
              <a:avLst/>
              <a:gdLst>
                <a:gd name="T0" fmla="*/ 112 w 196"/>
                <a:gd name="T1" fmla="*/ 0 h 446"/>
                <a:gd name="T2" fmla="*/ 67 w 196"/>
                <a:gd name="T3" fmla="*/ 38 h 446"/>
                <a:gd name="T4" fmla="*/ 34 w 196"/>
                <a:gd name="T5" fmla="*/ 83 h 446"/>
                <a:gd name="T6" fmla="*/ 10 w 196"/>
                <a:gd name="T7" fmla="*/ 140 h 446"/>
                <a:gd name="T8" fmla="*/ 0 w 196"/>
                <a:gd name="T9" fmla="*/ 195 h 446"/>
                <a:gd name="T10" fmla="*/ 5 w 196"/>
                <a:gd name="T11" fmla="*/ 252 h 446"/>
                <a:gd name="T12" fmla="*/ 22 w 196"/>
                <a:gd name="T13" fmla="*/ 307 h 446"/>
                <a:gd name="T14" fmla="*/ 53 w 196"/>
                <a:gd name="T15" fmla="*/ 357 h 446"/>
                <a:gd name="T16" fmla="*/ 91 w 196"/>
                <a:gd name="T17" fmla="*/ 398 h 446"/>
                <a:gd name="T18" fmla="*/ 141 w 196"/>
                <a:gd name="T19" fmla="*/ 427 h 446"/>
                <a:gd name="T20" fmla="*/ 196 w 19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446">
                  <a:moveTo>
                    <a:pt x="112" y="0"/>
                  </a:moveTo>
                  <a:lnTo>
                    <a:pt x="67" y="38"/>
                  </a:lnTo>
                  <a:lnTo>
                    <a:pt x="34" y="83"/>
                  </a:lnTo>
                  <a:lnTo>
                    <a:pt x="10" y="140"/>
                  </a:lnTo>
                  <a:lnTo>
                    <a:pt x="0" y="195"/>
                  </a:lnTo>
                  <a:lnTo>
                    <a:pt x="5" y="252"/>
                  </a:lnTo>
                  <a:lnTo>
                    <a:pt x="22" y="307"/>
                  </a:lnTo>
                  <a:lnTo>
                    <a:pt x="53" y="357"/>
                  </a:lnTo>
                  <a:lnTo>
                    <a:pt x="91" y="398"/>
                  </a:lnTo>
                  <a:lnTo>
                    <a:pt x="141" y="427"/>
                  </a:lnTo>
                  <a:lnTo>
                    <a:pt x="19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42" name="Freeform 1456"/>
            <p:cNvSpPr>
              <a:spLocks/>
            </p:cNvSpPr>
            <p:nvPr/>
          </p:nvSpPr>
          <p:spPr bwMode="auto">
            <a:xfrm>
              <a:off x="3075479" y="1819314"/>
              <a:ext cx="796389" cy="577929"/>
            </a:xfrm>
            <a:custGeom>
              <a:avLst/>
              <a:gdLst>
                <a:gd name="T0" fmla="*/ 399 w 401"/>
                <a:gd name="T1" fmla="*/ 291 h 291"/>
                <a:gd name="T2" fmla="*/ 401 w 401"/>
                <a:gd name="T3" fmla="*/ 232 h 291"/>
                <a:gd name="T4" fmla="*/ 389 w 401"/>
                <a:gd name="T5" fmla="*/ 174 h 291"/>
                <a:gd name="T6" fmla="*/ 363 w 401"/>
                <a:gd name="T7" fmla="*/ 122 h 291"/>
                <a:gd name="T8" fmla="*/ 325 w 401"/>
                <a:gd name="T9" fmla="*/ 74 h 291"/>
                <a:gd name="T10" fmla="*/ 279 w 401"/>
                <a:gd name="T11" fmla="*/ 38 h 291"/>
                <a:gd name="T12" fmla="*/ 225 w 401"/>
                <a:gd name="T13" fmla="*/ 15 h 291"/>
                <a:gd name="T14" fmla="*/ 167 w 401"/>
                <a:gd name="T15" fmla="*/ 0 h 291"/>
                <a:gd name="T16" fmla="*/ 110 w 401"/>
                <a:gd name="T17" fmla="*/ 3 h 291"/>
                <a:gd name="T18" fmla="*/ 50 w 401"/>
                <a:gd name="T19" fmla="*/ 19 h 291"/>
                <a:gd name="T20" fmla="*/ 0 w 401"/>
                <a:gd name="T21"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 h="291">
                  <a:moveTo>
                    <a:pt x="399" y="291"/>
                  </a:moveTo>
                  <a:lnTo>
                    <a:pt x="401" y="232"/>
                  </a:lnTo>
                  <a:lnTo>
                    <a:pt x="389" y="174"/>
                  </a:lnTo>
                  <a:lnTo>
                    <a:pt x="363" y="122"/>
                  </a:lnTo>
                  <a:lnTo>
                    <a:pt x="325" y="74"/>
                  </a:lnTo>
                  <a:lnTo>
                    <a:pt x="279" y="38"/>
                  </a:lnTo>
                  <a:lnTo>
                    <a:pt x="225" y="15"/>
                  </a:lnTo>
                  <a:lnTo>
                    <a:pt x="167" y="0"/>
                  </a:lnTo>
                  <a:lnTo>
                    <a:pt x="110" y="3"/>
                  </a:lnTo>
                  <a:lnTo>
                    <a:pt x="50" y="19"/>
                  </a:lnTo>
                  <a:lnTo>
                    <a:pt x="0" y="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43" name="Freeform 1457"/>
            <p:cNvSpPr>
              <a:spLocks/>
            </p:cNvSpPr>
            <p:nvPr/>
          </p:nvSpPr>
          <p:spPr bwMode="auto">
            <a:xfrm>
              <a:off x="3005968" y="2397242"/>
              <a:ext cx="861927" cy="423020"/>
            </a:xfrm>
            <a:custGeom>
              <a:avLst/>
              <a:gdLst>
                <a:gd name="T0" fmla="*/ 434 w 434"/>
                <a:gd name="T1" fmla="*/ 0 h 213"/>
                <a:gd name="T2" fmla="*/ 419 w 434"/>
                <a:gd name="T3" fmla="*/ 55 h 213"/>
                <a:gd name="T4" fmla="*/ 393 w 434"/>
                <a:gd name="T5" fmla="*/ 108 h 213"/>
                <a:gd name="T6" fmla="*/ 355 w 434"/>
                <a:gd name="T7" fmla="*/ 151 h 213"/>
                <a:gd name="T8" fmla="*/ 310 w 434"/>
                <a:gd name="T9" fmla="*/ 184 h 213"/>
                <a:gd name="T10" fmla="*/ 255 w 434"/>
                <a:gd name="T11" fmla="*/ 205 h 213"/>
                <a:gd name="T12" fmla="*/ 197 w 434"/>
                <a:gd name="T13" fmla="*/ 213 h 213"/>
                <a:gd name="T14" fmla="*/ 143 w 434"/>
                <a:gd name="T15" fmla="*/ 208 h 213"/>
                <a:gd name="T16" fmla="*/ 88 w 434"/>
                <a:gd name="T17" fmla="*/ 191 h 213"/>
                <a:gd name="T18" fmla="*/ 40 w 434"/>
                <a:gd name="T19" fmla="*/ 160 h 213"/>
                <a:gd name="T20" fmla="*/ 0 w 434"/>
                <a:gd name="T21" fmla="*/ 11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4" h="213">
                  <a:moveTo>
                    <a:pt x="434" y="0"/>
                  </a:moveTo>
                  <a:lnTo>
                    <a:pt x="419" y="55"/>
                  </a:lnTo>
                  <a:lnTo>
                    <a:pt x="393" y="108"/>
                  </a:lnTo>
                  <a:lnTo>
                    <a:pt x="355" y="151"/>
                  </a:lnTo>
                  <a:lnTo>
                    <a:pt x="310" y="184"/>
                  </a:lnTo>
                  <a:lnTo>
                    <a:pt x="255" y="205"/>
                  </a:lnTo>
                  <a:lnTo>
                    <a:pt x="197" y="213"/>
                  </a:lnTo>
                  <a:lnTo>
                    <a:pt x="143" y="208"/>
                  </a:lnTo>
                  <a:lnTo>
                    <a:pt x="88" y="191"/>
                  </a:lnTo>
                  <a:lnTo>
                    <a:pt x="40" y="160"/>
                  </a:lnTo>
                  <a:lnTo>
                    <a:pt x="0" y="1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44" name="Freeform 1458"/>
            <p:cNvSpPr>
              <a:spLocks/>
            </p:cNvSpPr>
            <p:nvPr/>
          </p:nvSpPr>
          <p:spPr bwMode="auto">
            <a:xfrm>
              <a:off x="2904682" y="1833216"/>
              <a:ext cx="560054" cy="796389"/>
            </a:xfrm>
            <a:custGeom>
              <a:avLst/>
              <a:gdLst>
                <a:gd name="T0" fmla="*/ 282 w 282"/>
                <a:gd name="T1" fmla="*/ 0 h 401"/>
                <a:gd name="T2" fmla="*/ 222 w 282"/>
                <a:gd name="T3" fmla="*/ 0 h 401"/>
                <a:gd name="T4" fmla="*/ 165 w 282"/>
                <a:gd name="T5" fmla="*/ 15 h 401"/>
                <a:gd name="T6" fmla="*/ 113 w 282"/>
                <a:gd name="T7" fmla="*/ 43 h 401"/>
                <a:gd name="T8" fmla="*/ 67 w 282"/>
                <a:gd name="T9" fmla="*/ 82 h 401"/>
                <a:gd name="T10" fmla="*/ 34 w 282"/>
                <a:gd name="T11" fmla="*/ 129 h 401"/>
                <a:gd name="T12" fmla="*/ 10 w 282"/>
                <a:gd name="T13" fmla="*/ 182 h 401"/>
                <a:gd name="T14" fmla="*/ 0 w 282"/>
                <a:gd name="T15" fmla="*/ 239 h 401"/>
                <a:gd name="T16" fmla="*/ 3 w 282"/>
                <a:gd name="T17" fmla="*/ 296 h 401"/>
                <a:gd name="T18" fmla="*/ 20 w 282"/>
                <a:gd name="T19" fmla="*/ 353 h 401"/>
                <a:gd name="T20" fmla="*/ 51 w 282"/>
                <a:gd name="T21" fmla="*/ 40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2" h="401">
                  <a:moveTo>
                    <a:pt x="282" y="0"/>
                  </a:moveTo>
                  <a:lnTo>
                    <a:pt x="222" y="0"/>
                  </a:lnTo>
                  <a:lnTo>
                    <a:pt x="165" y="15"/>
                  </a:lnTo>
                  <a:lnTo>
                    <a:pt x="113" y="43"/>
                  </a:lnTo>
                  <a:lnTo>
                    <a:pt x="67" y="82"/>
                  </a:lnTo>
                  <a:lnTo>
                    <a:pt x="34" y="129"/>
                  </a:lnTo>
                  <a:lnTo>
                    <a:pt x="10" y="182"/>
                  </a:lnTo>
                  <a:lnTo>
                    <a:pt x="0" y="239"/>
                  </a:lnTo>
                  <a:lnTo>
                    <a:pt x="3" y="296"/>
                  </a:lnTo>
                  <a:lnTo>
                    <a:pt x="20" y="353"/>
                  </a:lnTo>
                  <a:lnTo>
                    <a:pt x="51" y="40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45" name="Freeform 1459"/>
            <p:cNvSpPr>
              <a:spLocks/>
            </p:cNvSpPr>
            <p:nvPr/>
          </p:nvSpPr>
          <p:spPr bwMode="auto">
            <a:xfrm>
              <a:off x="2958304" y="1833216"/>
              <a:ext cx="1016836" cy="994991"/>
            </a:xfrm>
            <a:custGeom>
              <a:avLst/>
              <a:gdLst>
                <a:gd name="T0" fmla="*/ 272 w 512"/>
                <a:gd name="T1" fmla="*/ 497 h 501"/>
                <a:gd name="T2" fmla="*/ 329 w 512"/>
                <a:gd name="T3" fmla="*/ 489 h 501"/>
                <a:gd name="T4" fmla="*/ 381 w 512"/>
                <a:gd name="T5" fmla="*/ 470 h 501"/>
                <a:gd name="T6" fmla="*/ 429 w 512"/>
                <a:gd name="T7" fmla="*/ 437 h 501"/>
                <a:gd name="T8" fmla="*/ 467 w 512"/>
                <a:gd name="T9" fmla="*/ 394 h 501"/>
                <a:gd name="T10" fmla="*/ 496 w 512"/>
                <a:gd name="T11" fmla="*/ 344 h 501"/>
                <a:gd name="T12" fmla="*/ 510 w 512"/>
                <a:gd name="T13" fmla="*/ 289 h 501"/>
                <a:gd name="T14" fmla="*/ 512 w 512"/>
                <a:gd name="T15" fmla="*/ 229 h 501"/>
                <a:gd name="T16" fmla="*/ 501 w 512"/>
                <a:gd name="T17" fmla="*/ 172 h 501"/>
                <a:gd name="T18" fmla="*/ 477 w 512"/>
                <a:gd name="T19" fmla="*/ 120 h 501"/>
                <a:gd name="T20" fmla="*/ 439 w 512"/>
                <a:gd name="T21" fmla="*/ 74 h 501"/>
                <a:gd name="T22" fmla="*/ 393 w 512"/>
                <a:gd name="T23" fmla="*/ 39 h 501"/>
                <a:gd name="T24" fmla="*/ 341 w 512"/>
                <a:gd name="T25" fmla="*/ 12 h 501"/>
                <a:gd name="T26" fmla="*/ 281 w 512"/>
                <a:gd name="T27" fmla="*/ 0 h 501"/>
                <a:gd name="T28" fmla="*/ 224 w 512"/>
                <a:gd name="T29" fmla="*/ 0 h 501"/>
                <a:gd name="T30" fmla="*/ 167 w 512"/>
                <a:gd name="T31" fmla="*/ 15 h 501"/>
                <a:gd name="T32" fmla="*/ 114 w 512"/>
                <a:gd name="T33" fmla="*/ 41 h 501"/>
                <a:gd name="T34" fmla="*/ 69 w 512"/>
                <a:gd name="T35" fmla="*/ 79 h 501"/>
                <a:gd name="T36" fmla="*/ 33 w 512"/>
                <a:gd name="T37" fmla="*/ 127 h 501"/>
                <a:gd name="T38" fmla="*/ 9 w 512"/>
                <a:gd name="T39" fmla="*/ 182 h 501"/>
                <a:gd name="T40" fmla="*/ 0 w 512"/>
                <a:gd name="T41" fmla="*/ 239 h 501"/>
                <a:gd name="T42" fmla="*/ 2 w 512"/>
                <a:gd name="T43" fmla="*/ 296 h 501"/>
                <a:gd name="T44" fmla="*/ 19 w 512"/>
                <a:gd name="T45" fmla="*/ 353 h 501"/>
                <a:gd name="T46" fmla="*/ 50 w 512"/>
                <a:gd name="T47" fmla="*/ 404 h 501"/>
                <a:gd name="T48" fmla="*/ 88 w 512"/>
                <a:gd name="T49" fmla="*/ 444 h 501"/>
                <a:gd name="T50" fmla="*/ 136 w 512"/>
                <a:gd name="T51" fmla="*/ 475 h 501"/>
                <a:gd name="T52" fmla="*/ 190 w 512"/>
                <a:gd name="T53" fmla="*/ 494 h 501"/>
                <a:gd name="T54" fmla="*/ 248 w 512"/>
                <a:gd name="T55" fmla="*/ 501 h 501"/>
                <a:gd name="T56" fmla="*/ 305 w 512"/>
                <a:gd name="T57" fmla="*/ 492 h 501"/>
                <a:gd name="T58" fmla="*/ 357 w 512"/>
                <a:gd name="T59" fmla="*/ 473 h 501"/>
                <a:gd name="T60" fmla="*/ 405 w 512"/>
                <a:gd name="T61" fmla="*/ 439 h 501"/>
                <a:gd name="T62" fmla="*/ 443 w 512"/>
                <a:gd name="T63" fmla="*/ 396 h 501"/>
                <a:gd name="T64" fmla="*/ 470 w 512"/>
                <a:gd name="T65" fmla="*/ 344 h 501"/>
                <a:gd name="T66" fmla="*/ 484 w 512"/>
                <a:gd name="T67" fmla="*/ 289 h 501"/>
                <a:gd name="T68" fmla="*/ 486 w 512"/>
                <a:gd name="T69" fmla="*/ 229 h 501"/>
                <a:gd name="T70" fmla="*/ 474 w 512"/>
                <a:gd name="T71" fmla="*/ 175 h 501"/>
                <a:gd name="T72" fmla="*/ 412 w 512"/>
                <a:gd name="T73" fmla="*/ 74 h 501"/>
                <a:gd name="T74" fmla="*/ 365 w 512"/>
                <a:gd name="T75" fmla="*/ 39 h 501"/>
                <a:gd name="T76" fmla="*/ 312 w 512"/>
                <a:gd name="T77" fmla="*/ 12 h 501"/>
                <a:gd name="T78" fmla="*/ 255 w 512"/>
                <a:gd name="T7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01">
                  <a:moveTo>
                    <a:pt x="272" y="497"/>
                  </a:moveTo>
                  <a:lnTo>
                    <a:pt x="329" y="489"/>
                  </a:lnTo>
                  <a:lnTo>
                    <a:pt x="381" y="470"/>
                  </a:lnTo>
                  <a:lnTo>
                    <a:pt x="429" y="437"/>
                  </a:lnTo>
                  <a:lnTo>
                    <a:pt x="467" y="394"/>
                  </a:lnTo>
                  <a:lnTo>
                    <a:pt x="496" y="344"/>
                  </a:lnTo>
                  <a:lnTo>
                    <a:pt x="510" y="289"/>
                  </a:lnTo>
                  <a:lnTo>
                    <a:pt x="512" y="229"/>
                  </a:lnTo>
                  <a:lnTo>
                    <a:pt x="501" y="172"/>
                  </a:lnTo>
                  <a:lnTo>
                    <a:pt x="477" y="120"/>
                  </a:lnTo>
                  <a:lnTo>
                    <a:pt x="439" y="74"/>
                  </a:lnTo>
                  <a:lnTo>
                    <a:pt x="393" y="39"/>
                  </a:lnTo>
                  <a:lnTo>
                    <a:pt x="341" y="12"/>
                  </a:lnTo>
                  <a:lnTo>
                    <a:pt x="281" y="0"/>
                  </a:lnTo>
                  <a:lnTo>
                    <a:pt x="224" y="0"/>
                  </a:lnTo>
                  <a:lnTo>
                    <a:pt x="167" y="15"/>
                  </a:lnTo>
                  <a:lnTo>
                    <a:pt x="114" y="41"/>
                  </a:lnTo>
                  <a:lnTo>
                    <a:pt x="69" y="79"/>
                  </a:lnTo>
                  <a:lnTo>
                    <a:pt x="33" y="127"/>
                  </a:lnTo>
                  <a:lnTo>
                    <a:pt x="9" y="182"/>
                  </a:lnTo>
                  <a:lnTo>
                    <a:pt x="0" y="239"/>
                  </a:lnTo>
                  <a:lnTo>
                    <a:pt x="2" y="296"/>
                  </a:lnTo>
                  <a:lnTo>
                    <a:pt x="19" y="353"/>
                  </a:lnTo>
                  <a:lnTo>
                    <a:pt x="50" y="404"/>
                  </a:lnTo>
                  <a:lnTo>
                    <a:pt x="88" y="444"/>
                  </a:lnTo>
                  <a:lnTo>
                    <a:pt x="136" y="475"/>
                  </a:lnTo>
                  <a:lnTo>
                    <a:pt x="190" y="494"/>
                  </a:lnTo>
                  <a:lnTo>
                    <a:pt x="248" y="501"/>
                  </a:lnTo>
                  <a:lnTo>
                    <a:pt x="305" y="492"/>
                  </a:lnTo>
                  <a:lnTo>
                    <a:pt x="357" y="473"/>
                  </a:lnTo>
                  <a:lnTo>
                    <a:pt x="405" y="439"/>
                  </a:lnTo>
                  <a:lnTo>
                    <a:pt x="443" y="396"/>
                  </a:lnTo>
                  <a:lnTo>
                    <a:pt x="470" y="344"/>
                  </a:lnTo>
                  <a:lnTo>
                    <a:pt x="484" y="289"/>
                  </a:lnTo>
                  <a:lnTo>
                    <a:pt x="486" y="229"/>
                  </a:lnTo>
                  <a:lnTo>
                    <a:pt x="474" y="175"/>
                  </a:lnTo>
                  <a:lnTo>
                    <a:pt x="412" y="74"/>
                  </a:lnTo>
                  <a:lnTo>
                    <a:pt x="365" y="39"/>
                  </a:lnTo>
                  <a:lnTo>
                    <a:pt x="312" y="12"/>
                  </a:lnTo>
                  <a:lnTo>
                    <a:pt x="255"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p>
          </p:txBody>
        </p:sp>
        <p:sp>
          <p:nvSpPr>
            <p:cNvPr id="746" name="Freeform 1460"/>
            <p:cNvSpPr>
              <a:spLocks/>
            </p:cNvSpPr>
            <p:nvPr/>
          </p:nvSpPr>
          <p:spPr bwMode="auto">
            <a:xfrm>
              <a:off x="2791480" y="1487650"/>
              <a:ext cx="663326" cy="303859"/>
            </a:xfrm>
            <a:custGeom>
              <a:avLst/>
              <a:gdLst>
                <a:gd name="T0" fmla="*/ 334 w 334"/>
                <a:gd name="T1" fmla="*/ 24 h 153"/>
                <a:gd name="T2" fmla="*/ 282 w 334"/>
                <a:gd name="T3" fmla="*/ 5 h 153"/>
                <a:gd name="T4" fmla="*/ 224 w 334"/>
                <a:gd name="T5" fmla="*/ 0 h 153"/>
                <a:gd name="T6" fmla="*/ 167 w 334"/>
                <a:gd name="T7" fmla="*/ 7 h 153"/>
                <a:gd name="T8" fmla="*/ 112 w 334"/>
                <a:gd name="T9" fmla="*/ 27 h 153"/>
                <a:gd name="T10" fmla="*/ 65 w 334"/>
                <a:gd name="T11" fmla="*/ 60 h 153"/>
                <a:gd name="T12" fmla="*/ 29 w 334"/>
                <a:gd name="T13" fmla="*/ 103 h 153"/>
                <a:gd name="T14" fmla="*/ 0 w 334"/>
                <a:gd name="T15" fmla="*/ 153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53">
                  <a:moveTo>
                    <a:pt x="334" y="24"/>
                  </a:moveTo>
                  <a:lnTo>
                    <a:pt x="282" y="5"/>
                  </a:lnTo>
                  <a:lnTo>
                    <a:pt x="224" y="0"/>
                  </a:lnTo>
                  <a:lnTo>
                    <a:pt x="167" y="7"/>
                  </a:lnTo>
                  <a:lnTo>
                    <a:pt x="112" y="27"/>
                  </a:lnTo>
                  <a:lnTo>
                    <a:pt x="65" y="60"/>
                  </a:lnTo>
                  <a:lnTo>
                    <a:pt x="29" y="103"/>
                  </a:lnTo>
                  <a:lnTo>
                    <a:pt x="0" y="15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47" name="Freeform 1461"/>
            <p:cNvSpPr>
              <a:spLocks/>
            </p:cNvSpPr>
            <p:nvPr/>
          </p:nvSpPr>
          <p:spPr bwMode="auto">
            <a:xfrm>
              <a:off x="3454807" y="1535314"/>
              <a:ext cx="236335" cy="242293"/>
            </a:xfrm>
            <a:custGeom>
              <a:avLst/>
              <a:gdLst>
                <a:gd name="T0" fmla="*/ 119 w 119"/>
                <a:gd name="T1" fmla="*/ 122 h 122"/>
                <a:gd name="T2" fmla="*/ 91 w 119"/>
                <a:gd name="T3" fmla="*/ 74 h 122"/>
                <a:gd name="T4" fmla="*/ 50 w 119"/>
                <a:gd name="T5" fmla="*/ 31 h 122"/>
                <a:gd name="T6" fmla="*/ 0 w 119"/>
                <a:gd name="T7" fmla="*/ 0 h 122"/>
              </a:gdLst>
              <a:ahLst/>
              <a:cxnLst>
                <a:cxn ang="0">
                  <a:pos x="T0" y="T1"/>
                </a:cxn>
                <a:cxn ang="0">
                  <a:pos x="T2" y="T3"/>
                </a:cxn>
                <a:cxn ang="0">
                  <a:pos x="T4" y="T5"/>
                </a:cxn>
                <a:cxn ang="0">
                  <a:pos x="T6" y="T7"/>
                </a:cxn>
              </a:cxnLst>
              <a:rect l="0" t="0" r="r" b="b"/>
              <a:pathLst>
                <a:path w="119" h="122">
                  <a:moveTo>
                    <a:pt x="119" y="122"/>
                  </a:moveTo>
                  <a:lnTo>
                    <a:pt x="91" y="74"/>
                  </a:lnTo>
                  <a:lnTo>
                    <a:pt x="50" y="31"/>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48" name="Freeform 1462"/>
            <p:cNvSpPr>
              <a:spLocks/>
            </p:cNvSpPr>
            <p:nvPr/>
          </p:nvSpPr>
          <p:spPr bwMode="auto">
            <a:xfrm>
              <a:off x="2739844" y="1535314"/>
              <a:ext cx="981088" cy="738795"/>
            </a:xfrm>
            <a:custGeom>
              <a:avLst/>
              <a:gdLst>
                <a:gd name="T0" fmla="*/ 484 w 494"/>
                <a:gd name="T1" fmla="*/ 325 h 372"/>
                <a:gd name="T2" fmla="*/ 494 w 494"/>
                <a:gd name="T3" fmla="*/ 265 h 372"/>
                <a:gd name="T4" fmla="*/ 489 w 494"/>
                <a:gd name="T5" fmla="*/ 208 h 372"/>
                <a:gd name="T6" fmla="*/ 470 w 494"/>
                <a:gd name="T7" fmla="*/ 150 h 372"/>
                <a:gd name="T8" fmla="*/ 441 w 494"/>
                <a:gd name="T9" fmla="*/ 100 h 372"/>
                <a:gd name="T10" fmla="*/ 401 w 494"/>
                <a:gd name="T11" fmla="*/ 57 h 372"/>
                <a:gd name="T12" fmla="*/ 351 w 494"/>
                <a:gd name="T13" fmla="*/ 26 h 372"/>
                <a:gd name="T14" fmla="*/ 296 w 494"/>
                <a:gd name="T15" fmla="*/ 5 h 372"/>
                <a:gd name="T16" fmla="*/ 238 w 494"/>
                <a:gd name="T17" fmla="*/ 0 h 372"/>
                <a:gd name="T18" fmla="*/ 181 w 494"/>
                <a:gd name="T19" fmla="*/ 7 h 372"/>
                <a:gd name="T20" fmla="*/ 129 w 494"/>
                <a:gd name="T21" fmla="*/ 26 h 372"/>
                <a:gd name="T22" fmla="*/ 81 w 494"/>
                <a:gd name="T23" fmla="*/ 57 h 372"/>
                <a:gd name="T24" fmla="*/ 40 w 494"/>
                <a:gd name="T25" fmla="*/ 100 h 372"/>
                <a:gd name="T26" fmla="*/ 14 w 494"/>
                <a:gd name="T27" fmla="*/ 153 h 372"/>
                <a:gd name="T28" fmla="*/ 2 w 494"/>
                <a:gd name="T29" fmla="*/ 208 h 372"/>
                <a:gd name="T30" fmla="*/ 0 w 494"/>
                <a:gd name="T31" fmla="*/ 265 h 372"/>
                <a:gd name="T32" fmla="*/ 9 w 494"/>
                <a:gd name="T33" fmla="*/ 320 h 372"/>
                <a:gd name="T34" fmla="*/ 36 w 494"/>
                <a:gd name="T35" fmla="*/ 372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4" h="372">
                  <a:moveTo>
                    <a:pt x="484" y="325"/>
                  </a:moveTo>
                  <a:lnTo>
                    <a:pt x="494" y="265"/>
                  </a:lnTo>
                  <a:lnTo>
                    <a:pt x="489" y="208"/>
                  </a:lnTo>
                  <a:lnTo>
                    <a:pt x="470" y="150"/>
                  </a:lnTo>
                  <a:lnTo>
                    <a:pt x="441" y="100"/>
                  </a:lnTo>
                  <a:lnTo>
                    <a:pt x="401" y="57"/>
                  </a:lnTo>
                  <a:lnTo>
                    <a:pt x="351" y="26"/>
                  </a:lnTo>
                  <a:lnTo>
                    <a:pt x="296" y="5"/>
                  </a:lnTo>
                  <a:lnTo>
                    <a:pt x="238" y="0"/>
                  </a:lnTo>
                  <a:lnTo>
                    <a:pt x="181" y="7"/>
                  </a:lnTo>
                  <a:lnTo>
                    <a:pt x="129" y="26"/>
                  </a:lnTo>
                  <a:lnTo>
                    <a:pt x="81" y="57"/>
                  </a:lnTo>
                  <a:lnTo>
                    <a:pt x="40" y="100"/>
                  </a:lnTo>
                  <a:lnTo>
                    <a:pt x="14" y="153"/>
                  </a:lnTo>
                  <a:lnTo>
                    <a:pt x="2" y="208"/>
                  </a:lnTo>
                  <a:lnTo>
                    <a:pt x="0" y="265"/>
                  </a:lnTo>
                  <a:lnTo>
                    <a:pt x="9" y="320"/>
                  </a:lnTo>
                  <a:lnTo>
                    <a:pt x="36" y="3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49" name="Freeform 1463"/>
            <p:cNvSpPr>
              <a:spLocks/>
            </p:cNvSpPr>
            <p:nvPr/>
          </p:nvSpPr>
          <p:spPr bwMode="auto">
            <a:xfrm>
              <a:off x="2719984" y="1582979"/>
              <a:ext cx="991017" cy="1022794"/>
            </a:xfrm>
            <a:custGeom>
              <a:avLst/>
              <a:gdLst>
                <a:gd name="T0" fmla="*/ 494 w 499"/>
                <a:gd name="T1" fmla="*/ 301 h 515"/>
                <a:gd name="T2" fmla="*/ 470 w 499"/>
                <a:gd name="T3" fmla="*/ 355 h 515"/>
                <a:gd name="T4" fmla="*/ 439 w 499"/>
                <a:gd name="T5" fmla="*/ 403 h 515"/>
                <a:gd name="T6" fmla="*/ 392 w 499"/>
                <a:gd name="T7" fmla="*/ 444 h 515"/>
                <a:gd name="T8" fmla="*/ 341 w 499"/>
                <a:gd name="T9" fmla="*/ 470 h 515"/>
                <a:gd name="T10" fmla="*/ 284 w 499"/>
                <a:gd name="T11" fmla="*/ 487 h 515"/>
                <a:gd name="T12" fmla="*/ 227 w 499"/>
                <a:gd name="T13" fmla="*/ 489 h 515"/>
                <a:gd name="T14" fmla="*/ 170 w 499"/>
                <a:gd name="T15" fmla="*/ 477 h 515"/>
                <a:gd name="T16" fmla="*/ 117 w 499"/>
                <a:gd name="T17" fmla="*/ 453 h 515"/>
                <a:gd name="T18" fmla="*/ 72 w 499"/>
                <a:gd name="T19" fmla="*/ 417 h 515"/>
                <a:gd name="T20" fmla="*/ 36 w 499"/>
                <a:gd name="T21" fmla="*/ 372 h 515"/>
                <a:gd name="T22" fmla="*/ 12 w 499"/>
                <a:gd name="T23" fmla="*/ 320 h 515"/>
                <a:gd name="T24" fmla="*/ 0 w 499"/>
                <a:gd name="T25" fmla="*/ 262 h 515"/>
                <a:gd name="T26" fmla="*/ 3 w 499"/>
                <a:gd name="T27" fmla="*/ 208 h 515"/>
                <a:gd name="T28" fmla="*/ 17 w 499"/>
                <a:gd name="T29" fmla="*/ 150 h 515"/>
                <a:gd name="T30" fmla="*/ 46 w 499"/>
                <a:gd name="T31" fmla="*/ 103 h 515"/>
                <a:gd name="T32" fmla="*/ 84 w 499"/>
                <a:gd name="T33" fmla="*/ 60 h 515"/>
                <a:gd name="T34" fmla="*/ 134 w 499"/>
                <a:gd name="T35" fmla="*/ 29 h 515"/>
                <a:gd name="T36" fmla="*/ 186 w 499"/>
                <a:gd name="T37" fmla="*/ 7 h 515"/>
                <a:gd name="T38" fmla="*/ 244 w 499"/>
                <a:gd name="T39" fmla="*/ 0 h 515"/>
                <a:gd name="T40" fmla="*/ 303 w 499"/>
                <a:gd name="T41" fmla="*/ 7 h 515"/>
                <a:gd name="T42" fmla="*/ 358 w 499"/>
                <a:gd name="T43" fmla="*/ 29 h 515"/>
                <a:gd name="T44" fmla="*/ 406 w 499"/>
                <a:gd name="T45" fmla="*/ 60 h 515"/>
                <a:gd name="T46" fmla="*/ 446 w 499"/>
                <a:gd name="T47" fmla="*/ 103 h 515"/>
                <a:gd name="T48" fmla="*/ 477 w 499"/>
                <a:gd name="T49" fmla="*/ 153 h 515"/>
                <a:gd name="T50" fmla="*/ 494 w 499"/>
                <a:gd name="T51" fmla="*/ 210 h 515"/>
                <a:gd name="T52" fmla="*/ 499 w 499"/>
                <a:gd name="T53" fmla="*/ 270 h 515"/>
                <a:gd name="T54" fmla="*/ 489 w 499"/>
                <a:gd name="T55" fmla="*/ 327 h 515"/>
                <a:gd name="T56" fmla="*/ 468 w 499"/>
                <a:gd name="T57" fmla="*/ 382 h 515"/>
                <a:gd name="T58" fmla="*/ 432 w 499"/>
                <a:gd name="T59" fmla="*/ 429 h 515"/>
                <a:gd name="T60" fmla="*/ 389 w 499"/>
                <a:gd name="T61" fmla="*/ 470 h 515"/>
                <a:gd name="T62" fmla="*/ 337 w 499"/>
                <a:gd name="T63" fmla="*/ 496 h 515"/>
                <a:gd name="T64" fmla="*/ 279 w 499"/>
                <a:gd name="T65" fmla="*/ 513 h 515"/>
                <a:gd name="T66" fmla="*/ 222 w 499"/>
                <a:gd name="T67" fmla="*/ 515 h 515"/>
                <a:gd name="T68" fmla="*/ 165 w 499"/>
                <a:gd name="T69" fmla="*/ 503 h 515"/>
                <a:gd name="T70" fmla="*/ 113 w 499"/>
                <a:gd name="T71" fmla="*/ 479 h 515"/>
                <a:gd name="T72" fmla="*/ 67 w 499"/>
                <a:gd name="T73" fmla="*/ 444 h 515"/>
                <a:gd name="T74" fmla="*/ 31 w 499"/>
                <a:gd name="T75" fmla="*/ 398 h 515"/>
                <a:gd name="T76" fmla="*/ 8 w 499"/>
                <a:gd name="T77" fmla="*/ 346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9" h="515">
                  <a:moveTo>
                    <a:pt x="494" y="301"/>
                  </a:moveTo>
                  <a:lnTo>
                    <a:pt x="470" y="355"/>
                  </a:lnTo>
                  <a:lnTo>
                    <a:pt x="439" y="403"/>
                  </a:lnTo>
                  <a:lnTo>
                    <a:pt x="392" y="444"/>
                  </a:lnTo>
                  <a:lnTo>
                    <a:pt x="341" y="470"/>
                  </a:lnTo>
                  <a:lnTo>
                    <a:pt x="284" y="487"/>
                  </a:lnTo>
                  <a:lnTo>
                    <a:pt x="227" y="489"/>
                  </a:lnTo>
                  <a:lnTo>
                    <a:pt x="170" y="477"/>
                  </a:lnTo>
                  <a:lnTo>
                    <a:pt x="117" y="453"/>
                  </a:lnTo>
                  <a:lnTo>
                    <a:pt x="72" y="417"/>
                  </a:lnTo>
                  <a:lnTo>
                    <a:pt x="36" y="372"/>
                  </a:lnTo>
                  <a:lnTo>
                    <a:pt x="12" y="320"/>
                  </a:lnTo>
                  <a:lnTo>
                    <a:pt x="0" y="262"/>
                  </a:lnTo>
                  <a:lnTo>
                    <a:pt x="3" y="208"/>
                  </a:lnTo>
                  <a:lnTo>
                    <a:pt x="17" y="150"/>
                  </a:lnTo>
                  <a:lnTo>
                    <a:pt x="46" y="103"/>
                  </a:lnTo>
                  <a:lnTo>
                    <a:pt x="84" y="60"/>
                  </a:lnTo>
                  <a:lnTo>
                    <a:pt x="134" y="29"/>
                  </a:lnTo>
                  <a:lnTo>
                    <a:pt x="186" y="7"/>
                  </a:lnTo>
                  <a:lnTo>
                    <a:pt x="244" y="0"/>
                  </a:lnTo>
                  <a:lnTo>
                    <a:pt x="303" y="7"/>
                  </a:lnTo>
                  <a:lnTo>
                    <a:pt x="358" y="29"/>
                  </a:lnTo>
                  <a:lnTo>
                    <a:pt x="406" y="60"/>
                  </a:lnTo>
                  <a:lnTo>
                    <a:pt x="446" y="103"/>
                  </a:lnTo>
                  <a:lnTo>
                    <a:pt x="477" y="153"/>
                  </a:lnTo>
                  <a:lnTo>
                    <a:pt x="494" y="210"/>
                  </a:lnTo>
                  <a:lnTo>
                    <a:pt x="499" y="270"/>
                  </a:lnTo>
                  <a:lnTo>
                    <a:pt x="489" y="327"/>
                  </a:lnTo>
                  <a:lnTo>
                    <a:pt x="468" y="382"/>
                  </a:lnTo>
                  <a:lnTo>
                    <a:pt x="432" y="429"/>
                  </a:lnTo>
                  <a:lnTo>
                    <a:pt x="389" y="470"/>
                  </a:lnTo>
                  <a:lnTo>
                    <a:pt x="337" y="496"/>
                  </a:lnTo>
                  <a:lnTo>
                    <a:pt x="279" y="513"/>
                  </a:lnTo>
                  <a:lnTo>
                    <a:pt x="222" y="515"/>
                  </a:lnTo>
                  <a:lnTo>
                    <a:pt x="165" y="503"/>
                  </a:lnTo>
                  <a:lnTo>
                    <a:pt x="113" y="479"/>
                  </a:lnTo>
                  <a:lnTo>
                    <a:pt x="67" y="444"/>
                  </a:lnTo>
                  <a:lnTo>
                    <a:pt x="31" y="398"/>
                  </a:lnTo>
                  <a:lnTo>
                    <a:pt x="8" y="3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50" name="Oval 1464"/>
            <p:cNvSpPr>
              <a:spLocks/>
            </p:cNvSpPr>
            <p:nvPr/>
          </p:nvSpPr>
          <p:spPr bwMode="auto">
            <a:xfrm>
              <a:off x="2706312" y="1374448"/>
              <a:ext cx="1449785" cy="1449786"/>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51" name="Oval 1465"/>
            <p:cNvSpPr>
              <a:spLocks/>
            </p:cNvSpPr>
            <p:nvPr/>
          </p:nvSpPr>
          <p:spPr bwMode="auto">
            <a:xfrm>
              <a:off x="3166838" y="1833215"/>
              <a:ext cx="540194" cy="546152"/>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752" name="原创设计师QQ69613753    _2"/>
          <p:cNvGrpSpPr/>
          <p:nvPr/>
        </p:nvGrpSpPr>
        <p:grpSpPr>
          <a:xfrm>
            <a:off x="9145116" y="1332136"/>
            <a:ext cx="421252" cy="482372"/>
            <a:chOff x="2706312" y="1374448"/>
            <a:chExt cx="1449785" cy="1453759"/>
          </a:xfrm>
          <a:noFill/>
        </p:grpSpPr>
        <p:sp>
          <p:nvSpPr>
            <p:cNvPr id="753" name="Freeform 1405"/>
            <p:cNvSpPr>
              <a:spLocks/>
            </p:cNvSpPr>
            <p:nvPr/>
          </p:nvSpPr>
          <p:spPr bwMode="auto">
            <a:xfrm>
              <a:off x="3228401" y="2280068"/>
              <a:ext cx="800361" cy="520335"/>
            </a:xfrm>
            <a:custGeom>
              <a:avLst/>
              <a:gdLst>
                <a:gd name="T0" fmla="*/ 403 w 403"/>
                <a:gd name="T1" fmla="*/ 0 h 262"/>
                <a:gd name="T2" fmla="*/ 400 w 403"/>
                <a:gd name="T3" fmla="*/ 57 h 262"/>
                <a:gd name="T4" fmla="*/ 384 w 403"/>
                <a:gd name="T5" fmla="*/ 112 h 262"/>
                <a:gd name="T6" fmla="*/ 357 w 403"/>
                <a:gd name="T7" fmla="*/ 162 h 262"/>
                <a:gd name="T8" fmla="*/ 317 w 403"/>
                <a:gd name="T9" fmla="*/ 205 h 262"/>
                <a:gd name="T10" fmla="*/ 269 w 403"/>
                <a:gd name="T11" fmla="*/ 236 h 262"/>
                <a:gd name="T12" fmla="*/ 217 w 403"/>
                <a:gd name="T13" fmla="*/ 255 h 262"/>
                <a:gd name="T14" fmla="*/ 159 w 403"/>
                <a:gd name="T15" fmla="*/ 262 h 262"/>
                <a:gd name="T16" fmla="*/ 102 w 403"/>
                <a:gd name="T17" fmla="*/ 255 h 262"/>
                <a:gd name="T18" fmla="*/ 47 w 403"/>
                <a:gd name="T19" fmla="*/ 236 h 262"/>
                <a:gd name="T20" fmla="*/ 0 w 403"/>
                <a:gd name="T21" fmla="*/ 2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3" h="262">
                  <a:moveTo>
                    <a:pt x="403" y="0"/>
                  </a:moveTo>
                  <a:lnTo>
                    <a:pt x="400" y="57"/>
                  </a:lnTo>
                  <a:lnTo>
                    <a:pt x="384" y="112"/>
                  </a:lnTo>
                  <a:lnTo>
                    <a:pt x="357" y="162"/>
                  </a:lnTo>
                  <a:lnTo>
                    <a:pt x="317" y="205"/>
                  </a:lnTo>
                  <a:lnTo>
                    <a:pt x="269" y="236"/>
                  </a:lnTo>
                  <a:lnTo>
                    <a:pt x="217" y="255"/>
                  </a:lnTo>
                  <a:lnTo>
                    <a:pt x="159" y="262"/>
                  </a:lnTo>
                  <a:lnTo>
                    <a:pt x="102" y="255"/>
                  </a:lnTo>
                  <a:lnTo>
                    <a:pt x="47" y="236"/>
                  </a:lnTo>
                  <a:lnTo>
                    <a:pt x="0" y="20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54" name="Freeform 1406"/>
            <p:cNvSpPr>
              <a:spLocks/>
            </p:cNvSpPr>
            <p:nvPr/>
          </p:nvSpPr>
          <p:spPr bwMode="auto">
            <a:xfrm>
              <a:off x="3057605" y="1795482"/>
              <a:ext cx="448838" cy="885759"/>
            </a:xfrm>
            <a:custGeom>
              <a:avLst/>
              <a:gdLst>
                <a:gd name="T0" fmla="*/ 226 w 226"/>
                <a:gd name="T1" fmla="*/ 0 h 446"/>
                <a:gd name="T2" fmla="*/ 167 w 226"/>
                <a:gd name="T3" fmla="*/ 15 h 446"/>
                <a:gd name="T4" fmla="*/ 114 w 226"/>
                <a:gd name="T5" fmla="*/ 41 h 446"/>
                <a:gd name="T6" fmla="*/ 69 w 226"/>
                <a:gd name="T7" fmla="*/ 79 h 446"/>
                <a:gd name="T8" fmla="*/ 36 w 226"/>
                <a:gd name="T9" fmla="*/ 127 h 446"/>
                <a:gd name="T10" fmla="*/ 12 w 226"/>
                <a:gd name="T11" fmla="*/ 184 h 446"/>
                <a:gd name="T12" fmla="*/ 0 w 226"/>
                <a:gd name="T13" fmla="*/ 239 h 446"/>
                <a:gd name="T14" fmla="*/ 2 w 226"/>
                <a:gd name="T15" fmla="*/ 299 h 446"/>
                <a:gd name="T16" fmla="*/ 19 w 226"/>
                <a:gd name="T17" fmla="*/ 353 h 446"/>
                <a:gd name="T18" fmla="*/ 47 w 226"/>
                <a:gd name="T19" fmla="*/ 403 h 446"/>
                <a:gd name="T20" fmla="*/ 86 w 22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446">
                  <a:moveTo>
                    <a:pt x="226" y="0"/>
                  </a:moveTo>
                  <a:lnTo>
                    <a:pt x="167" y="15"/>
                  </a:lnTo>
                  <a:lnTo>
                    <a:pt x="114" y="41"/>
                  </a:lnTo>
                  <a:lnTo>
                    <a:pt x="69" y="79"/>
                  </a:lnTo>
                  <a:lnTo>
                    <a:pt x="36" y="127"/>
                  </a:lnTo>
                  <a:lnTo>
                    <a:pt x="12" y="184"/>
                  </a:lnTo>
                  <a:lnTo>
                    <a:pt x="0" y="239"/>
                  </a:lnTo>
                  <a:lnTo>
                    <a:pt x="2" y="299"/>
                  </a:lnTo>
                  <a:lnTo>
                    <a:pt x="19" y="353"/>
                  </a:lnTo>
                  <a:lnTo>
                    <a:pt x="47" y="403"/>
                  </a:lnTo>
                  <a:lnTo>
                    <a:pt x="8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55" name="Freeform 1407"/>
            <p:cNvSpPr>
              <a:spLocks/>
            </p:cNvSpPr>
            <p:nvPr/>
          </p:nvSpPr>
          <p:spPr bwMode="auto">
            <a:xfrm>
              <a:off x="3506442" y="1795482"/>
              <a:ext cx="564026" cy="778516"/>
            </a:xfrm>
            <a:custGeom>
              <a:avLst/>
              <a:gdLst>
                <a:gd name="T0" fmla="*/ 236 w 284"/>
                <a:gd name="T1" fmla="*/ 392 h 392"/>
                <a:gd name="T2" fmla="*/ 265 w 284"/>
                <a:gd name="T3" fmla="*/ 344 h 392"/>
                <a:gd name="T4" fmla="*/ 282 w 284"/>
                <a:gd name="T5" fmla="*/ 287 h 392"/>
                <a:gd name="T6" fmla="*/ 284 w 284"/>
                <a:gd name="T7" fmla="*/ 229 h 392"/>
                <a:gd name="T8" fmla="*/ 275 w 284"/>
                <a:gd name="T9" fmla="*/ 175 h 392"/>
                <a:gd name="T10" fmla="*/ 248 w 284"/>
                <a:gd name="T11" fmla="*/ 120 h 392"/>
                <a:gd name="T12" fmla="*/ 215 w 284"/>
                <a:gd name="T13" fmla="*/ 74 h 392"/>
                <a:gd name="T14" fmla="*/ 170 w 284"/>
                <a:gd name="T15" fmla="*/ 39 h 392"/>
                <a:gd name="T16" fmla="*/ 115 w 284"/>
                <a:gd name="T17" fmla="*/ 12 h 392"/>
                <a:gd name="T18" fmla="*/ 58 w 284"/>
                <a:gd name="T19" fmla="*/ 0 h 392"/>
                <a:gd name="T20" fmla="*/ 0 w 284"/>
                <a:gd name="T21"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2">
                  <a:moveTo>
                    <a:pt x="236" y="392"/>
                  </a:moveTo>
                  <a:lnTo>
                    <a:pt x="265" y="344"/>
                  </a:lnTo>
                  <a:lnTo>
                    <a:pt x="282" y="287"/>
                  </a:lnTo>
                  <a:lnTo>
                    <a:pt x="284" y="229"/>
                  </a:lnTo>
                  <a:lnTo>
                    <a:pt x="275" y="175"/>
                  </a:lnTo>
                  <a:lnTo>
                    <a:pt x="248" y="120"/>
                  </a:lnTo>
                  <a:lnTo>
                    <a:pt x="215" y="74"/>
                  </a:lnTo>
                  <a:lnTo>
                    <a:pt x="170" y="39"/>
                  </a:lnTo>
                  <a:lnTo>
                    <a:pt x="115" y="12"/>
                  </a:lnTo>
                  <a:lnTo>
                    <a:pt x="58" y="0"/>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56" name="Freeform 1408"/>
            <p:cNvSpPr>
              <a:spLocks/>
            </p:cNvSpPr>
            <p:nvPr/>
          </p:nvSpPr>
          <p:spPr bwMode="auto">
            <a:xfrm>
              <a:off x="3105269" y="2349578"/>
              <a:ext cx="869871" cy="423020"/>
            </a:xfrm>
            <a:custGeom>
              <a:avLst/>
              <a:gdLst>
                <a:gd name="T0" fmla="*/ 438 w 438"/>
                <a:gd name="T1" fmla="*/ 113 h 213"/>
                <a:gd name="T2" fmla="*/ 400 w 438"/>
                <a:gd name="T3" fmla="*/ 155 h 213"/>
                <a:gd name="T4" fmla="*/ 353 w 438"/>
                <a:gd name="T5" fmla="*/ 187 h 213"/>
                <a:gd name="T6" fmla="*/ 298 w 438"/>
                <a:gd name="T7" fmla="*/ 206 h 213"/>
                <a:gd name="T8" fmla="*/ 241 w 438"/>
                <a:gd name="T9" fmla="*/ 213 h 213"/>
                <a:gd name="T10" fmla="*/ 186 w 438"/>
                <a:gd name="T11" fmla="*/ 206 h 213"/>
                <a:gd name="T12" fmla="*/ 131 w 438"/>
                <a:gd name="T13" fmla="*/ 184 h 213"/>
                <a:gd name="T14" fmla="*/ 83 w 438"/>
                <a:gd name="T15" fmla="*/ 151 h 213"/>
                <a:gd name="T16" fmla="*/ 43 w 438"/>
                <a:gd name="T17" fmla="*/ 108 h 213"/>
                <a:gd name="T18" fmla="*/ 16 w 438"/>
                <a:gd name="T19" fmla="*/ 58 h 213"/>
                <a:gd name="T20" fmla="*/ 0 w 438"/>
                <a:gd name="T21"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213">
                  <a:moveTo>
                    <a:pt x="438" y="113"/>
                  </a:moveTo>
                  <a:lnTo>
                    <a:pt x="400" y="155"/>
                  </a:lnTo>
                  <a:lnTo>
                    <a:pt x="353" y="187"/>
                  </a:lnTo>
                  <a:lnTo>
                    <a:pt x="298" y="206"/>
                  </a:lnTo>
                  <a:lnTo>
                    <a:pt x="241" y="213"/>
                  </a:lnTo>
                  <a:lnTo>
                    <a:pt x="186" y="206"/>
                  </a:lnTo>
                  <a:lnTo>
                    <a:pt x="131" y="184"/>
                  </a:lnTo>
                  <a:lnTo>
                    <a:pt x="83" y="151"/>
                  </a:lnTo>
                  <a:lnTo>
                    <a:pt x="43" y="108"/>
                  </a:lnTo>
                  <a:lnTo>
                    <a:pt x="16" y="58"/>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57" name="Freeform 1409"/>
            <p:cNvSpPr>
              <a:spLocks/>
            </p:cNvSpPr>
            <p:nvPr/>
          </p:nvSpPr>
          <p:spPr bwMode="auto">
            <a:xfrm>
              <a:off x="3728875" y="1839174"/>
              <a:ext cx="379327" cy="881788"/>
            </a:xfrm>
            <a:custGeom>
              <a:avLst/>
              <a:gdLst>
                <a:gd name="T0" fmla="*/ 77 w 191"/>
                <a:gd name="T1" fmla="*/ 0 h 444"/>
                <a:gd name="T2" fmla="*/ 122 w 191"/>
                <a:gd name="T3" fmla="*/ 36 h 444"/>
                <a:gd name="T4" fmla="*/ 158 w 191"/>
                <a:gd name="T5" fmla="*/ 81 h 444"/>
                <a:gd name="T6" fmla="*/ 182 w 191"/>
                <a:gd name="T7" fmla="*/ 133 h 444"/>
                <a:gd name="T8" fmla="*/ 191 w 191"/>
                <a:gd name="T9" fmla="*/ 191 h 444"/>
                <a:gd name="T10" fmla="*/ 189 w 191"/>
                <a:gd name="T11" fmla="*/ 248 h 444"/>
                <a:gd name="T12" fmla="*/ 172 w 191"/>
                <a:gd name="T13" fmla="*/ 303 h 444"/>
                <a:gd name="T14" fmla="*/ 144 w 191"/>
                <a:gd name="T15" fmla="*/ 353 h 444"/>
                <a:gd name="T16" fmla="*/ 103 w 191"/>
                <a:gd name="T17" fmla="*/ 393 h 444"/>
                <a:gd name="T18" fmla="*/ 55 w 191"/>
                <a:gd name="T19" fmla="*/ 424 h 444"/>
                <a:gd name="T20" fmla="*/ 0 w 191"/>
                <a:gd name="T21" fmla="*/ 44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4">
                  <a:moveTo>
                    <a:pt x="77" y="0"/>
                  </a:moveTo>
                  <a:lnTo>
                    <a:pt x="122" y="36"/>
                  </a:lnTo>
                  <a:lnTo>
                    <a:pt x="158" y="81"/>
                  </a:lnTo>
                  <a:lnTo>
                    <a:pt x="182" y="133"/>
                  </a:lnTo>
                  <a:lnTo>
                    <a:pt x="191" y="191"/>
                  </a:lnTo>
                  <a:lnTo>
                    <a:pt x="189" y="248"/>
                  </a:lnTo>
                  <a:lnTo>
                    <a:pt x="172" y="303"/>
                  </a:lnTo>
                  <a:lnTo>
                    <a:pt x="144" y="353"/>
                  </a:lnTo>
                  <a:lnTo>
                    <a:pt x="103" y="393"/>
                  </a:lnTo>
                  <a:lnTo>
                    <a:pt x="55" y="424"/>
                  </a:lnTo>
                  <a:lnTo>
                    <a:pt x="0" y="44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58" name="Freeform 1410"/>
            <p:cNvSpPr>
              <a:spLocks/>
            </p:cNvSpPr>
            <p:nvPr/>
          </p:nvSpPr>
          <p:spPr bwMode="auto">
            <a:xfrm>
              <a:off x="3009941" y="1980180"/>
              <a:ext cx="488558" cy="840081"/>
            </a:xfrm>
            <a:custGeom>
              <a:avLst/>
              <a:gdLst>
                <a:gd name="T0" fmla="*/ 69 w 246"/>
                <a:gd name="T1" fmla="*/ 0 h 423"/>
                <a:gd name="T2" fmla="*/ 33 w 246"/>
                <a:gd name="T3" fmla="*/ 46 h 423"/>
                <a:gd name="T4" fmla="*/ 9 w 246"/>
                <a:gd name="T5" fmla="*/ 101 h 423"/>
                <a:gd name="T6" fmla="*/ 0 w 246"/>
                <a:gd name="T7" fmla="*/ 158 h 423"/>
                <a:gd name="T8" fmla="*/ 2 w 246"/>
                <a:gd name="T9" fmla="*/ 217 h 423"/>
                <a:gd name="T10" fmla="*/ 19 w 246"/>
                <a:gd name="T11" fmla="*/ 272 h 423"/>
                <a:gd name="T12" fmla="*/ 48 w 246"/>
                <a:gd name="T13" fmla="*/ 322 h 423"/>
                <a:gd name="T14" fmla="*/ 88 w 246"/>
                <a:gd name="T15" fmla="*/ 365 h 423"/>
                <a:gd name="T16" fmla="*/ 136 w 246"/>
                <a:gd name="T17" fmla="*/ 396 h 423"/>
                <a:gd name="T18" fmla="*/ 188 w 246"/>
                <a:gd name="T19" fmla="*/ 415 h 423"/>
                <a:gd name="T20" fmla="*/ 246 w 246"/>
                <a:gd name="T21" fmla="*/ 4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423">
                  <a:moveTo>
                    <a:pt x="69" y="0"/>
                  </a:moveTo>
                  <a:lnTo>
                    <a:pt x="33" y="46"/>
                  </a:lnTo>
                  <a:lnTo>
                    <a:pt x="9" y="101"/>
                  </a:lnTo>
                  <a:lnTo>
                    <a:pt x="0" y="158"/>
                  </a:lnTo>
                  <a:lnTo>
                    <a:pt x="2" y="217"/>
                  </a:lnTo>
                  <a:lnTo>
                    <a:pt x="19" y="272"/>
                  </a:lnTo>
                  <a:lnTo>
                    <a:pt x="48" y="322"/>
                  </a:lnTo>
                  <a:lnTo>
                    <a:pt x="88" y="365"/>
                  </a:lnTo>
                  <a:lnTo>
                    <a:pt x="136" y="396"/>
                  </a:lnTo>
                  <a:lnTo>
                    <a:pt x="188" y="415"/>
                  </a:lnTo>
                  <a:lnTo>
                    <a:pt x="246" y="42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59" name="Freeform 1411"/>
            <p:cNvSpPr>
              <a:spLocks/>
            </p:cNvSpPr>
            <p:nvPr/>
          </p:nvSpPr>
          <p:spPr bwMode="auto">
            <a:xfrm>
              <a:off x="3133073" y="1966279"/>
              <a:ext cx="595802" cy="762627"/>
            </a:xfrm>
            <a:custGeom>
              <a:avLst/>
              <a:gdLst>
                <a:gd name="T0" fmla="*/ 33 w 300"/>
                <a:gd name="T1" fmla="*/ 0 h 384"/>
                <a:gd name="T2" fmla="*/ 9 w 300"/>
                <a:gd name="T3" fmla="*/ 55 h 384"/>
                <a:gd name="T4" fmla="*/ 0 w 300"/>
                <a:gd name="T5" fmla="*/ 112 h 384"/>
                <a:gd name="T6" fmla="*/ 2 w 300"/>
                <a:gd name="T7" fmla="*/ 172 h 384"/>
                <a:gd name="T8" fmla="*/ 17 w 300"/>
                <a:gd name="T9" fmla="*/ 229 h 384"/>
                <a:gd name="T10" fmla="*/ 45 w 300"/>
                <a:gd name="T11" fmla="*/ 279 h 384"/>
                <a:gd name="T12" fmla="*/ 86 w 300"/>
                <a:gd name="T13" fmla="*/ 322 h 384"/>
                <a:gd name="T14" fmla="*/ 133 w 300"/>
                <a:gd name="T15" fmla="*/ 356 h 384"/>
                <a:gd name="T16" fmla="*/ 186 w 300"/>
                <a:gd name="T17" fmla="*/ 377 h 384"/>
                <a:gd name="T18" fmla="*/ 243 w 300"/>
                <a:gd name="T19" fmla="*/ 384 h 384"/>
                <a:gd name="T20" fmla="*/ 300 w 300"/>
                <a:gd name="T21" fmla="*/ 38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384">
                  <a:moveTo>
                    <a:pt x="33" y="0"/>
                  </a:moveTo>
                  <a:lnTo>
                    <a:pt x="9" y="55"/>
                  </a:lnTo>
                  <a:lnTo>
                    <a:pt x="0" y="112"/>
                  </a:lnTo>
                  <a:lnTo>
                    <a:pt x="2" y="172"/>
                  </a:lnTo>
                  <a:lnTo>
                    <a:pt x="17" y="229"/>
                  </a:lnTo>
                  <a:lnTo>
                    <a:pt x="45" y="279"/>
                  </a:lnTo>
                  <a:lnTo>
                    <a:pt x="86" y="322"/>
                  </a:lnTo>
                  <a:lnTo>
                    <a:pt x="133" y="356"/>
                  </a:lnTo>
                  <a:lnTo>
                    <a:pt x="186" y="377"/>
                  </a:lnTo>
                  <a:lnTo>
                    <a:pt x="243" y="384"/>
                  </a:lnTo>
                  <a:lnTo>
                    <a:pt x="300" y="38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60" name="Freeform 1412"/>
            <p:cNvSpPr>
              <a:spLocks/>
            </p:cNvSpPr>
            <p:nvPr/>
          </p:nvSpPr>
          <p:spPr bwMode="auto">
            <a:xfrm>
              <a:off x="3150947" y="1668377"/>
              <a:ext cx="1000947" cy="1018822"/>
            </a:xfrm>
            <a:custGeom>
              <a:avLst/>
              <a:gdLst>
                <a:gd name="T0" fmla="*/ 482 w 504"/>
                <a:gd name="T1" fmla="*/ 343 h 513"/>
                <a:gd name="T2" fmla="*/ 501 w 504"/>
                <a:gd name="T3" fmla="*/ 289 h 513"/>
                <a:gd name="T4" fmla="*/ 504 w 504"/>
                <a:gd name="T5" fmla="*/ 231 h 513"/>
                <a:gd name="T6" fmla="*/ 497 w 504"/>
                <a:gd name="T7" fmla="*/ 176 h 513"/>
                <a:gd name="T8" fmla="*/ 473 w 504"/>
                <a:gd name="T9" fmla="*/ 124 h 513"/>
                <a:gd name="T10" fmla="*/ 439 w 504"/>
                <a:gd name="T11" fmla="*/ 76 h 513"/>
                <a:gd name="T12" fmla="*/ 394 w 504"/>
                <a:gd name="T13" fmla="*/ 41 h 513"/>
                <a:gd name="T14" fmla="*/ 342 w 504"/>
                <a:gd name="T15" fmla="*/ 14 h 513"/>
                <a:gd name="T16" fmla="*/ 287 w 504"/>
                <a:gd name="T17" fmla="*/ 0 h 513"/>
                <a:gd name="T18" fmla="*/ 227 w 504"/>
                <a:gd name="T19" fmla="*/ 0 h 513"/>
                <a:gd name="T20" fmla="*/ 170 w 504"/>
                <a:gd name="T21" fmla="*/ 14 h 513"/>
                <a:gd name="T22" fmla="*/ 117 w 504"/>
                <a:gd name="T23" fmla="*/ 41 h 513"/>
                <a:gd name="T24" fmla="*/ 72 w 504"/>
                <a:gd name="T25" fmla="*/ 79 h 513"/>
                <a:gd name="T26" fmla="*/ 36 w 504"/>
                <a:gd name="T27" fmla="*/ 124 h 513"/>
                <a:gd name="T28" fmla="*/ 12 w 504"/>
                <a:gd name="T29" fmla="*/ 179 h 513"/>
                <a:gd name="T30" fmla="*/ 0 w 504"/>
                <a:gd name="T31" fmla="*/ 236 h 513"/>
                <a:gd name="T32" fmla="*/ 3 w 504"/>
                <a:gd name="T33" fmla="*/ 296 h 513"/>
                <a:gd name="T34" fmla="*/ 20 w 504"/>
                <a:gd name="T35" fmla="*/ 353 h 513"/>
                <a:gd name="T36" fmla="*/ 48 w 504"/>
                <a:gd name="T37" fmla="*/ 405 h 513"/>
                <a:gd name="T38" fmla="*/ 86 w 504"/>
                <a:gd name="T39" fmla="*/ 448 h 513"/>
                <a:gd name="T40" fmla="*/ 134 w 504"/>
                <a:gd name="T41" fmla="*/ 482 h 513"/>
                <a:gd name="T42" fmla="*/ 189 w 504"/>
                <a:gd name="T43" fmla="*/ 503 h 513"/>
                <a:gd name="T44" fmla="*/ 246 w 504"/>
                <a:gd name="T45" fmla="*/ 513 h 513"/>
                <a:gd name="T46" fmla="*/ 303 w 504"/>
                <a:gd name="T47" fmla="*/ 508 h 513"/>
                <a:gd name="T48" fmla="*/ 358 w 504"/>
                <a:gd name="T49" fmla="*/ 489 h 513"/>
                <a:gd name="T50" fmla="*/ 406 w 504"/>
                <a:gd name="T51" fmla="*/ 458 h 513"/>
                <a:gd name="T52" fmla="*/ 447 w 504"/>
                <a:gd name="T53" fmla="*/ 417 h 513"/>
                <a:gd name="T54" fmla="*/ 475 w 504"/>
                <a:gd name="T55" fmla="*/ 367 h 513"/>
                <a:gd name="T56" fmla="*/ 492 w 504"/>
                <a:gd name="T57" fmla="*/ 312 h 513"/>
                <a:gd name="T58" fmla="*/ 497 w 504"/>
                <a:gd name="T59" fmla="*/ 255 h 513"/>
                <a:gd name="T60" fmla="*/ 487 w 504"/>
                <a:gd name="T61" fmla="*/ 20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4" h="513">
                  <a:moveTo>
                    <a:pt x="482" y="343"/>
                  </a:moveTo>
                  <a:lnTo>
                    <a:pt x="501" y="289"/>
                  </a:lnTo>
                  <a:lnTo>
                    <a:pt x="504" y="231"/>
                  </a:lnTo>
                  <a:lnTo>
                    <a:pt x="497" y="176"/>
                  </a:lnTo>
                  <a:lnTo>
                    <a:pt x="473" y="124"/>
                  </a:lnTo>
                  <a:lnTo>
                    <a:pt x="439" y="76"/>
                  </a:lnTo>
                  <a:lnTo>
                    <a:pt x="394" y="41"/>
                  </a:lnTo>
                  <a:lnTo>
                    <a:pt x="342" y="14"/>
                  </a:lnTo>
                  <a:lnTo>
                    <a:pt x="287" y="0"/>
                  </a:lnTo>
                  <a:lnTo>
                    <a:pt x="227" y="0"/>
                  </a:lnTo>
                  <a:lnTo>
                    <a:pt x="170" y="14"/>
                  </a:lnTo>
                  <a:lnTo>
                    <a:pt x="117" y="41"/>
                  </a:lnTo>
                  <a:lnTo>
                    <a:pt x="72" y="79"/>
                  </a:lnTo>
                  <a:lnTo>
                    <a:pt x="36" y="124"/>
                  </a:lnTo>
                  <a:lnTo>
                    <a:pt x="12" y="179"/>
                  </a:lnTo>
                  <a:lnTo>
                    <a:pt x="0" y="236"/>
                  </a:lnTo>
                  <a:lnTo>
                    <a:pt x="3" y="296"/>
                  </a:lnTo>
                  <a:lnTo>
                    <a:pt x="20" y="353"/>
                  </a:lnTo>
                  <a:lnTo>
                    <a:pt x="48" y="405"/>
                  </a:lnTo>
                  <a:lnTo>
                    <a:pt x="86" y="448"/>
                  </a:lnTo>
                  <a:lnTo>
                    <a:pt x="134" y="482"/>
                  </a:lnTo>
                  <a:lnTo>
                    <a:pt x="189" y="503"/>
                  </a:lnTo>
                  <a:lnTo>
                    <a:pt x="246" y="513"/>
                  </a:lnTo>
                  <a:lnTo>
                    <a:pt x="303" y="508"/>
                  </a:lnTo>
                  <a:lnTo>
                    <a:pt x="358" y="489"/>
                  </a:lnTo>
                  <a:lnTo>
                    <a:pt x="406" y="458"/>
                  </a:lnTo>
                  <a:lnTo>
                    <a:pt x="447" y="417"/>
                  </a:lnTo>
                  <a:lnTo>
                    <a:pt x="475" y="367"/>
                  </a:lnTo>
                  <a:lnTo>
                    <a:pt x="492" y="312"/>
                  </a:lnTo>
                  <a:lnTo>
                    <a:pt x="497" y="255"/>
                  </a:lnTo>
                  <a:lnTo>
                    <a:pt x="487" y="20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61" name="Freeform 1413"/>
            <p:cNvSpPr>
              <a:spLocks/>
            </p:cNvSpPr>
            <p:nvPr/>
          </p:nvSpPr>
          <p:spPr bwMode="auto">
            <a:xfrm>
              <a:off x="3198611" y="2311844"/>
              <a:ext cx="909591" cy="323719"/>
            </a:xfrm>
            <a:custGeom>
              <a:avLst/>
              <a:gdLst>
                <a:gd name="T0" fmla="*/ 458 w 458"/>
                <a:gd name="T1" fmla="*/ 19 h 163"/>
                <a:gd name="T2" fmla="*/ 430 w 458"/>
                <a:gd name="T3" fmla="*/ 70 h 163"/>
                <a:gd name="T4" fmla="*/ 389 w 458"/>
                <a:gd name="T5" fmla="*/ 110 h 163"/>
                <a:gd name="T6" fmla="*/ 339 w 458"/>
                <a:gd name="T7" fmla="*/ 139 h 163"/>
                <a:gd name="T8" fmla="*/ 284 w 458"/>
                <a:gd name="T9" fmla="*/ 158 h 163"/>
                <a:gd name="T10" fmla="*/ 227 w 458"/>
                <a:gd name="T11" fmla="*/ 163 h 163"/>
                <a:gd name="T12" fmla="*/ 170 w 458"/>
                <a:gd name="T13" fmla="*/ 153 h 163"/>
                <a:gd name="T14" fmla="*/ 115 w 458"/>
                <a:gd name="T15" fmla="*/ 132 h 163"/>
                <a:gd name="T16" fmla="*/ 67 w 458"/>
                <a:gd name="T17" fmla="*/ 98 h 163"/>
                <a:gd name="T18" fmla="*/ 31 w 458"/>
                <a:gd name="T19" fmla="*/ 55 h 163"/>
                <a:gd name="T20" fmla="*/ 0 w 458"/>
                <a:gd name="T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63">
                  <a:moveTo>
                    <a:pt x="458" y="19"/>
                  </a:moveTo>
                  <a:lnTo>
                    <a:pt x="430" y="70"/>
                  </a:lnTo>
                  <a:lnTo>
                    <a:pt x="389" y="110"/>
                  </a:lnTo>
                  <a:lnTo>
                    <a:pt x="339" y="139"/>
                  </a:lnTo>
                  <a:lnTo>
                    <a:pt x="284" y="158"/>
                  </a:lnTo>
                  <a:lnTo>
                    <a:pt x="227" y="163"/>
                  </a:lnTo>
                  <a:lnTo>
                    <a:pt x="170" y="153"/>
                  </a:lnTo>
                  <a:lnTo>
                    <a:pt x="115" y="132"/>
                  </a:lnTo>
                  <a:lnTo>
                    <a:pt x="67" y="98"/>
                  </a:lnTo>
                  <a:lnTo>
                    <a:pt x="31" y="55"/>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62" name="Freeform 1414"/>
            <p:cNvSpPr>
              <a:spLocks/>
            </p:cNvSpPr>
            <p:nvPr/>
          </p:nvSpPr>
          <p:spPr bwMode="auto">
            <a:xfrm>
              <a:off x="3160877" y="1616741"/>
              <a:ext cx="994990" cy="965200"/>
            </a:xfrm>
            <a:custGeom>
              <a:avLst/>
              <a:gdLst>
                <a:gd name="T0" fmla="*/ 12 w 501"/>
                <a:gd name="T1" fmla="*/ 150 h 486"/>
                <a:gd name="T2" fmla="*/ 0 w 501"/>
                <a:gd name="T3" fmla="*/ 207 h 486"/>
                <a:gd name="T4" fmla="*/ 3 w 501"/>
                <a:gd name="T5" fmla="*/ 267 h 486"/>
                <a:gd name="T6" fmla="*/ 19 w 501"/>
                <a:gd name="T7" fmla="*/ 324 h 486"/>
                <a:gd name="T8" fmla="*/ 46 w 501"/>
                <a:gd name="T9" fmla="*/ 374 h 486"/>
                <a:gd name="T10" fmla="*/ 88 w 501"/>
                <a:gd name="T11" fmla="*/ 422 h 486"/>
                <a:gd name="T12" fmla="*/ 134 w 501"/>
                <a:gd name="T13" fmla="*/ 455 h 486"/>
                <a:gd name="T14" fmla="*/ 186 w 501"/>
                <a:gd name="T15" fmla="*/ 477 h 486"/>
                <a:gd name="T16" fmla="*/ 246 w 501"/>
                <a:gd name="T17" fmla="*/ 486 h 486"/>
                <a:gd name="T18" fmla="*/ 303 w 501"/>
                <a:gd name="T19" fmla="*/ 482 h 486"/>
                <a:gd name="T20" fmla="*/ 358 w 501"/>
                <a:gd name="T21" fmla="*/ 465 h 486"/>
                <a:gd name="T22" fmla="*/ 408 w 501"/>
                <a:gd name="T23" fmla="*/ 434 h 486"/>
                <a:gd name="T24" fmla="*/ 449 w 501"/>
                <a:gd name="T25" fmla="*/ 393 h 486"/>
                <a:gd name="T26" fmla="*/ 480 w 501"/>
                <a:gd name="T27" fmla="*/ 346 h 486"/>
                <a:gd name="T28" fmla="*/ 496 w 501"/>
                <a:gd name="T29" fmla="*/ 291 h 486"/>
                <a:gd name="T30" fmla="*/ 501 w 501"/>
                <a:gd name="T31" fmla="*/ 233 h 486"/>
                <a:gd name="T32" fmla="*/ 494 w 501"/>
                <a:gd name="T33" fmla="*/ 176 h 486"/>
                <a:gd name="T34" fmla="*/ 473 w 501"/>
                <a:gd name="T35" fmla="*/ 124 h 486"/>
                <a:gd name="T36" fmla="*/ 437 w 501"/>
                <a:gd name="T37" fmla="*/ 78 h 486"/>
                <a:gd name="T38" fmla="*/ 394 w 501"/>
                <a:gd name="T39" fmla="*/ 40 h 486"/>
                <a:gd name="T40" fmla="*/ 344 w 501"/>
                <a:gd name="T41" fmla="*/ 14 h 486"/>
                <a:gd name="T42" fmla="*/ 286 w 501"/>
                <a:gd name="T43" fmla="*/ 0 h 486"/>
                <a:gd name="T44" fmla="*/ 229 w 501"/>
                <a:gd name="T45" fmla="*/ 0 h 486"/>
                <a:gd name="T46" fmla="*/ 172 w 501"/>
                <a:gd name="T47" fmla="*/ 14 h 486"/>
                <a:gd name="T48" fmla="*/ 119 w 501"/>
                <a:gd name="T49" fmla="*/ 38 h 486"/>
                <a:gd name="T50" fmla="*/ 74 w 501"/>
                <a:gd name="T51" fmla="*/ 76 h 486"/>
                <a:gd name="T52" fmla="*/ 36 w 501"/>
                <a:gd name="T53" fmla="*/ 124 h 486"/>
                <a:gd name="T54" fmla="*/ 12 w 501"/>
                <a:gd name="T55" fmla="*/ 176 h 486"/>
                <a:gd name="T56" fmla="*/ 3 w 501"/>
                <a:gd name="T57" fmla="*/ 236 h 486"/>
                <a:gd name="T58" fmla="*/ 5 w 501"/>
                <a:gd name="T59" fmla="*/ 296 h 486"/>
                <a:gd name="T60" fmla="*/ 19 w 501"/>
                <a:gd name="T61" fmla="*/ 35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1" h="486">
                  <a:moveTo>
                    <a:pt x="12" y="150"/>
                  </a:moveTo>
                  <a:lnTo>
                    <a:pt x="0" y="207"/>
                  </a:lnTo>
                  <a:lnTo>
                    <a:pt x="3" y="267"/>
                  </a:lnTo>
                  <a:lnTo>
                    <a:pt x="19" y="324"/>
                  </a:lnTo>
                  <a:lnTo>
                    <a:pt x="46" y="374"/>
                  </a:lnTo>
                  <a:lnTo>
                    <a:pt x="88" y="422"/>
                  </a:lnTo>
                  <a:lnTo>
                    <a:pt x="134" y="455"/>
                  </a:lnTo>
                  <a:lnTo>
                    <a:pt x="186" y="477"/>
                  </a:lnTo>
                  <a:lnTo>
                    <a:pt x="246" y="486"/>
                  </a:lnTo>
                  <a:lnTo>
                    <a:pt x="303" y="482"/>
                  </a:lnTo>
                  <a:lnTo>
                    <a:pt x="358" y="465"/>
                  </a:lnTo>
                  <a:lnTo>
                    <a:pt x="408" y="434"/>
                  </a:lnTo>
                  <a:lnTo>
                    <a:pt x="449" y="393"/>
                  </a:lnTo>
                  <a:lnTo>
                    <a:pt x="480" y="346"/>
                  </a:lnTo>
                  <a:lnTo>
                    <a:pt x="496" y="291"/>
                  </a:lnTo>
                  <a:lnTo>
                    <a:pt x="501" y="233"/>
                  </a:lnTo>
                  <a:lnTo>
                    <a:pt x="494" y="176"/>
                  </a:lnTo>
                  <a:lnTo>
                    <a:pt x="473" y="124"/>
                  </a:lnTo>
                  <a:lnTo>
                    <a:pt x="437" y="78"/>
                  </a:lnTo>
                  <a:lnTo>
                    <a:pt x="394" y="40"/>
                  </a:lnTo>
                  <a:lnTo>
                    <a:pt x="344" y="14"/>
                  </a:lnTo>
                  <a:lnTo>
                    <a:pt x="286" y="0"/>
                  </a:lnTo>
                  <a:lnTo>
                    <a:pt x="229" y="0"/>
                  </a:lnTo>
                  <a:lnTo>
                    <a:pt x="172" y="14"/>
                  </a:lnTo>
                  <a:lnTo>
                    <a:pt x="119" y="38"/>
                  </a:lnTo>
                  <a:lnTo>
                    <a:pt x="74" y="76"/>
                  </a:lnTo>
                  <a:lnTo>
                    <a:pt x="36" y="124"/>
                  </a:lnTo>
                  <a:lnTo>
                    <a:pt x="12" y="176"/>
                  </a:lnTo>
                  <a:lnTo>
                    <a:pt x="3" y="236"/>
                  </a:lnTo>
                  <a:lnTo>
                    <a:pt x="5" y="296"/>
                  </a:lnTo>
                  <a:lnTo>
                    <a:pt x="19" y="35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63" name="Freeform 1415"/>
            <p:cNvSpPr>
              <a:spLocks/>
            </p:cNvSpPr>
            <p:nvPr/>
          </p:nvSpPr>
          <p:spPr bwMode="auto">
            <a:xfrm>
              <a:off x="3516373" y="1815341"/>
              <a:ext cx="635523" cy="714963"/>
            </a:xfrm>
            <a:custGeom>
              <a:avLst/>
              <a:gdLst>
                <a:gd name="T0" fmla="*/ 289 w 320"/>
                <a:gd name="T1" fmla="*/ 0 h 360"/>
                <a:gd name="T2" fmla="*/ 310 w 320"/>
                <a:gd name="T3" fmla="*/ 52 h 360"/>
                <a:gd name="T4" fmla="*/ 320 w 320"/>
                <a:gd name="T5" fmla="*/ 110 h 360"/>
                <a:gd name="T6" fmla="*/ 313 w 320"/>
                <a:gd name="T7" fmla="*/ 167 h 360"/>
                <a:gd name="T8" fmla="*/ 296 w 320"/>
                <a:gd name="T9" fmla="*/ 219 h 360"/>
                <a:gd name="T10" fmla="*/ 265 w 320"/>
                <a:gd name="T11" fmla="*/ 269 h 360"/>
                <a:gd name="T12" fmla="*/ 222 w 320"/>
                <a:gd name="T13" fmla="*/ 310 h 360"/>
                <a:gd name="T14" fmla="*/ 172 w 320"/>
                <a:gd name="T15" fmla="*/ 339 h 360"/>
                <a:gd name="T16" fmla="*/ 117 w 320"/>
                <a:gd name="T17" fmla="*/ 355 h 360"/>
                <a:gd name="T18" fmla="*/ 60 w 320"/>
                <a:gd name="T19" fmla="*/ 360 h 360"/>
                <a:gd name="T20" fmla="*/ 0 w 320"/>
                <a:gd name="T21" fmla="*/ 35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 h="360">
                  <a:moveTo>
                    <a:pt x="289" y="0"/>
                  </a:moveTo>
                  <a:lnTo>
                    <a:pt x="310" y="52"/>
                  </a:lnTo>
                  <a:lnTo>
                    <a:pt x="320" y="110"/>
                  </a:lnTo>
                  <a:lnTo>
                    <a:pt x="313" y="167"/>
                  </a:lnTo>
                  <a:lnTo>
                    <a:pt x="296" y="219"/>
                  </a:lnTo>
                  <a:lnTo>
                    <a:pt x="265" y="269"/>
                  </a:lnTo>
                  <a:lnTo>
                    <a:pt x="222" y="310"/>
                  </a:lnTo>
                  <a:lnTo>
                    <a:pt x="172" y="339"/>
                  </a:lnTo>
                  <a:lnTo>
                    <a:pt x="117" y="355"/>
                  </a:lnTo>
                  <a:lnTo>
                    <a:pt x="60" y="360"/>
                  </a:lnTo>
                  <a:lnTo>
                    <a:pt x="0"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64" name="Freeform 1416"/>
            <p:cNvSpPr>
              <a:spLocks/>
            </p:cNvSpPr>
            <p:nvPr/>
          </p:nvSpPr>
          <p:spPr bwMode="auto">
            <a:xfrm>
              <a:off x="3146975" y="1586951"/>
              <a:ext cx="369397" cy="925480"/>
            </a:xfrm>
            <a:custGeom>
              <a:avLst/>
              <a:gdLst>
                <a:gd name="T0" fmla="*/ 117 w 186"/>
                <a:gd name="T1" fmla="*/ 0 h 466"/>
                <a:gd name="T2" fmla="*/ 72 w 186"/>
                <a:gd name="T3" fmla="*/ 39 h 466"/>
                <a:gd name="T4" fmla="*/ 36 w 186"/>
                <a:gd name="T5" fmla="*/ 84 h 466"/>
                <a:gd name="T6" fmla="*/ 14 w 186"/>
                <a:gd name="T7" fmla="*/ 136 h 466"/>
                <a:gd name="T8" fmla="*/ 0 w 186"/>
                <a:gd name="T9" fmla="*/ 196 h 466"/>
                <a:gd name="T10" fmla="*/ 2 w 186"/>
                <a:gd name="T11" fmla="*/ 256 h 466"/>
                <a:gd name="T12" fmla="*/ 17 w 186"/>
                <a:gd name="T13" fmla="*/ 311 h 466"/>
                <a:gd name="T14" fmla="*/ 45 w 186"/>
                <a:gd name="T15" fmla="*/ 363 h 466"/>
                <a:gd name="T16" fmla="*/ 84 w 186"/>
                <a:gd name="T17" fmla="*/ 408 h 466"/>
                <a:gd name="T18" fmla="*/ 134 w 186"/>
                <a:gd name="T19" fmla="*/ 444 h 466"/>
                <a:gd name="T20" fmla="*/ 186 w 186"/>
                <a:gd name="T21"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466">
                  <a:moveTo>
                    <a:pt x="117" y="0"/>
                  </a:moveTo>
                  <a:lnTo>
                    <a:pt x="72" y="39"/>
                  </a:lnTo>
                  <a:lnTo>
                    <a:pt x="36" y="84"/>
                  </a:lnTo>
                  <a:lnTo>
                    <a:pt x="14" y="136"/>
                  </a:lnTo>
                  <a:lnTo>
                    <a:pt x="0" y="196"/>
                  </a:lnTo>
                  <a:lnTo>
                    <a:pt x="2" y="256"/>
                  </a:lnTo>
                  <a:lnTo>
                    <a:pt x="17" y="311"/>
                  </a:lnTo>
                  <a:lnTo>
                    <a:pt x="45" y="363"/>
                  </a:lnTo>
                  <a:lnTo>
                    <a:pt x="84" y="408"/>
                  </a:lnTo>
                  <a:lnTo>
                    <a:pt x="134" y="444"/>
                  </a:lnTo>
                  <a:lnTo>
                    <a:pt x="186" y="46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65" name="Freeform 1417"/>
            <p:cNvSpPr>
              <a:spLocks/>
            </p:cNvSpPr>
            <p:nvPr/>
          </p:nvSpPr>
          <p:spPr bwMode="auto">
            <a:xfrm>
              <a:off x="3379338" y="1511482"/>
              <a:ext cx="748725" cy="587859"/>
            </a:xfrm>
            <a:custGeom>
              <a:avLst/>
              <a:gdLst>
                <a:gd name="T0" fmla="*/ 372 w 377"/>
                <a:gd name="T1" fmla="*/ 296 h 296"/>
                <a:gd name="T2" fmla="*/ 377 w 377"/>
                <a:gd name="T3" fmla="*/ 239 h 296"/>
                <a:gd name="T4" fmla="*/ 370 w 377"/>
                <a:gd name="T5" fmla="*/ 182 h 296"/>
                <a:gd name="T6" fmla="*/ 351 w 377"/>
                <a:gd name="T7" fmla="*/ 129 h 296"/>
                <a:gd name="T8" fmla="*/ 317 w 377"/>
                <a:gd name="T9" fmla="*/ 81 h 296"/>
                <a:gd name="T10" fmla="*/ 274 w 377"/>
                <a:gd name="T11" fmla="*/ 43 h 296"/>
                <a:gd name="T12" fmla="*/ 224 w 377"/>
                <a:gd name="T13" fmla="*/ 17 h 296"/>
                <a:gd name="T14" fmla="*/ 167 w 377"/>
                <a:gd name="T15" fmla="*/ 3 h 296"/>
                <a:gd name="T16" fmla="*/ 110 w 377"/>
                <a:gd name="T17" fmla="*/ 0 h 296"/>
                <a:gd name="T18" fmla="*/ 52 w 377"/>
                <a:gd name="T19" fmla="*/ 15 h 296"/>
                <a:gd name="T20" fmla="*/ 0 w 377"/>
                <a:gd name="T21" fmla="*/ 3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7" h="296">
                  <a:moveTo>
                    <a:pt x="372" y="296"/>
                  </a:moveTo>
                  <a:lnTo>
                    <a:pt x="377" y="239"/>
                  </a:lnTo>
                  <a:lnTo>
                    <a:pt x="370" y="182"/>
                  </a:lnTo>
                  <a:lnTo>
                    <a:pt x="351" y="129"/>
                  </a:lnTo>
                  <a:lnTo>
                    <a:pt x="317" y="81"/>
                  </a:lnTo>
                  <a:lnTo>
                    <a:pt x="274" y="43"/>
                  </a:lnTo>
                  <a:lnTo>
                    <a:pt x="224" y="17"/>
                  </a:lnTo>
                  <a:lnTo>
                    <a:pt x="167" y="3"/>
                  </a:lnTo>
                  <a:lnTo>
                    <a:pt x="110" y="0"/>
                  </a:lnTo>
                  <a:lnTo>
                    <a:pt x="52" y="15"/>
                  </a:lnTo>
                  <a:lnTo>
                    <a:pt x="0" y="3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66" name="Freeform 1418"/>
            <p:cNvSpPr>
              <a:spLocks/>
            </p:cNvSpPr>
            <p:nvPr/>
          </p:nvSpPr>
          <p:spPr bwMode="auto">
            <a:xfrm>
              <a:off x="3212514" y="2099341"/>
              <a:ext cx="905619" cy="383299"/>
            </a:xfrm>
            <a:custGeom>
              <a:avLst/>
              <a:gdLst>
                <a:gd name="T0" fmla="*/ 456 w 456"/>
                <a:gd name="T1" fmla="*/ 0 h 193"/>
                <a:gd name="T2" fmla="*/ 437 w 456"/>
                <a:gd name="T3" fmla="*/ 55 h 193"/>
                <a:gd name="T4" fmla="*/ 406 w 456"/>
                <a:gd name="T5" fmla="*/ 103 h 193"/>
                <a:gd name="T6" fmla="*/ 363 w 456"/>
                <a:gd name="T7" fmla="*/ 143 h 193"/>
                <a:gd name="T8" fmla="*/ 313 w 456"/>
                <a:gd name="T9" fmla="*/ 172 h 193"/>
                <a:gd name="T10" fmla="*/ 258 w 456"/>
                <a:gd name="T11" fmla="*/ 188 h 193"/>
                <a:gd name="T12" fmla="*/ 198 w 456"/>
                <a:gd name="T13" fmla="*/ 193 h 193"/>
                <a:gd name="T14" fmla="*/ 144 w 456"/>
                <a:gd name="T15" fmla="*/ 184 h 193"/>
                <a:gd name="T16" fmla="*/ 86 w 456"/>
                <a:gd name="T17" fmla="*/ 160 h 193"/>
                <a:gd name="T18" fmla="*/ 39 w 456"/>
                <a:gd name="T19" fmla="*/ 126 h 193"/>
                <a:gd name="T20" fmla="*/ 0 w 456"/>
                <a:gd name="T21" fmla="*/ 8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93">
                  <a:moveTo>
                    <a:pt x="456" y="0"/>
                  </a:moveTo>
                  <a:lnTo>
                    <a:pt x="437" y="55"/>
                  </a:lnTo>
                  <a:lnTo>
                    <a:pt x="406" y="103"/>
                  </a:lnTo>
                  <a:lnTo>
                    <a:pt x="363" y="143"/>
                  </a:lnTo>
                  <a:lnTo>
                    <a:pt x="313" y="172"/>
                  </a:lnTo>
                  <a:lnTo>
                    <a:pt x="258" y="188"/>
                  </a:lnTo>
                  <a:lnTo>
                    <a:pt x="198" y="193"/>
                  </a:lnTo>
                  <a:lnTo>
                    <a:pt x="144" y="184"/>
                  </a:lnTo>
                  <a:lnTo>
                    <a:pt x="86" y="160"/>
                  </a:lnTo>
                  <a:lnTo>
                    <a:pt x="39" y="126"/>
                  </a:lnTo>
                  <a:lnTo>
                    <a:pt x="0" y="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67" name="Freeform 1419"/>
            <p:cNvSpPr>
              <a:spLocks/>
            </p:cNvSpPr>
            <p:nvPr/>
          </p:nvSpPr>
          <p:spPr bwMode="auto">
            <a:xfrm>
              <a:off x="3146975" y="1819314"/>
              <a:ext cx="881787" cy="460754"/>
            </a:xfrm>
            <a:custGeom>
              <a:avLst/>
              <a:gdLst>
                <a:gd name="T0" fmla="*/ 0 w 444"/>
                <a:gd name="T1" fmla="*/ 81 h 232"/>
                <a:gd name="T2" fmla="*/ 45 w 444"/>
                <a:gd name="T3" fmla="*/ 43 h 232"/>
                <a:gd name="T4" fmla="*/ 98 w 444"/>
                <a:gd name="T5" fmla="*/ 15 h 232"/>
                <a:gd name="T6" fmla="*/ 155 w 444"/>
                <a:gd name="T7" fmla="*/ 0 h 232"/>
                <a:gd name="T8" fmla="*/ 215 w 444"/>
                <a:gd name="T9" fmla="*/ 0 h 232"/>
                <a:gd name="T10" fmla="*/ 272 w 444"/>
                <a:gd name="T11" fmla="*/ 12 h 232"/>
                <a:gd name="T12" fmla="*/ 324 w 444"/>
                <a:gd name="T13" fmla="*/ 38 h 232"/>
                <a:gd name="T14" fmla="*/ 370 w 444"/>
                <a:gd name="T15" fmla="*/ 74 h 232"/>
                <a:gd name="T16" fmla="*/ 408 w 444"/>
                <a:gd name="T17" fmla="*/ 122 h 232"/>
                <a:gd name="T18" fmla="*/ 432 w 444"/>
                <a:gd name="T19" fmla="*/ 174 h 232"/>
                <a:gd name="T20" fmla="*/ 444 w 444"/>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232">
                  <a:moveTo>
                    <a:pt x="0" y="81"/>
                  </a:moveTo>
                  <a:lnTo>
                    <a:pt x="45" y="43"/>
                  </a:lnTo>
                  <a:lnTo>
                    <a:pt x="98" y="15"/>
                  </a:lnTo>
                  <a:lnTo>
                    <a:pt x="155" y="0"/>
                  </a:lnTo>
                  <a:lnTo>
                    <a:pt x="215" y="0"/>
                  </a:lnTo>
                  <a:lnTo>
                    <a:pt x="272" y="12"/>
                  </a:lnTo>
                  <a:lnTo>
                    <a:pt x="324" y="38"/>
                  </a:lnTo>
                  <a:lnTo>
                    <a:pt x="370" y="74"/>
                  </a:lnTo>
                  <a:lnTo>
                    <a:pt x="408" y="122"/>
                  </a:lnTo>
                  <a:lnTo>
                    <a:pt x="432" y="174"/>
                  </a:lnTo>
                  <a:lnTo>
                    <a:pt x="444" y="23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68" name="Freeform 1420"/>
            <p:cNvSpPr>
              <a:spLocks/>
            </p:cNvSpPr>
            <p:nvPr/>
          </p:nvSpPr>
          <p:spPr bwMode="auto">
            <a:xfrm>
              <a:off x="3123143" y="1469776"/>
              <a:ext cx="564026" cy="790431"/>
            </a:xfrm>
            <a:custGeom>
              <a:avLst/>
              <a:gdLst>
                <a:gd name="T0" fmla="*/ 284 w 284"/>
                <a:gd name="T1" fmla="*/ 2 h 398"/>
                <a:gd name="T2" fmla="*/ 227 w 284"/>
                <a:gd name="T3" fmla="*/ 0 h 398"/>
                <a:gd name="T4" fmla="*/ 170 w 284"/>
                <a:gd name="T5" fmla="*/ 12 h 398"/>
                <a:gd name="T6" fmla="*/ 117 w 284"/>
                <a:gd name="T7" fmla="*/ 36 h 398"/>
                <a:gd name="T8" fmla="*/ 72 w 284"/>
                <a:gd name="T9" fmla="*/ 74 h 398"/>
                <a:gd name="T10" fmla="*/ 36 w 284"/>
                <a:gd name="T11" fmla="*/ 119 h 398"/>
                <a:gd name="T12" fmla="*/ 12 w 284"/>
                <a:gd name="T13" fmla="*/ 172 h 398"/>
                <a:gd name="T14" fmla="*/ 0 w 284"/>
                <a:gd name="T15" fmla="*/ 229 h 398"/>
                <a:gd name="T16" fmla="*/ 3 w 284"/>
                <a:gd name="T17" fmla="*/ 291 h 398"/>
                <a:gd name="T18" fmla="*/ 17 w 284"/>
                <a:gd name="T19" fmla="*/ 346 h 398"/>
                <a:gd name="T20" fmla="*/ 45 w 284"/>
                <a:gd name="T21" fmla="*/ 398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8">
                  <a:moveTo>
                    <a:pt x="284" y="2"/>
                  </a:moveTo>
                  <a:lnTo>
                    <a:pt x="227" y="0"/>
                  </a:lnTo>
                  <a:lnTo>
                    <a:pt x="170" y="12"/>
                  </a:lnTo>
                  <a:lnTo>
                    <a:pt x="117" y="36"/>
                  </a:lnTo>
                  <a:lnTo>
                    <a:pt x="72" y="74"/>
                  </a:lnTo>
                  <a:lnTo>
                    <a:pt x="36" y="119"/>
                  </a:lnTo>
                  <a:lnTo>
                    <a:pt x="12" y="172"/>
                  </a:lnTo>
                  <a:lnTo>
                    <a:pt x="0" y="229"/>
                  </a:lnTo>
                  <a:lnTo>
                    <a:pt x="3" y="291"/>
                  </a:lnTo>
                  <a:lnTo>
                    <a:pt x="17" y="346"/>
                  </a:lnTo>
                  <a:lnTo>
                    <a:pt x="45" y="3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69" name="Freeform 1421"/>
            <p:cNvSpPr>
              <a:spLocks/>
            </p:cNvSpPr>
            <p:nvPr/>
          </p:nvSpPr>
          <p:spPr bwMode="auto">
            <a:xfrm>
              <a:off x="3198611" y="1716042"/>
              <a:ext cx="919521" cy="349537"/>
            </a:xfrm>
            <a:custGeom>
              <a:avLst/>
              <a:gdLst>
                <a:gd name="T0" fmla="*/ 463 w 463"/>
                <a:gd name="T1" fmla="*/ 176 h 176"/>
                <a:gd name="T2" fmla="*/ 439 w 463"/>
                <a:gd name="T3" fmla="*/ 124 h 176"/>
                <a:gd name="T4" fmla="*/ 406 w 463"/>
                <a:gd name="T5" fmla="*/ 76 h 176"/>
                <a:gd name="T6" fmla="*/ 360 w 463"/>
                <a:gd name="T7" fmla="*/ 40 h 176"/>
                <a:gd name="T8" fmla="*/ 308 w 463"/>
                <a:gd name="T9" fmla="*/ 14 h 176"/>
                <a:gd name="T10" fmla="*/ 251 w 463"/>
                <a:gd name="T11" fmla="*/ 0 h 176"/>
                <a:gd name="T12" fmla="*/ 194 w 463"/>
                <a:gd name="T13" fmla="*/ 2 h 176"/>
                <a:gd name="T14" fmla="*/ 136 w 463"/>
                <a:gd name="T15" fmla="*/ 14 h 176"/>
                <a:gd name="T16" fmla="*/ 81 w 463"/>
                <a:gd name="T17" fmla="*/ 40 h 176"/>
                <a:gd name="T18" fmla="*/ 36 w 463"/>
                <a:gd name="T19" fmla="*/ 79 h 176"/>
                <a:gd name="T20" fmla="*/ 0 w 463"/>
                <a:gd name="T21" fmla="*/ 12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76">
                  <a:moveTo>
                    <a:pt x="463" y="176"/>
                  </a:moveTo>
                  <a:lnTo>
                    <a:pt x="439" y="124"/>
                  </a:lnTo>
                  <a:lnTo>
                    <a:pt x="406" y="76"/>
                  </a:lnTo>
                  <a:lnTo>
                    <a:pt x="360" y="40"/>
                  </a:lnTo>
                  <a:lnTo>
                    <a:pt x="308" y="14"/>
                  </a:lnTo>
                  <a:lnTo>
                    <a:pt x="251" y="0"/>
                  </a:lnTo>
                  <a:lnTo>
                    <a:pt x="194" y="2"/>
                  </a:lnTo>
                  <a:lnTo>
                    <a:pt x="136" y="14"/>
                  </a:lnTo>
                  <a:lnTo>
                    <a:pt x="81" y="40"/>
                  </a:lnTo>
                  <a:lnTo>
                    <a:pt x="36" y="79"/>
                  </a:lnTo>
                  <a:lnTo>
                    <a:pt x="0" y="12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70" name="Freeform 1422"/>
            <p:cNvSpPr>
              <a:spLocks/>
            </p:cNvSpPr>
            <p:nvPr/>
          </p:nvSpPr>
          <p:spPr bwMode="auto">
            <a:xfrm>
              <a:off x="3184709" y="1565105"/>
              <a:ext cx="905619" cy="349537"/>
            </a:xfrm>
            <a:custGeom>
              <a:avLst/>
              <a:gdLst>
                <a:gd name="T0" fmla="*/ 456 w 456"/>
                <a:gd name="T1" fmla="*/ 126 h 176"/>
                <a:gd name="T2" fmla="*/ 422 w 456"/>
                <a:gd name="T3" fmla="*/ 78 h 176"/>
                <a:gd name="T4" fmla="*/ 379 w 456"/>
                <a:gd name="T5" fmla="*/ 40 h 176"/>
                <a:gd name="T6" fmla="*/ 329 w 456"/>
                <a:gd name="T7" fmla="*/ 14 h 176"/>
                <a:gd name="T8" fmla="*/ 272 w 456"/>
                <a:gd name="T9" fmla="*/ 0 h 176"/>
                <a:gd name="T10" fmla="*/ 215 w 456"/>
                <a:gd name="T11" fmla="*/ 0 h 176"/>
                <a:gd name="T12" fmla="*/ 158 w 456"/>
                <a:gd name="T13" fmla="*/ 11 h 176"/>
                <a:gd name="T14" fmla="*/ 105 w 456"/>
                <a:gd name="T15" fmla="*/ 38 h 176"/>
                <a:gd name="T16" fmla="*/ 60 w 456"/>
                <a:gd name="T17" fmla="*/ 76 h 176"/>
                <a:gd name="T18" fmla="*/ 24 w 456"/>
                <a:gd name="T19" fmla="*/ 121 h 176"/>
                <a:gd name="T20" fmla="*/ 0 w 456"/>
                <a:gd name="T21"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76">
                  <a:moveTo>
                    <a:pt x="456" y="126"/>
                  </a:moveTo>
                  <a:lnTo>
                    <a:pt x="422" y="78"/>
                  </a:lnTo>
                  <a:lnTo>
                    <a:pt x="379" y="40"/>
                  </a:lnTo>
                  <a:lnTo>
                    <a:pt x="329" y="14"/>
                  </a:lnTo>
                  <a:lnTo>
                    <a:pt x="272" y="0"/>
                  </a:lnTo>
                  <a:lnTo>
                    <a:pt x="215" y="0"/>
                  </a:lnTo>
                  <a:lnTo>
                    <a:pt x="158" y="11"/>
                  </a:lnTo>
                  <a:lnTo>
                    <a:pt x="105" y="38"/>
                  </a:lnTo>
                  <a:lnTo>
                    <a:pt x="60" y="76"/>
                  </a:lnTo>
                  <a:lnTo>
                    <a:pt x="24" y="121"/>
                  </a:lnTo>
                  <a:lnTo>
                    <a:pt x="0" y="17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71" name="Freeform 1423"/>
            <p:cNvSpPr>
              <a:spLocks/>
            </p:cNvSpPr>
            <p:nvPr/>
          </p:nvSpPr>
          <p:spPr bwMode="auto">
            <a:xfrm>
              <a:off x="3085409" y="1432042"/>
              <a:ext cx="1014850" cy="1008892"/>
            </a:xfrm>
            <a:custGeom>
              <a:avLst/>
              <a:gdLst>
                <a:gd name="T0" fmla="*/ 432 w 511"/>
                <a:gd name="T1" fmla="*/ 83 h 508"/>
                <a:gd name="T2" fmla="*/ 391 w 511"/>
                <a:gd name="T3" fmla="*/ 45 h 508"/>
                <a:gd name="T4" fmla="*/ 341 w 511"/>
                <a:gd name="T5" fmla="*/ 16 h 508"/>
                <a:gd name="T6" fmla="*/ 291 w 511"/>
                <a:gd name="T7" fmla="*/ 0 h 508"/>
                <a:gd name="T8" fmla="*/ 229 w 511"/>
                <a:gd name="T9" fmla="*/ 0 h 508"/>
                <a:gd name="T10" fmla="*/ 172 w 511"/>
                <a:gd name="T11" fmla="*/ 12 h 508"/>
                <a:gd name="T12" fmla="*/ 119 w 511"/>
                <a:gd name="T13" fmla="*/ 35 h 508"/>
                <a:gd name="T14" fmla="*/ 74 w 511"/>
                <a:gd name="T15" fmla="*/ 71 h 508"/>
                <a:gd name="T16" fmla="*/ 38 w 511"/>
                <a:gd name="T17" fmla="*/ 117 h 508"/>
                <a:gd name="T18" fmla="*/ 12 w 511"/>
                <a:gd name="T19" fmla="*/ 171 h 508"/>
                <a:gd name="T20" fmla="*/ 0 w 511"/>
                <a:gd name="T21" fmla="*/ 229 h 508"/>
                <a:gd name="T22" fmla="*/ 2 w 511"/>
                <a:gd name="T23" fmla="*/ 286 h 508"/>
                <a:gd name="T24" fmla="*/ 17 w 511"/>
                <a:gd name="T25" fmla="*/ 346 h 508"/>
                <a:gd name="T26" fmla="*/ 45 w 511"/>
                <a:gd name="T27" fmla="*/ 396 h 508"/>
                <a:gd name="T28" fmla="*/ 84 w 511"/>
                <a:gd name="T29" fmla="*/ 441 h 508"/>
                <a:gd name="T30" fmla="*/ 131 w 511"/>
                <a:gd name="T31" fmla="*/ 474 h 508"/>
                <a:gd name="T32" fmla="*/ 186 w 511"/>
                <a:gd name="T33" fmla="*/ 498 h 508"/>
                <a:gd name="T34" fmla="*/ 246 w 511"/>
                <a:gd name="T35" fmla="*/ 508 h 508"/>
                <a:gd name="T36" fmla="*/ 303 w 511"/>
                <a:gd name="T37" fmla="*/ 505 h 508"/>
                <a:gd name="T38" fmla="*/ 360 w 511"/>
                <a:gd name="T39" fmla="*/ 489 h 508"/>
                <a:gd name="T40" fmla="*/ 410 w 511"/>
                <a:gd name="T41" fmla="*/ 458 h 508"/>
                <a:gd name="T42" fmla="*/ 453 w 511"/>
                <a:gd name="T43" fmla="*/ 420 h 508"/>
                <a:gd name="T44" fmla="*/ 484 w 511"/>
                <a:gd name="T45" fmla="*/ 369 h 508"/>
                <a:gd name="T46" fmla="*/ 503 w 511"/>
                <a:gd name="T47" fmla="*/ 317 h 508"/>
                <a:gd name="T48" fmla="*/ 511 w 511"/>
                <a:gd name="T49" fmla="*/ 260 h 508"/>
                <a:gd name="T50" fmla="*/ 503 w 511"/>
                <a:gd name="T51" fmla="*/ 202 h 508"/>
                <a:gd name="T52" fmla="*/ 484 w 511"/>
                <a:gd name="T53" fmla="*/ 148 h 508"/>
                <a:gd name="T54" fmla="*/ 451 w 511"/>
                <a:gd name="T55" fmla="*/ 100 h 508"/>
                <a:gd name="T56" fmla="*/ 408 w 511"/>
                <a:gd name="T57" fmla="*/ 62 h 508"/>
                <a:gd name="T58" fmla="*/ 358 w 511"/>
                <a:gd name="T59" fmla="*/ 35 h 508"/>
                <a:gd name="T60" fmla="*/ 303 w 511"/>
                <a:gd name="T61" fmla="*/ 2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1" h="508">
                  <a:moveTo>
                    <a:pt x="432" y="83"/>
                  </a:moveTo>
                  <a:lnTo>
                    <a:pt x="391" y="45"/>
                  </a:lnTo>
                  <a:lnTo>
                    <a:pt x="341" y="16"/>
                  </a:lnTo>
                  <a:lnTo>
                    <a:pt x="291" y="0"/>
                  </a:lnTo>
                  <a:lnTo>
                    <a:pt x="229" y="0"/>
                  </a:lnTo>
                  <a:lnTo>
                    <a:pt x="172" y="12"/>
                  </a:lnTo>
                  <a:lnTo>
                    <a:pt x="119" y="35"/>
                  </a:lnTo>
                  <a:lnTo>
                    <a:pt x="74" y="71"/>
                  </a:lnTo>
                  <a:lnTo>
                    <a:pt x="38" y="117"/>
                  </a:lnTo>
                  <a:lnTo>
                    <a:pt x="12" y="171"/>
                  </a:lnTo>
                  <a:lnTo>
                    <a:pt x="0" y="229"/>
                  </a:lnTo>
                  <a:lnTo>
                    <a:pt x="2" y="286"/>
                  </a:lnTo>
                  <a:lnTo>
                    <a:pt x="17" y="346"/>
                  </a:lnTo>
                  <a:lnTo>
                    <a:pt x="45" y="396"/>
                  </a:lnTo>
                  <a:lnTo>
                    <a:pt x="84" y="441"/>
                  </a:lnTo>
                  <a:lnTo>
                    <a:pt x="131" y="474"/>
                  </a:lnTo>
                  <a:lnTo>
                    <a:pt x="186" y="498"/>
                  </a:lnTo>
                  <a:lnTo>
                    <a:pt x="246" y="508"/>
                  </a:lnTo>
                  <a:lnTo>
                    <a:pt x="303" y="505"/>
                  </a:lnTo>
                  <a:lnTo>
                    <a:pt x="360" y="489"/>
                  </a:lnTo>
                  <a:lnTo>
                    <a:pt x="410" y="458"/>
                  </a:lnTo>
                  <a:lnTo>
                    <a:pt x="453" y="420"/>
                  </a:lnTo>
                  <a:lnTo>
                    <a:pt x="484" y="369"/>
                  </a:lnTo>
                  <a:lnTo>
                    <a:pt x="503" y="317"/>
                  </a:lnTo>
                  <a:lnTo>
                    <a:pt x="511" y="260"/>
                  </a:lnTo>
                  <a:lnTo>
                    <a:pt x="503" y="202"/>
                  </a:lnTo>
                  <a:lnTo>
                    <a:pt x="484" y="148"/>
                  </a:lnTo>
                  <a:lnTo>
                    <a:pt x="451" y="100"/>
                  </a:lnTo>
                  <a:lnTo>
                    <a:pt x="408" y="62"/>
                  </a:lnTo>
                  <a:lnTo>
                    <a:pt x="358" y="35"/>
                  </a:lnTo>
                  <a:lnTo>
                    <a:pt x="303" y="2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72" name="Freeform 1424"/>
            <p:cNvSpPr>
              <a:spLocks/>
            </p:cNvSpPr>
            <p:nvPr/>
          </p:nvSpPr>
          <p:spPr bwMode="auto">
            <a:xfrm>
              <a:off x="3522331" y="1596881"/>
              <a:ext cx="538208" cy="814264"/>
            </a:xfrm>
            <a:custGeom>
              <a:avLst/>
              <a:gdLst>
                <a:gd name="T0" fmla="*/ 212 w 271"/>
                <a:gd name="T1" fmla="*/ 0 h 410"/>
                <a:gd name="T2" fmla="*/ 245 w 271"/>
                <a:gd name="T3" fmla="*/ 48 h 410"/>
                <a:gd name="T4" fmla="*/ 264 w 271"/>
                <a:gd name="T5" fmla="*/ 103 h 410"/>
                <a:gd name="T6" fmla="*/ 271 w 271"/>
                <a:gd name="T7" fmla="*/ 160 h 410"/>
                <a:gd name="T8" fmla="*/ 264 w 271"/>
                <a:gd name="T9" fmla="*/ 217 h 410"/>
                <a:gd name="T10" fmla="*/ 243 w 271"/>
                <a:gd name="T11" fmla="*/ 272 h 410"/>
                <a:gd name="T12" fmla="*/ 212 w 271"/>
                <a:gd name="T13" fmla="*/ 320 h 410"/>
                <a:gd name="T14" fmla="*/ 169 w 271"/>
                <a:gd name="T15" fmla="*/ 360 h 410"/>
                <a:gd name="T16" fmla="*/ 116 w 271"/>
                <a:gd name="T17" fmla="*/ 389 h 410"/>
                <a:gd name="T18" fmla="*/ 62 w 271"/>
                <a:gd name="T19" fmla="*/ 406 h 410"/>
                <a:gd name="T20" fmla="*/ 0 w 271"/>
                <a:gd name="T21"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410">
                  <a:moveTo>
                    <a:pt x="212" y="0"/>
                  </a:moveTo>
                  <a:lnTo>
                    <a:pt x="245" y="48"/>
                  </a:lnTo>
                  <a:lnTo>
                    <a:pt x="264" y="103"/>
                  </a:lnTo>
                  <a:lnTo>
                    <a:pt x="271" y="160"/>
                  </a:lnTo>
                  <a:lnTo>
                    <a:pt x="264" y="217"/>
                  </a:lnTo>
                  <a:lnTo>
                    <a:pt x="243" y="272"/>
                  </a:lnTo>
                  <a:lnTo>
                    <a:pt x="212" y="320"/>
                  </a:lnTo>
                  <a:lnTo>
                    <a:pt x="169" y="360"/>
                  </a:lnTo>
                  <a:lnTo>
                    <a:pt x="116" y="389"/>
                  </a:lnTo>
                  <a:lnTo>
                    <a:pt x="62" y="406"/>
                  </a:lnTo>
                  <a:lnTo>
                    <a:pt x="0" y="41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73" name="Freeform 1425"/>
            <p:cNvSpPr>
              <a:spLocks/>
            </p:cNvSpPr>
            <p:nvPr/>
          </p:nvSpPr>
          <p:spPr bwMode="auto">
            <a:xfrm>
              <a:off x="3190668" y="1402253"/>
              <a:ext cx="824193" cy="492530"/>
            </a:xfrm>
            <a:custGeom>
              <a:avLst/>
              <a:gdLst>
                <a:gd name="T0" fmla="*/ 415 w 415"/>
                <a:gd name="T1" fmla="*/ 248 h 248"/>
                <a:gd name="T2" fmla="*/ 407 w 415"/>
                <a:gd name="T3" fmla="*/ 189 h 248"/>
                <a:gd name="T4" fmla="*/ 388 w 415"/>
                <a:gd name="T5" fmla="*/ 136 h 248"/>
                <a:gd name="T6" fmla="*/ 357 w 415"/>
                <a:gd name="T7" fmla="*/ 89 h 248"/>
                <a:gd name="T8" fmla="*/ 317 w 415"/>
                <a:gd name="T9" fmla="*/ 48 h 248"/>
                <a:gd name="T10" fmla="*/ 267 w 415"/>
                <a:gd name="T11" fmla="*/ 19 h 248"/>
                <a:gd name="T12" fmla="*/ 212 w 415"/>
                <a:gd name="T13" fmla="*/ 3 h 248"/>
                <a:gd name="T14" fmla="*/ 155 w 415"/>
                <a:gd name="T15" fmla="*/ 0 h 248"/>
                <a:gd name="T16" fmla="*/ 97 w 415"/>
                <a:gd name="T17" fmla="*/ 12 h 248"/>
                <a:gd name="T18" fmla="*/ 45 w 415"/>
                <a:gd name="T19" fmla="*/ 36 h 248"/>
                <a:gd name="T20" fmla="*/ 0 w 415"/>
                <a:gd name="T21" fmla="*/ 7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248">
                  <a:moveTo>
                    <a:pt x="415" y="248"/>
                  </a:moveTo>
                  <a:lnTo>
                    <a:pt x="407" y="189"/>
                  </a:lnTo>
                  <a:lnTo>
                    <a:pt x="388" y="136"/>
                  </a:lnTo>
                  <a:lnTo>
                    <a:pt x="357" y="89"/>
                  </a:lnTo>
                  <a:lnTo>
                    <a:pt x="317" y="48"/>
                  </a:lnTo>
                  <a:lnTo>
                    <a:pt x="267" y="19"/>
                  </a:lnTo>
                  <a:lnTo>
                    <a:pt x="212" y="3"/>
                  </a:lnTo>
                  <a:lnTo>
                    <a:pt x="155" y="0"/>
                  </a:lnTo>
                  <a:lnTo>
                    <a:pt x="97" y="12"/>
                  </a:lnTo>
                  <a:lnTo>
                    <a:pt x="45" y="36"/>
                  </a:lnTo>
                  <a:lnTo>
                    <a:pt x="0" y="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74" name="Freeform 1426"/>
            <p:cNvSpPr>
              <a:spLocks/>
            </p:cNvSpPr>
            <p:nvPr/>
          </p:nvSpPr>
          <p:spPr bwMode="auto">
            <a:xfrm>
              <a:off x="3156905" y="1894783"/>
              <a:ext cx="857955" cy="494516"/>
            </a:xfrm>
            <a:custGeom>
              <a:avLst/>
              <a:gdLst>
                <a:gd name="T0" fmla="*/ 432 w 432"/>
                <a:gd name="T1" fmla="*/ 0 h 249"/>
                <a:gd name="T2" fmla="*/ 424 w 432"/>
                <a:gd name="T3" fmla="*/ 58 h 249"/>
                <a:gd name="T4" fmla="*/ 403 w 432"/>
                <a:gd name="T5" fmla="*/ 110 h 249"/>
                <a:gd name="T6" fmla="*/ 370 w 432"/>
                <a:gd name="T7" fmla="*/ 160 h 249"/>
                <a:gd name="T8" fmla="*/ 327 w 432"/>
                <a:gd name="T9" fmla="*/ 198 h 249"/>
                <a:gd name="T10" fmla="*/ 277 w 432"/>
                <a:gd name="T11" fmla="*/ 229 h 249"/>
                <a:gd name="T12" fmla="*/ 219 w 432"/>
                <a:gd name="T13" fmla="*/ 246 h 249"/>
                <a:gd name="T14" fmla="*/ 160 w 432"/>
                <a:gd name="T15" fmla="*/ 249 h 249"/>
                <a:gd name="T16" fmla="*/ 102 w 432"/>
                <a:gd name="T17" fmla="*/ 239 h 249"/>
                <a:gd name="T18" fmla="*/ 48 w 432"/>
                <a:gd name="T19" fmla="*/ 215 h 249"/>
                <a:gd name="T20" fmla="*/ 0 w 432"/>
                <a:gd name="T21" fmla="*/ 18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249">
                  <a:moveTo>
                    <a:pt x="432" y="0"/>
                  </a:moveTo>
                  <a:lnTo>
                    <a:pt x="424" y="58"/>
                  </a:lnTo>
                  <a:lnTo>
                    <a:pt x="403" y="110"/>
                  </a:lnTo>
                  <a:lnTo>
                    <a:pt x="370" y="160"/>
                  </a:lnTo>
                  <a:lnTo>
                    <a:pt x="327" y="198"/>
                  </a:lnTo>
                  <a:lnTo>
                    <a:pt x="277" y="229"/>
                  </a:lnTo>
                  <a:lnTo>
                    <a:pt x="219" y="246"/>
                  </a:lnTo>
                  <a:lnTo>
                    <a:pt x="160" y="249"/>
                  </a:lnTo>
                  <a:lnTo>
                    <a:pt x="102" y="239"/>
                  </a:lnTo>
                  <a:lnTo>
                    <a:pt x="48" y="215"/>
                  </a:lnTo>
                  <a:lnTo>
                    <a:pt x="0" y="1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75" name="Freeform 1427"/>
            <p:cNvSpPr>
              <a:spLocks/>
            </p:cNvSpPr>
            <p:nvPr/>
          </p:nvSpPr>
          <p:spPr bwMode="auto">
            <a:xfrm>
              <a:off x="3450834" y="1388350"/>
              <a:ext cx="510404" cy="816249"/>
            </a:xfrm>
            <a:custGeom>
              <a:avLst/>
              <a:gdLst>
                <a:gd name="T0" fmla="*/ 195 w 257"/>
                <a:gd name="T1" fmla="*/ 411 h 411"/>
                <a:gd name="T2" fmla="*/ 229 w 257"/>
                <a:gd name="T3" fmla="*/ 363 h 411"/>
                <a:gd name="T4" fmla="*/ 250 w 257"/>
                <a:gd name="T5" fmla="*/ 308 h 411"/>
                <a:gd name="T6" fmla="*/ 257 w 257"/>
                <a:gd name="T7" fmla="*/ 251 h 411"/>
                <a:gd name="T8" fmla="*/ 253 w 257"/>
                <a:gd name="T9" fmla="*/ 191 h 411"/>
                <a:gd name="T10" fmla="*/ 233 w 257"/>
                <a:gd name="T11" fmla="*/ 136 h 411"/>
                <a:gd name="T12" fmla="*/ 202 w 257"/>
                <a:gd name="T13" fmla="*/ 89 h 411"/>
                <a:gd name="T14" fmla="*/ 160 w 257"/>
                <a:gd name="T15" fmla="*/ 48 h 411"/>
                <a:gd name="T16" fmla="*/ 107 w 257"/>
                <a:gd name="T17" fmla="*/ 22 h 411"/>
                <a:gd name="T18" fmla="*/ 57 w 257"/>
                <a:gd name="T19" fmla="*/ 3 h 411"/>
                <a:gd name="T20" fmla="*/ 0 w 257"/>
                <a:gd name="T21"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7" h="411">
                  <a:moveTo>
                    <a:pt x="195" y="411"/>
                  </a:moveTo>
                  <a:lnTo>
                    <a:pt x="229" y="363"/>
                  </a:lnTo>
                  <a:lnTo>
                    <a:pt x="250" y="308"/>
                  </a:lnTo>
                  <a:lnTo>
                    <a:pt x="257" y="251"/>
                  </a:lnTo>
                  <a:lnTo>
                    <a:pt x="253" y="191"/>
                  </a:lnTo>
                  <a:lnTo>
                    <a:pt x="233" y="136"/>
                  </a:lnTo>
                  <a:lnTo>
                    <a:pt x="202" y="89"/>
                  </a:lnTo>
                  <a:lnTo>
                    <a:pt x="160" y="48"/>
                  </a:lnTo>
                  <a:lnTo>
                    <a:pt x="107" y="22"/>
                  </a:lnTo>
                  <a:lnTo>
                    <a:pt x="57" y="3"/>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76" name="Freeform 1428"/>
            <p:cNvSpPr>
              <a:spLocks/>
            </p:cNvSpPr>
            <p:nvPr/>
          </p:nvSpPr>
          <p:spPr bwMode="auto">
            <a:xfrm>
              <a:off x="3512401" y="1394308"/>
              <a:ext cx="208531" cy="89370"/>
            </a:xfrm>
            <a:custGeom>
              <a:avLst/>
              <a:gdLst>
                <a:gd name="T0" fmla="*/ 105 w 105"/>
                <a:gd name="T1" fmla="*/ 45 h 45"/>
                <a:gd name="T2" fmla="*/ 55 w 105"/>
                <a:gd name="T3" fmla="*/ 16 h 45"/>
                <a:gd name="T4" fmla="*/ 0 w 105"/>
                <a:gd name="T5" fmla="*/ 0 h 45"/>
              </a:gdLst>
              <a:ahLst/>
              <a:cxnLst>
                <a:cxn ang="0">
                  <a:pos x="T0" y="T1"/>
                </a:cxn>
                <a:cxn ang="0">
                  <a:pos x="T2" y="T3"/>
                </a:cxn>
                <a:cxn ang="0">
                  <a:pos x="T4" y="T5"/>
                </a:cxn>
              </a:cxnLst>
              <a:rect l="0" t="0" r="r" b="b"/>
              <a:pathLst>
                <a:path w="105" h="45">
                  <a:moveTo>
                    <a:pt x="105" y="45"/>
                  </a:moveTo>
                  <a:lnTo>
                    <a:pt x="55" y="16"/>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77" name="Freeform 1429"/>
            <p:cNvSpPr>
              <a:spLocks/>
            </p:cNvSpPr>
            <p:nvPr/>
          </p:nvSpPr>
          <p:spPr bwMode="auto">
            <a:xfrm>
              <a:off x="2944403" y="1402253"/>
              <a:ext cx="345565" cy="536222"/>
            </a:xfrm>
            <a:custGeom>
              <a:avLst/>
              <a:gdLst>
                <a:gd name="T0" fmla="*/ 174 w 174"/>
                <a:gd name="T1" fmla="*/ 0 h 270"/>
                <a:gd name="T2" fmla="*/ 121 w 174"/>
                <a:gd name="T3" fmla="*/ 24 h 270"/>
                <a:gd name="T4" fmla="*/ 73 w 174"/>
                <a:gd name="T5" fmla="*/ 58 h 270"/>
                <a:gd name="T6" fmla="*/ 38 w 174"/>
                <a:gd name="T7" fmla="*/ 103 h 270"/>
                <a:gd name="T8" fmla="*/ 11 w 174"/>
                <a:gd name="T9" fmla="*/ 155 h 270"/>
                <a:gd name="T10" fmla="*/ 0 w 174"/>
                <a:gd name="T11" fmla="*/ 210 h 270"/>
                <a:gd name="T12" fmla="*/ 0 w 174"/>
                <a:gd name="T13" fmla="*/ 270 h 270"/>
              </a:gdLst>
              <a:ahLst/>
              <a:cxnLst>
                <a:cxn ang="0">
                  <a:pos x="T0" y="T1"/>
                </a:cxn>
                <a:cxn ang="0">
                  <a:pos x="T2" y="T3"/>
                </a:cxn>
                <a:cxn ang="0">
                  <a:pos x="T4" y="T5"/>
                </a:cxn>
                <a:cxn ang="0">
                  <a:pos x="T6" y="T7"/>
                </a:cxn>
                <a:cxn ang="0">
                  <a:pos x="T8" y="T9"/>
                </a:cxn>
                <a:cxn ang="0">
                  <a:pos x="T10" y="T11"/>
                </a:cxn>
                <a:cxn ang="0">
                  <a:pos x="T12" y="T13"/>
                </a:cxn>
              </a:cxnLst>
              <a:rect l="0" t="0" r="r" b="b"/>
              <a:pathLst>
                <a:path w="174" h="270">
                  <a:moveTo>
                    <a:pt x="174" y="0"/>
                  </a:moveTo>
                  <a:lnTo>
                    <a:pt x="121" y="24"/>
                  </a:lnTo>
                  <a:lnTo>
                    <a:pt x="73" y="58"/>
                  </a:lnTo>
                  <a:lnTo>
                    <a:pt x="38" y="103"/>
                  </a:lnTo>
                  <a:lnTo>
                    <a:pt x="11" y="155"/>
                  </a:lnTo>
                  <a:lnTo>
                    <a:pt x="0" y="210"/>
                  </a:lnTo>
                  <a:lnTo>
                    <a:pt x="0" y="27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78" name="Freeform 1430"/>
            <p:cNvSpPr>
              <a:spLocks/>
            </p:cNvSpPr>
            <p:nvPr/>
          </p:nvSpPr>
          <p:spPr bwMode="auto">
            <a:xfrm>
              <a:off x="3289968" y="1384378"/>
              <a:ext cx="222433" cy="17874"/>
            </a:xfrm>
            <a:custGeom>
              <a:avLst/>
              <a:gdLst>
                <a:gd name="T0" fmla="*/ 112 w 112"/>
                <a:gd name="T1" fmla="*/ 5 h 9"/>
                <a:gd name="T2" fmla="*/ 54 w 112"/>
                <a:gd name="T3" fmla="*/ 0 h 9"/>
                <a:gd name="T4" fmla="*/ 0 w 112"/>
                <a:gd name="T5" fmla="*/ 9 h 9"/>
              </a:gdLst>
              <a:ahLst/>
              <a:cxnLst>
                <a:cxn ang="0">
                  <a:pos x="T0" y="T1"/>
                </a:cxn>
                <a:cxn ang="0">
                  <a:pos x="T2" y="T3"/>
                </a:cxn>
                <a:cxn ang="0">
                  <a:pos x="T4" y="T5"/>
                </a:cxn>
              </a:cxnLst>
              <a:rect l="0" t="0" r="r" b="b"/>
              <a:pathLst>
                <a:path w="112" h="9">
                  <a:moveTo>
                    <a:pt x="112" y="5"/>
                  </a:moveTo>
                  <a:lnTo>
                    <a:pt x="54" y="0"/>
                  </a:lnTo>
                  <a:lnTo>
                    <a:pt x="0" y="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79" name="Freeform 1431"/>
            <p:cNvSpPr>
              <a:spLocks/>
            </p:cNvSpPr>
            <p:nvPr/>
          </p:nvSpPr>
          <p:spPr bwMode="auto">
            <a:xfrm>
              <a:off x="3482611" y="1483679"/>
              <a:ext cx="426991" cy="889732"/>
            </a:xfrm>
            <a:custGeom>
              <a:avLst/>
              <a:gdLst>
                <a:gd name="T0" fmla="*/ 120 w 215"/>
                <a:gd name="T1" fmla="*/ 0 h 448"/>
                <a:gd name="T2" fmla="*/ 160 w 215"/>
                <a:gd name="T3" fmla="*/ 41 h 448"/>
                <a:gd name="T4" fmla="*/ 191 w 215"/>
                <a:gd name="T5" fmla="*/ 91 h 448"/>
                <a:gd name="T6" fmla="*/ 210 w 215"/>
                <a:gd name="T7" fmla="*/ 145 h 448"/>
                <a:gd name="T8" fmla="*/ 215 w 215"/>
                <a:gd name="T9" fmla="*/ 203 h 448"/>
                <a:gd name="T10" fmla="*/ 206 w 215"/>
                <a:gd name="T11" fmla="*/ 260 h 448"/>
                <a:gd name="T12" fmla="*/ 184 w 215"/>
                <a:gd name="T13" fmla="*/ 315 h 448"/>
                <a:gd name="T14" fmla="*/ 151 w 215"/>
                <a:gd name="T15" fmla="*/ 365 h 448"/>
                <a:gd name="T16" fmla="*/ 108 w 215"/>
                <a:gd name="T17" fmla="*/ 403 h 448"/>
                <a:gd name="T18" fmla="*/ 58 w 215"/>
                <a:gd name="T19" fmla="*/ 432 h 448"/>
                <a:gd name="T20" fmla="*/ 0 w 215"/>
                <a:gd name="T21"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 h="448">
                  <a:moveTo>
                    <a:pt x="120" y="0"/>
                  </a:moveTo>
                  <a:lnTo>
                    <a:pt x="160" y="41"/>
                  </a:lnTo>
                  <a:lnTo>
                    <a:pt x="191" y="91"/>
                  </a:lnTo>
                  <a:lnTo>
                    <a:pt x="210" y="145"/>
                  </a:lnTo>
                  <a:lnTo>
                    <a:pt x="215" y="203"/>
                  </a:lnTo>
                  <a:lnTo>
                    <a:pt x="206" y="260"/>
                  </a:lnTo>
                  <a:lnTo>
                    <a:pt x="184" y="315"/>
                  </a:lnTo>
                  <a:lnTo>
                    <a:pt x="151" y="365"/>
                  </a:lnTo>
                  <a:lnTo>
                    <a:pt x="108" y="403"/>
                  </a:lnTo>
                  <a:lnTo>
                    <a:pt x="58" y="432"/>
                  </a:lnTo>
                  <a:lnTo>
                    <a:pt x="0" y="44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80" name="Freeform 1432"/>
            <p:cNvSpPr>
              <a:spLocks/>
            </p:cNvSpPr>
            <p:nvPr/>
          </p:nvSpPr>
          <p:spPr bwMode="auto">
            <a:xfrm>
              <a:off x="2966249" y="1394308"/>
              <a:ext cx="891718" cy="1002934"/>
            </a:xfrm>
            <a:custGeom>
              <a:avLst/>
              <a:gdLst>
                <a:gd name="T0" fmla="*/ 62 w 449"/>
                <a:gd name="T1" fmla="*/ 470 h 505"/>
                <a:gd name="T2" fmla="*/ 115 w 449"/>
                <a:gd name="T3" fmla="*/ 493 h 505"/>
                <a:gd name="T4" fmla="*/ 175 w 449"/>
                <a:gd name="T5" fmla="*/ 505 h 505"/>
                <a:gd name="T6" fmla="*/ 232 w 449"/>
                <a:gd name="T7" fmla="*/ 501 h 505"/>
                <a:gd name="T8" fmla="*/ 289 w 449"/>
                <a:gd name="T9" fmla="*/ 486 h 505"/>
                <a:gd name="T10" fmla="*/ 342 w 449"/>
                <a:gd name="T11" fmla="*/ 458 h 505"/>
                <a:gd name="T12" fmla="*/ 384 w 449"/>
                <a:gd name="T13" fmla="*/ 417 h 505"/>
                <a:gd name="T14" fmla="*/ 418 w 449"/>
                <a:gd name="T15" fmla="*/ 369 h 505"/>
                <a:gd name="T16" fmla="*/ 439 w 449"/>
                <a:gd name="T17" fmla="*/ 314 h 505"/>
                <a:gd name="T18" fmla="*/ 449 w 449"/>
                <a:gd name="T19" fmla="*/ 255 h 505"/>
                <a:gd name="T20" fmla="*/ 444 w 449"/>
                <a:gd name="T21" fmla="*/ 198 h 505"/>
                <a:gd name="T22" fmla="*/ 425 w 449"/>
                <a:gd name="T23" fmla="*/ 143 h 505"/>
                <a:gd name="T24" fmla="*/ 394 w 449"/>
                <a:gd name="T25" fmla="*/ 93 h 505"/>
                <a:gd name="T26" fmla="*/ 353 w 449"/>
                <a:gd name="T27" fmla="*/ 52 h 505"/>
                <a:gd name="T28" fmla="*/ 306 w 449"/>
                <a:gd name="T29" fmla="*/ 21 h 505"/>
                <a:gd name="T30" fmla="*/ 251 w 449"/>
                <a:gd name="T31" fmla="*/ 4 h 505"/>
                <a:gd name="T32" fmla="*/ 194 w 449"/>
                <a:gd name="T33" fmla="*/ 0 h 505"/>
                <a:gd name="T34" fmla="*/ 136 w 449"/>
                <a:gd name="T35" fmla="*/ 9 h 505"/>
                <a:gd name="T36" fmla="*/ 84 w 449"/>
                <a:gd name="T37" fmla="*/ 31 h 505"/>
                <a:gd name="T38" fmla="*/ 39 w 449"/>
                <a:gd name="T39" fmla="*/ 66 h 505"/>
                <a:gd name="T40" fmla="*/ 0 w 449"/>
                <a:gd name="T41" fmla="*/ 109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9" h="505">
                  <a:moveTo>
                    <a:pt x="62" y="470"/>
                  </a:moveTo>
                  <a:lnTo>
                    <a:pt x="115" y="493"/>
                  </a:lnTo>
                  <a:lnTo>
                    <a:pt x="175" y="505"/>
                  </a:lnTo>
                  <a:lnTo>
                    <a:pt x="232" y="501"/>
                  </a:lnTo>
                  <a:lnTo>
                    <a:pt x="289" y="486"/>
                  </a:lnTo>
                  <a:lnTo>
                    <a:pt x="342" y="458"/>
                  </a:lnTo>
                  <a:lnTo>
                    <a:pt x="384" y="417"/>
                  </a:lnTo>
                  <a:lnTo>
                    <a:pt x="418" y="369"/>
                  </a:lnTo>
                  <a:lnTo>
                    <a:pt x="439" y="314"/>
                  </a:lnTo>
                  <a:lnTo>
                    <a:pt x="449" y="255"/>
                  </a:lnTo>
                  <a:lnTo>
                    <a:pt x="444" y="198"/>
                  </a:lnTo>
                  <a:lnTo>
                    <a:pt x="425" y="143"/>
                  </a:lnTo>
                  <a:lnTo>
                    <a:pt x="394" y="93"/>
                  </a:lnTo>
                  <a:lnTo>
                    <a:pt x="353" y="52"/>
                  </a:lnTo>
                  <a:lnTo>
                    <a:pt x="306" y="21"/>
                  </a:lnTo>
                  <a:lnTo>
                    <a:pt x="251" y="4"/>
                  </a:lnTo>
                  <a:lnTo>
                    <a:pt x="194" y="0"/>
                  </a:lnTo>
                  <a:lnTo>
                    <a:pt x="136" y="9"/>
                  </a:lnTo>
                  <a:lnTo>
                    <a:pt x="84" y="31"/>
                  </a:lnTo>
                  <a:lnTo>
                    <a:pt x="39" y="66"/>
                  </a:lnTo>
                  <a:lnTo>
                    <a:pt x="0" y="10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81" name="Freeform 1433"/>
            <p:cNvSpPr>
              <a:spLocks/>
            </p:cNvSpPr>
            <p:nvPr/>
          </p:nvSpPr>
          <p:spPr bwMode="auto">
            <a:xfrm>
              <a:off x="3043703" y="1545244"/>
              <a:ext cx="478628" cy="865899"/>
            </a:xfrm>
            <a:custGeom>
              <a:avLst/>
              <a:gdLst>
                <a:gd name="T0" fmla="*/ 74 w 241"/>
                <a:gd name="T1" fmla="*/ 0 h 436"/>
                <a:gd name="T2" fmla="*/ 38 w 241"/>
                <a:gd name="T3" fmla="*/ 45 h 436"/>
                <a:gd name="T4" fmla="*/ 12 w 241"/>
                <a:gd name="T5" fmla="*/ 98 h 436"/>
                <a:gd name="T6" fmla="*/ 0 w 241"/>
                <a:gd name="T7" fmla="*/ 155 h 436"/>
                <a:gd name="T8" fmla="*/ 2 w 241"/>
                <a:gd name="T9" fmla="*/ 212 h 436"/>
                <a:gd name="T10" fmla="*/ 16 w 241"/>
                <a:gd name="T11" fmla="*/ 269 h 436"/>
                <a:gd name="T12" fmla="*/ 45 w 241"/>
                <a:gd name="T13" fmla="*/ 324 h 436"/>
                <a:gd name="T14" fmla="*/ 83 w 241"/>
                <a:gd name="T15" fmla="*/ 367 h 436"/>
                <a:gd name="T16" fmla="*/ 131 w 241"/>
                <a:gd name="T17" fmla="*/ 403 h 436"/>
                <a:gd name="T18" fmla="*/ 186 w 241"/>
                <a:gd name="T19" fmla="*/ 425 h 436"/>
                <a:gd name="T20" fmla="*/ 241 w 241"/>
                <a:gd name="T21" fmla="*/ 436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1" h="436">
                  <a:moveTo>
                    <a:pt x="74" y="0"/>
                  </a:moveTo>
                  <a:lnTo>
                    <a:pt x="38" y="45"/>
                  </a:lnTo>
                  <a:lnTo>
                    <a:pt x="12" y="98"/>
                  </a:lnTo>
                  <a:lnTo>
                    <a:pt x="0" y="155"/>
                  </a:lnTo>
                  <a:lnTo>
                    <a:pt x="2" y="212"/>
                  </a:lnTo>
                  <a:lnTo>
                    <a:pt x="16" y="269"/>
                  </a:lnTo>
                  <a:lnTo>
                    <a:pt x="45" y="324"/>
                  </a:lnTo>
                  <a:lnTo>
                    <a:pt x="83" y="367"/>
                  </a:lnTo>
                  <a:lnTo>
                    <a:pt x="131" y="403"/>
                  </a:lnTo>
                  <a:lnTo>
                    <a:pt x="186" y="425"/>
                  </a:lnTo>
                  <a:lnTo>
                    <a:pt x="241" y="43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82" name="Freeform 1434"/>
            <p:cNvSpPr>
              <a:spLocks/>
            </p:cNvSpPr>
            <p:nvPr/>
          </p:nvSpPr>
          <p:spPr bwMode="auto">
            <a:xfrm>
              <a:off x="2843116" y="1432042"/>
              <a:ext cx="351524" cy="895690"/>
            </a:xfrm>
            <a:custGeom>
              <a:avLst/>
              <a:gdLst>
                <a:gd name="T0" fmla="*/ 177 w 177"/>
                <a:gd name="T1" fmla="*/ 0 h 451"/>
                <a:gd name="T2" fmla="*/ 122 w 177"/>
                <a:gd name="T3" fmla="*/ 21 h 451"/>
                <a:gd name="T4" fmla="*/ 77 w 177"/>
                <a:gd name="T5" fmla="*/ 55 h 451"/>
                <a:gd name="T6" fmla="*/ 39 w 177"/>
                <a:gd name="T7" fmla="*/ 98 h 451"/>
                <a:gd name="T8" fmla="*/ 12 w 177"/>
                <a:gd name="T9" fmla="*/ 150 h 451"/>
                <a:gd name="T10" fmla="*/ 0 w 177"/>
                <a:gd name="T11" fmla="*/ 205 h 451"/>
                <a:gd name="T12" fmla="*/ 0 w 177"/>
                <a:gd name="T13" fmla="*/ 262 h 451"/>
                <a:gd name="T14" fmla="*/ 12 w 177"/>
                <a:gd name="T15" fmla="*/ 319 h 451"/>
                <a:gd name="T16" fmla="*/ 39 w 177"/>
                <a:gd name="T17" fmla="*/ 372 h 451"/>
                <a:gd name="T18" fmla="*/ 77 w 177"/>
                <a:gd name="T19" fmla="*/ 417 h 451"/>
                <a:gd name="T20" fmla="*/ 124 w 177"/>
                <a:gd name="T21"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451">
                  <a:moveTo>
                    <a:pt x="177" y="0"/>
                  </a:moveTo>
                  <a:lnTo>
                    <a:pt x="122" y="21"/>
                  </a:lnTo>
                  <a:lnTo>
                    <a:pt x="77" y="55"/>
                  </a:lnTo>
                  <a:lnTo>
                    <a:pt x="39" y="98"/>
                  </a:lnTo>
                  <a:lnTo>
                    <a:pt x="12" y="150"/>
                  </a:lnTo>
                  <a:lnTo>
                    <a:pt x="0" y="205"/>
                  </a:lnTo>
                  <a:lnTo>
                    <a:pt x="0" y="262"/>
                  </a:lnTo>
                  <a:lnTo>
                    <a:pt x="12" y="319"/>
                  </a:lnTo>
                  <a:lnTo>
                    <a:pt x="39" y="372"/>
                  </a:lnTo>
                  <a:lnTo>
                    <a:pt x="77" y="417"/>
                  </a:lnTo>
                  <a:lnTo>
                    <a:pt x="124" y="4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83" name="Freeform 1435"/>
            <p:cNvSpPr>
              <a:spLocks/>
            </p:cNvSpPr>
            <p:nvPr/>
          </p:nvSpPr>
          <p:spPr bwMode="auto">
            <a:xfrm>
              <a:off x="3194639" y="1418140"/>
              <a:ext cx="222433" cy="13902"/>
            </a:xfrm>
            <a:custGeom>
              <a:avLst/>
              <a:gdLst>
                <a:gd name="T0" fmla="*/ 112 w 112"/>
                <a:gd name="T1" fmla="*/ 4 h 7"/>
                <a:gd name="T2" fmla="*/ 55 w 112"/>
                <a:gd name="T3" fmla="*/ 0 h 7"/>
                <a:gd name="T4" fmla="*/ 0 w 112"/>
                <a:gd name="T5" fmla="*/ 7 h 7"/>
              </a:gdLst>
              <a:ahLst/>
              <a:cxnLst>
                <a:cxn ang="0">
                  <a:pos x="T0" y="T1"/>
                </a:cxn>
                <a:cxn ang="0">
                  <a:pos x="T2" y="T3"/>
                </a:cxn>
                <a:cxn ang="0">
                  <a:pos x="T4" y="T5"/>
                </a:cxn>
              </a:cxnLst>
              <a:rect l="0" t="0" r="r" b="b"/>
              <a:pathLst>
                <a:path w="112" h="7">
                  <a:moveTo>
                    <a:pt x="112" y="4"/>
                  </a:moveTo>
                  <a:lnTo>
                    <a:pt x="55" y="0"/>
                  </a:lnTo>
                  <a:lnTo>
                    <a:pt x="0" y="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84" name="Freeform 1436"/>
            <p:cNvSpPr>
              <a:spLocks/>
            </p:cNvSpPr>
            <p:nvPr/>
          </p:nvSpPr>
          <p:spPr bwMode="auto">
            <a:xfrm>
              <a:off x="3099311" y="1757747"/>
              <a:ext cx="782487" cy="591831"/>
            </a:xfrm>
            <a:custGeom>
              <a:avLst/>
              <a:gdLst>
                <a:gd name="T0" fmla="*/ 394 w 394"/>
                <a:gd name="T1" fmla="*/ 41 h 298"/>
                <a:gd name="T2" fmla="*/ 341 w 394"/>
                <a:gd name="T3" fmla="*/ 15 h 298"/>
                <a:gd name="T4" fmla="*/ 284 w 394"/>
                <a:gd name="T5" fmla="*/ 0 h 298"/>
                <a:gd name="T6" fmla="*/ 227 w 394"/>
                <a:gd name="T7" fmla="*/ 3 h 298"/>
                <a:gd name="T8" fmla="*/ 167 w 394"/>
                <a:gd name="T9" fmla="*/ 17 h 298"/>
                <a:gd name="T10" fmla="*/ 115 w 394"/>
                <a:gd name="T11" fmla="*/ 43 h 298"/>
                <a:gd name="T12" fmla="*/ 69 w 394"/>
                <a:gd name="T13" fmla="*/ 81 h 298"/>
                <a:gd name="T14" fmla="*/ 34 w 394"/>
                <a:gd name="T15" fmla="*/ 127 h 298"/>
                <a:gd name="T16" fmla="*/ 10 w 394"/>
                <a:gd name="T17" fmla="*/ 182 h 298"/>
                <a:gd name="T18" fmla="*/ 0 w 394"/>
                <a:gd name="T19" fmla="*/ 239 h 298"/>
                <a:gd name="T20" fmla="*/ 3 w 394"/>
                <a:gd name="T2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298">
                  <a:moveTo>
                    <a:pt x="394" y="41"/>
                  </a:moveTo>
                  <a:lnTo>
                    <a:pt x="341" y="15"/>
                  </a:lnTo>
                  <a:lnTo>
                    <a:pt x="284" y="0"/>
                  </a:lnTo>
                  <a:lnTo>
                    <a:pt x="227" y="3"/>
                  </a:lnTo>
                  <a:lnTo>
                    <a:pt x="167" y="17"/>
                  </a:lnTo>
                  <a:lnTo>
                    <a:pt x="115" y="43"/>
                  </a:lnTo>
                  <a:lnTo>
                    <a:pt x="69" y="81"/>
                  </a:lnTo>
                  <a:lnTo>
                    <a:pt x="34" y="127"/>
                  </a:lnTo>
                  <a:lnTo>
                    <a:pt x="10" y="182"/>
                  </a:lnTo>
                  <a:lnTo>
                    <a:pt x="0" y="239"/>
                  </a:lnTo>
                  <a:lnTo>
                    <a:pt x="3" y="2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85" name="Freeform 1437"/>
            <p:cNvSpPr>
              <a:spLocks/>
            </p:cNvSpPr>
            <p:nvPr/>
          </p:nvSpPr>
          <p:spPr bwMode="auto">
            <a:xfrm>
              <a:off x="2797438" y="1426085"/>
              <a:ext cx="1012863" cy="994990"/>
            </a:xfrm>
            <a:custGeom>
              <a:avLst/>
              <a:gdLst>
                <a:gd name="T0" fmla="*/ 331 w 510"/>
                <a:gd name="T1" fmla="*/ 501 h 501"/>
                <a:gd name="T2" fmla="*/ 381 w 510"/>
                <a:gd name="T3" fmla="*/ 473 h 501"/>
                <a:gd name="T4" fmla="*/ 424 w 510"/>
                <a:gd name="T5" fmla="*/ 434 h 501"/>
                <a:gd name="T6" fmla="*/ 460 w 510"/>
                <a:gd name="T7" fmla="*/ 384 h 501"/>
                <a:gd name="T8" fmla="*/ 481 w 510"/>
                <a:gd name="T9" fmla="*/ 329 h 501"/>
                <a:gd name="T10" fmla="*/ 491 w 510"/>
                <a:gd name="T11" fmla="*/ 272 h 501"/>
                <a:gd name="T12" fmla="*/ 486 w 510"/>
                <a:gd name="T13" fmla="*/ 213 h 501"/>
                <a:gd name="T14" fmla="*/ 467 w 510"/>
                <a:gd name="T15" fmla="*/ 158 h 501"/>
                <a:gd name="T16" fmla="*/ 438 w 510"/>
                <a:gd name="T17" fmla="*/ 108 h 501"/>
                <a:gd name="T18" fmla="*/ 396 w 510"/>
                <a:gd name="T19" fmla="*/ 65 h 501"/>
                <a:gd name="T20" fmla="*/ 348 w 510"/>
                <a:gd name="T21" fmla="*/ 34 h 501"/>
                <a:gd name="T22" fmla="*/ 293 w 510"/>
                <a:gd name="T23" fmla="*/ 15 h 501"/>
                <a:gd name="T24" fmla="*/ 236 w 510"/>
                <a:gd name="T25" fmla="*/ 10 h 501"/>
                <a:gd name="T26" fmla="*/ 178 w 510"/>
                <a:gd name="T27" fmla="*/ 17 h 501"/>
                <a:gd name="T28" fmla="*/ 126 w 510"/>
                <a:gd name="T29" fmla="*/ 38 h 501"/>
                <a:gd name="T30" fmla="*/ 78 w 510"/>
                <a:gd name="T31" fmla="*/ 72 h 501"/>
                <a:gd name="T32" fmla="*/ 40 w 510"/>
                <a:gd name="T33" fmla="*/ 115 h 501"/>
                <a:gd name="T34" fmla="*/ 14 w 510"/>
                <a:gd name="T35" fmla="*/ 165 h 501"/>
                <a:gd name="T36" fmla="*/ 0 w 510"/>
                <a:gd name="T37" fmla="*/ 222 h 501"/>
                <a:gd name="T38" fmla="*/ 0 w 510"/>
                <a:gd name="T39" fmla="*/ 279 h 501"/>
                <a:gd name="T40" fmla="*/ 14 w 510"/>
                <a:gd name="T41" fmla="*/ 337 h 501"/>
                <a:gd name="T42" fmla="*/ 38 w 510"/>
                <a:gd name="T43" fmla="*/ 384 h 501"/>
                <a:gd name="T44" fmla="*/ 76 w 510"/>
                <a:gd name="T45" fmla="*/ 432 h 501"/>
                <a:gd name="T46" fmla="*/ 124 w 510"/>
                <a:gd name="T47" fmla="*/ 468 h 501"/>
                <a:gd name="T48" fmla="*/ 176 w 510"/>
                <a:gd name="T49" fmla="*/ 492 h 501"/>
                <a:gd name="T50" fmla="*/ 233 w 510"/>
                <a:gd name="T51" fmla="*/ 501 h 501"/>
                <a:gd name="T52" fmla="*/ 295 w 510"/>
                <a:gd name="T53" fmla="*/ 499 h 501"/>
                <a:gd name="T54" fmla="*/ 350 w 510"/>
                <a:gd name="T55" fmla="*/ 482 h 501"/>
                <a:gd name="T56" fmla="*/ 403 w 510"/>
                <a:gd name="T57" fmla="*/ 454 h 501"/>
                <a:gd name="T58" fmla="*/ 446 w 510"/>
                <a:gd name="T59" fmla="*/ 415 h 501"/>
                <a:gd name="T60" fmla="*/ 479 w 510"/>
                <a:gd name="T61" fmla="*/ 365 h 501"/>
                <a:gd name="T62" fmla="*/ 500 w 510"/>
                <a:gd name="T63" fmla="*/ 310 h 501"/>
                <a:gd name="T64" fmla="*/ 510 w 510"/>
                <a:gd name="T65" fmla="*/ 253 h 501"/>
                <a:gd name="T66" fmla="*/ 505 w 510"/>
                <a:gd name="T67" fmla="*/ 194 h 501"/>
                <a:gd name="T68" fmla="*/ 486 w 510"/>
                <a:gd name="T69" fmla="*/ 139 h 501"/>
                <a:gd name="T70" fmla="*/ 458 w 510"/>
                <a:gd name="T71" fmla="*/ 89 h 501"/>
                <a:gd name="T72" fmla="*/ 417 w 510"/>
                <a:gd name="T73" fmla="*/ 48 h 501"/>
                <a:gd name="T74" fmla="*/ 367 w 510"/>
                <a:gd name="T75" fmla="*/ 17 h 501"/>
                <a:gd name="T76" fmla="*/ 312 w 510"/>
                <a:gd name="T77"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0" h="501">
                  <a:moveTo>
                    <a:pt x="331" y="501"/>
                  </a:moveTo>
                  <a:lnTo>
                    <a:pt x="381" y="473"/>
                  </a:lnTo>
                  <a:lnTo>
                    <a:pt x="424" y="434"/>
                  </a:lnTo>
                  <a:lnTo>
                    <a:pt x="460" y="384"/>
                  </a:lnTo>
                  <a:lnTo>
                    <a:pt x="481" y="329"/>
                  </a:lnTo>
                  <a:lnTo>
                    <a:pt x="491" y="272"/>
                  </a:lnTo>
                  <a:lnTo>
                    <a:pt x="486" y="213"/>
                  </a:lnTo>
                  <a:lnTo>
                    <a:pt x="467" y="158"/>
                  </a:lnTo>
                  <a:lnTo>
                    <a:pt x="438" y="108"/>
                  </a:lnTo>
                  <a:lnTo>
                    <a:pt x="396" y="65"/>
                  </a:lnTo>
                  <a:lnTo>
                    <a:pt x="348" y="34"/>
                  </a:lnTo>
                  <a:lnTo>
                    <a:pt x="293" y="15"/>
                  </a:lnTo>
                  <a:lnTo>
                    <a:pt x="236" y="10"/>
                  </a:lnTo>
                  <a:lnTo>
                    <a:pt x="178" y="17"/>
                  </a:lnTo>
                  <a:lnTo>
                    <a:pt x="126" y="38"/>
                  </a:lnTo>
                  <a:lnTo>
                    <a:pt x="78" y="72"/>
                  </a:lnTo>
                  <a:lnTo>
                    <a:pt x="40" y="115"/>
                  </a:lnTo>
                  <a:lnTo>
                    <a:pt x="14" y="165"/>
                  </a:lnTo>
                  <a:lnTo>
                    <a:pt x="0" y="222"/>
                  </a:lnTo>
                  <a:lnTo>
                    <a:pt x="0" y="279"/>
                  </a:lnTo>
                  <a:lnTo>
                    <a:pt x="14" y="337"/>
                  </a:lnTo>
                  <a:lnTo>
                    <a:pt x="38" y="384"/>
                  </a:lnTo>
                  <a:lnTo>
                    <a:pt x="76" y="432"/>
                  </a:lnTo>
                  <a:lnTo>
                    <a:pt x="124" y="468"/>
                  </a:lnTo>
                  <a:lnTo>
                    <a:pt x="176" y="492"/>
                  </a:lnTo>
                  <a:lnTo>
                    <a:pt x="233" y="501"/>
                  </a:lnTo>
                  <a:lnTo>
                    <a:pt x="295" y="499"/>
                  </a:lnTo>
                  <a:lnTo>
                    <a:pt x="350" y="482"/>
                  </a:lnTo>
                  <a:lnTo>
                    <a:pt x="403" y="454"/>
                  </a:lnTo>
                  <a:lnTo>
                    <a:pt x="446" y="415"/>
                  </a:lnTo>
                  <a:lnTo>
                    <a:pt x="479" y="365"/>
                  </a:lnTo>
                  <a:lnTo>
                    <a:pt x="500" y="310"/>
                  </a:lnTo>
                  <a:lnTo>
                    <a:pt x="510" y="253"/>
                  </a:lnTo>
                  <a:lnTo>
                    <a:pt x="505" y="194"/>
                  </a:lnTo>
                  <a:lnTo>
                    <a:pt x="486" y="139"/>
                  </a:lnTo>
                  <a:lnTo>
                    <a:pt x="458" y="89"/>
                  </a:lnTo>
                  <a:lnTo>
                    <a:pt x="417" y="48"/>
                  </a:lnTo>
                  <a:lnTo>
                    <a:pt x="367" y="17"/>
                  </a:lnTo>
                  <a:lnTo>
                    <a:pt x="312"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86" name="Freeform 1438"/>
            <p:cNvSpPr>
              <a:spLocks/>
            </p:cNvSpPr>
            <p:nvPr/>
          </p:nvSpPr>
          <p:spPr bwMode="auto">
            <a:xfrm>
              <a:off x="3683197" y="1777608"/>
              <a:ext cx="51636" cy="434936"/>
            </a:xfrm>
            <a:custGeom>
              <a:avLst/>
              <a:gdLst>
                <a:gd name="T0" fmla="*/ 4 w 26"/>
                <a:gd name="T1" fmla="*/ 0 h 219"/>
                <a:gd name="T2" fmla="*/ 23 w 26"/>
                <a:gd name="T3" fmla="*/ 57 h 219"/>
                <a:gd name="T4" fmla="*/ 26 w 26"/>
                <a:gd name="T5" fmla="*/ 117 h 219"/>
                <a:gd name="T6" fmla="*/ 19 w 26"/>
                <a:gd name="T7" fmla="*/ 176 h 219"/>
                <a:gd name="T8" fmla="*/ 0 w 26"/>
                <a:gd name="T9" fmla="*/ 219 h 219"/>
              </a:gdLst>
              <a:ahLst/>
              <a:cxnLst>
                <a:cxn ang="0">
                  <a:pos x="T0" y="T1"/>
                </a:cxn>
                <a:cxn ang="0">
                  <a:pos x="T2" y="T3"/>
                </a:cxn>
                <a:cxn ang="0">
                  <a:pos x="T4" y="T5"/>
                </a:cxn>
                <a:cxn ang="0">
                  <a:pos x="T6" y="T7"/>
                </a:cxn>
                <a:cxn ang="0">
                  <a:pos x="T8" y="T9"/>
                </a:cxn>
              </a:cxnLst>
              <a:rect l="0" t="0" r="r" b="b"/>
              <a:pathLst>
                <a:path w="26" h="219">
                  <a:moveTo>
                    <a:pt x="4" y="0"/>
                  </a:moveTo>
                  <a:lnTo>
                    <a:pt x="23" y="57"/>
                  </a:lnTo>
                  <a:lnTo>
                    <a:pt x="26" y="117"/>
                  </a:lnTo>
                  <a:lnTo>
                    <a:pt x="19" y="176"/>
                  </a:lnTo>
                  <a:lnTo>
                    <a:pt x="0" y="21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87" name="Freeform 1439"/>
            <p:cNvSpPr>
              <a:spLocks/>
            </p:cNvSpPr>
            <p:nvPr/>
          </p:nvSpPr>
          <p:spPr bwMode="auto">
            <a:xfrm>
              <a:off x="2996039" y="1455874"/>
              <a:ext cx="236335" cy="800362"/>
            </a:xfrm>
            <a:custGeom>
              <a:avLst/>
              <a:gdLst>
                <a:gd name="T0" fmla="*/ 81 w 119"/>
                <a:gd name="T1" fmla="*/ 403 h 403"/>
                <a:gd name="T2" fmla="*/ 43 w 119"/>
                <a:gd name="T3" fmla="*/ 355 h 403"/>
                <a:gd name="T4" fmla="*/ 14 w 119"/>
                <a:gd name="T5" fmla="*/ 305 h 403"/>
                <a:gd name="T6" fmla="*/ 0 w 119"/>
                <a:gd name="T7" fmla="*/ 248 h 403"/>
                <a:gd name="T8" fmla="*/ 0 w 119"/>
                <a:gd name="T9" fmla="*/ 188 h 403"/>
                <a:gd name="T10" fmla="*/ 12 w 119"/>
                <a:gd name="T11" fmla="*/ 133 h 403"/>
                <a:gd name="T12" fmla="*/ 38 w 119"/>
                <a:gd name="T13" fmla="*/ 81 h 403"/>
                <a:gd name="T14" fmla="*/ 74 w 119"/>
                <a:gd name="T15" fmla="*/ 35 h 403"/>
                <a:gd name="T16" fmla="*/ 119 w 119"/>
                <a:gd name="T17"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403">
                  <a:moveTo>
                    <a:pt x="81" y="403"/>
                  </a:moveTo>
                  <a:lnTo>
                    <a:pt x="43" y="355"/>
                  </a:lnTo>
                  <a:lnTo>
                    <a:pt x="14" y="305"/>
                  </a:lnTo>
                  <a:lnTo>
                    <a:pt x="0" y="248"/>
                  </a:lnTo>
                  <a:lnTo>
                    <a:pt x="0" y="188"/>
                  </a:lnTo>
                  <a:lnTo>
                    <a:pt x="12" y="133"/>
                  </a:lnTo>
                  <a:lnTo>
                    <a:pt x="38" y="81"/>
                  </a:lnTo>
                  <a:lnTo>
                    <a:pt x="74" y="35"/>
                  </a:lnTo>
                  <a:lnTo>
                    <a:pt x="119"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88" name="Freeform 1440"/>
            <p:cNvSpPr>
              <a:spLocks/>
            </p:cNvSpPr>
            <p:nvPr/>
          </p:nvSpPr>
          <p:spPr bwMode="auto">
            <a:xfrm>
              <a:off x="3232373" y="1388350"/>
              <a:ext cx="218460" cy="67524"/>
            </a:xfrm>
            <a:custGeom>
              <a:avLst/>
              <a:gdLst>
                <a:gd name="T0" fmla="*/ 110 w 110"/>
                <a:gd name="T1" fmla="*/ 0 h 34"/>
                <a:gd name="T2" fmla="*/ 52 w 110"/>
                <a:gd name="T3" fmla="*/ 10 h 34"/>
                <a:gd name="T4" fmla="*/ 0 w 110"/>
                <a:gd name="T5" fmla="*/ 34 h 34"/>
              </a:gdLst>
              <a:ahLst/>
              <a:cxnLst>
                <a:cxn ang="0">
                  <a:pos x="T0" y="T1"/>
                </a:cxn>
                <a:cxn ang="0">
                  <a:pos x="T2" y="T3"/>
                </a:cxn>
                <a:cxn ang="0">
                  <a:pos x="T4" y="T5"/>
                </a:cxn>
              </a:cxnLst>
              <a:rect l="0" t="0" r="r" b="b"/>
              <a:pathLst>
                <a:path w="110" h="34">
                  <a:moveTo>
                    <a:pt x="110" y="0"/>
                  </a:moveTo>
                  <a:lnTo>
                    <a:pt x="52" y="10"/>
                  </a:lnTo>
                  <a:lnTo>
                    <a:pt x="0" y="3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89" name="Freeform 1441"/>
            <p:cNvSpPr>
              <a:spLocks/>
            </p:cNvSpPr>
            <p:nvPr/>
          </p:nvSpPr>
          <p:spPr bwMode="auto">
            <a:xfrm>
              <a:off x="2890780" y="1610783"/>
              <a:ext cx="591830" cy="768585"/>
            </a:xfrm>
            <a:custGeom>
              <a:avLst/>
              <a:gdLst>
                <a:gd name="T0" fmla="*/ 38 w 298"/>
                <a:gd name="T1" fmla="*/ 0 h 387"/>
                <a:gd name="T2" fmla="*/ 12 w 298"/>
                <a:gd name="T3" fmla="*/ 53 h 387"/>
                <a:gd name="T4" fmla="*/ 0 w 298"/>
                <a:gd name="T5" fmla="*/ 108 h 387"/>
                <a:gd name="T6" fmla="*/ 0 w 298"/>
                <a:gd name="T7" fmla="*/ 165 h 387"/>
                <a:gd name="T8" fmla="*/ 15 w 298"/>
                <a:gd name="T9" fmla="*/ 222 h 387"/>
                <a:gd name="T10" fmla="*/ 41 w 298"/>
                <a:gd name="T11" fmla="*/ 275 h 387"/>
                <a:gd name="T12" fmla="*/ 79 w 298"/>
                <a:gd name="T13" fmla="*/ 320 h 387"/>
                <a:gd name="T14" fmla="*/ 127 w 298"/>
                <a:gd name="T15" fmla="*/ 353 h 387"/>
                <a:gd name="T16" fmla="*/ 182 w 298"/>
                <a:gd name="T17" fmla="*/ 377 h 387"/>
                <a:gd name="T18" fmla="*/ 239 w 298"/>
                <a:gd name="T19" fmla="*/ 387 h 387"/>
                <a:gd name="T20" fmla="*/ 298 w 298"/>
                <a:gd name="T21" fmla="*/ 384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8" h="387">
                  <a:moveTo>
                    <a:pt x="38" y="0"/>
                  </a:moveTo>
                  <a:lnTo>
                    <a:pt x="12" y="53"/>
                  </a:lnTo>
                  <a:lnTo>
                    <a:pt x="0" y="108"/>
                  </a:lnTo>
                  <a:lnTo>
                    <a:pt x="0" y="165"/>
                  </a:lnTo>
                  <a:lnTo>
                    <a:pt x="15" y="222"/>
                  </a:lnTo>
                  <a:lnTo>
                    <a:pt x="41" y="275"/>
                  </a:lnTo>
                  <a:lnTo>
                    <a:pt x="79" y="320"/>
                  </a:lnTo>
                  <a:lnTo>
                    <a:pt x="127" y="353"/>
                  </a:lnTo>
                  <a:lnTo>
                    <a:pt x="182" y="377"/>
                  </a:lnTo>
                  <a:lnTo>
                    <a:pt x="239" y="387"/>
                  </a:lnTo>
                  <a:lnTo>
                    <a:pt x="298" y="38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90" name="Freeform 1442"/>
            <p:cNvSpPr>
              <a:spLocks/>
            </p:cNvSpPr>
            <p:nvPr/>
          </p:nvSpPr>
          <p:spPr bwMode="auto">
            <a:xfrm>
              <a:off x="2763676" y="1791509"/>
              <a:ext cx="691131" cy="667299"/>
            </a:xfrm>
            <a:custGeom>
              <a:avLst/>
              <a:gdLst>
                <a:gd name="T0" fmla="*/ 14 w 348"/>
                <a:gd name="T1" fmla="*/ 0 h 336"/>
                <a:gd name="T2" fmla="*/ 0 w 348"/>
                <a:gd name="T3" fmla="*/ 55 h 336"/>
                <a:gd name="T4" fmla="*/ 0 w 348"/>
                <a:gd name="T5" fmla="*/ 112 h 336"/>
                <a:gd name="T6" fmla="*/ 12 w 348"/>
                <a:gd name="T7" fmla="*/ 169 h 336"/>
                <a:gd name="T8" fmla="*/ 36 w 348"/>
                <a:gd name="T9" fmla="*/ 222 h 336"/>
                <a:gd name="T10" fmla="*/ 74 w 348"/>
                <a:gd name="T11" fmla="*/ 267 h 336"/>
                <a:gd name="T12" fmla="*/ 119 w 348"/>
                <a:gd name="T13" fmla="*/ 301 h 336"/>
                <a:gd name="T14" fmla="*/ 174 w 348"/>
                <a:gd name="T15" fmla="*/ 324 h 336"/>
                <a:gd name="T16" fmla="*/ 231 w 348"/>
                <a:gd name="T17" fmla="*/ 336 h 336"/>
                <a:gd name="T18" fmla="*/ 288 w 348"/>
                <a:gd name="T19" fmla="*/ 334 h 336"/>
                <a:gd name="T20" fmla="*/ 348 w 348"/>
                <a:gd name="T21" fmla="*/ 317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8" h="336">
                  <a:moveTo>
                    <a:pt x="14" y="0"/>
                  </a:moveTo>
                  <a:lnTo>
                    <a:pt x="0" y="55"/>
                  </a:lnTo>
                  <a:lnTo>
                    <a:pt x="0" y="112"/>
                  </a:lnTo>
                  <a:lnTo>
                    <a:pt x="12" y="169"/>
                  </a:lnTo>
                  <a:lnTo>
                    <a:pt x="36" y="222"/>
                  </a:lnTo>
                  <a:lnTo>
                    <a:pt x="74" y="267"/>
                  </a:lnTo>
                  <a:lnTo>
                    <a:pt x="119" y="301"/>
                  </a:lnTo>
                  <a:lnTo>
                    <a:pt x="174" y="324"/>
                  </a:lnTo>
                  <a:lnTo>
                    <a:pt x="231" y="336"/>
                  </a:lnTo>
                  <a:lnTo>
                    <a:pt x="288" y="334"/>
                  </a:lnTo>
                  <a:lnTo>
                    <a:pt x="348" y="3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91" name="Freeform 1443"/>
            <p:cNvSpPr>
              <a:spLocks/>
            </p:cNvSpPr>
            <p:nvPr/>
          </p:nvSpPr>
          <p:spPr bwMode="auto">
            <a:xfrm>
              <a:off x="2811340" y="2127145"/>
              <a:ext cx="909591" cy="375356"/>
            </a:xfrm>
            <a:custGeom>
              <a:avLst/>
              <a:gdLst>
                <a:gd name="T0" fmla="*/ 458 w 458"/>
                <a:gd name="T1" fmla="*/ 0 h 189"/>
                <a:gd name="T2" fmla="*/ 436 w 458"/>
                <a:gd name="T3" fmla="*/ 55 h 189"/>
                <a:gd name="T4" fmla="*/ 400 w 458"/>
                <a:gd name="T5" fmla="*/ 105 h 189"/>
                <a:gd name="T6" fmla="*/ 358 w 458"/>
                <a:gd name="T7" fmla="*/ 143 h 189"/>
                <a:gd name="T8" fmla="*/ 303 w 458"/>
                <a:gd name="T9" fmla="*/ 172 h 189"/>
                <a:gd name="T10" fmla="*/ 250 w 458"/>
                <a:gd name="T11" fmla="*/ 186 h 189"/>
                <a:gd name="T12" fmla="*/ 191 w 458"/>
                <a:gd name="T13" fmla="*/ 189 h 189"/>
                <a:gd name="T14" fmla="*/ 133 w 458"/>
                <a:gd name="T15" fmla="*/ 177 h 189"/>
                <a:gd name="T16" fmla="*/ 81 w 458"/>
                <a:gd name="T17" fmla="*/ 153 h 189"/>
                <a:gd name="T18" fmla="*/ 36 w 458"/>
                <a:gd name="T19" fmla="*/ 117 h 189"/>
                <a:gd name="T20" fmla="*/ 0 w 458"/>
                <a:gd name="T21"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89">
                  <a:moveTo>
                    <a:pt x="458" y="0"/>
                  </a:moveTo>
                  <a:lnTo>
                    <a:pt x="436" y="55"/>
                  </a:lnTo>
                  <a:lnTo>
                    <a:pt x="400" y="105"/>
                  </a:lnTo>
                  <a:lnTo>
                    <a:pt x="358" y="143"/>
                  </a:lnTo>
                  <a:lnTo>
                    <a:pt x="303" y="172"/>
                  </a:lnTo>
                  <a:lnTo>
                    <a:pt x="250" y="186"/>
                  </a:lnTo>
                  <a:lnTo>
                    <a:pt x="191" y="189"/>
                  </a:lnTo>
                  <a:lnTo>
                    <a:pt x="133" y="177"/>
                  </a:lnTo>
                  <a:lnTo>
                    <a:pt x="81" y="153"/>
                  </a:lnTo>
                  <a:lnTo>
                    <a:pt x="36" y="117"/>
                  </a:lnTo>
                  <a:lnTo>
                    <a:pt x="0" y="7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92" name="Freeform 1444"/>
            <p:cNvSpPr>
              <a:spLocks/>
            </p:cNvSpPr>
            <p:nvPr/>
          </p:nvSpPr>
          <p:spPr bwMode="auto">
            <a:xfrm>
              <a:off x="2944403" y="1938474"/>
              <a:ext cx="893703" cy="440893"/>
            </a:xfrm>
            <a:custGeom>
              <a:avLst/>
              <a:gdLst>
                <a:gd name="T0" fmla="*/ 450 w 450"/>
                <a:gd name="T1" fmla="*/ 134 h 222"/>
                <a:gd name="T2" fmla="*/ 407 w 450"/>
                <a:gd name="T3" fmla="*/ 174 h 222"/>
                <a:gd name="T4" fmla="*/ 355 w 450"/>
                <a:gd name="T5" fmla="*/ 203 h 222"/>
                <a:gd name="T6" fmla="*/ 298 w 450"/>
                <a:gd name="T7" fmla="*/ 219 h 222"/>
                <a:gd name="T8" fmla="*/ 240 w 450"/>
                <a:gd name="T9" fmla="*/ 222 h 222"/>
                <a:gd name="T10" fmla="*/ 181 w 450"/>
                <a:gd name="T11" fmla="*/ 212 h 222"/>
                <a:gd name="T12" fmla="*/ 128 w 450"/>
                <a:gd name="T13" fmla="*/ 188 h 222"/>
                <a:gd name="T14" fmla="*/ 81 w 450"/>
                <a:gd name="T15" fmla="*/ 153 h 222"/>
                <a:gd name="T16" fmla="*/ 40 w 450"/>
                <a:gd name="T17" fmla="*/ 107 h 222"/>
                <a:gd name="T18" fmla="*/ 14 w 450"/>
                <a:gd name="T19" fmla="*/ 57 h 222"/>
                <a:gd name="T20" fmla="*/ 0 w 450"/>
                <a:gd name="T21"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0" h="222">
                  <a:moveTo>
                    <a:pt x="450" y="134"/>
                  </a:moveTo>
                  <a:lnTo>
                    <a:pt x="407" y="174"/>
                  </a:lnTo>
                  <a:lnTo>
                    <a:pt x="355" y="203"/>
                  </a:lnTo>
                  <a:lnTo>
                    <a:pt x="298" y="219"/>
                  </a:lnTo>
                  <a:lnTo>
                    <a:pt x="240" y="222"/>
                  </a:lnTo>
                  <a:lnTo>
                    <a:pt x="181" y="212"/>
                  </a:lnTo>
                  <a:lnTo>
                    <a:pt x="128" y="188"/>
                  </a:lnTo>
                  <a:lnTo>
                    <a:pt x="81" y="153"/>
                  </a:lnTo>
                  <a:lnTo>
                    <a:pt x="40" y="107"/>
                  </a:lnTo>
                  <a:lnTo>
                    <a:pt x="14" y="57"/>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93" name="Freeform 1445"/>
            <p:cNvSpPr>
              <a:spLocks/>
            </p:cNvSpPr>
            <p:nvPr/>
          </p:nvSpPr>
          <p:spPr bwMode="auto">
            <a:xfrm>
              <a:off x="2719984" y="1620713"/>
              <a:ext cx="991017" cy="1018822"/>
            </a:xfrm>
            <a:custGeom>
              <a:avLst/>
              <a:gdLst>
                <a:gd name="T0" fmla="*/ 492 w 499"/>
                <a:gd name="T1" fmla="*/ 198 h 513"/>
                <a:gd name="T2" fmla="*/ 466 w 499"/>
                <a:gd name="T3" fmla="*/ 146 h 513"/>
                <a:gd name="T4" fmla="*/ 427 w 499"/>
                <a:gd name="T5" fmla="*/ 100 h 513"/>
                <a:gd name="T6" fmla="*/ 380 w 499"/>
                <a:gd name="T7" fmla="*/ 62 h 513"/>
                <a:gd name="T8" fmla="*/ 327 w 499"/>
                <a:gd name="T9" fmla="*/ 38 h 513"/>
                <a:gd name="T10" fmla="*/ 270 w 499"/>
                <a:gd name="T11" fmla="*/ 26 h 513"/>
                <a:gd name="T12" fmla="*/ 210 w 499"/>
                <a:gd name="T13" fmla="*/ 29 h 513"/>
                <a:gd name="T14" fmla="*/ 155 w 499"/>
                <a:gd name="T15" fmla="*/ 45 h 513"/>
                <a:gd name="T16" fmla="*/ 103 w 499"/>
                <a:gd name="T17" fmla="*/ 72 h 513"/>
                <a:gd name="T18" fmla="*/ 62 w 499"/>
                <a:gd name="T19" fmla="*/ 110 h 513"/>
                <a:gd name="T20" fmla="*/ 29 w 499"/>
                <a:gd name="T21" fmla="*/ 158 h 513"/>
                <a:gd name="T22" fmla="*/ 8 w 499"/>
                <a:gd name="T23" fmla="*/ 212 h 513"/>
                <a:gd name="T24" fmla="*/ 0 w 499"/>
                <a:gd name="T25" fmla="*/ 270 h 513"/>
                <a:gd name="T26" fmla="*/ 8 w 499"/>
                <a:gd name="T27" fmla="*/ 327 h 513"/>
                <a:gd name="T28" fmla="*/ 27 w 499"/>
                <a:gd name="T29" fmla="*/ 379 h 513"/>
                <a:gd name="T30" fmla="*/ 58 w 499"/>
                <a:gd name="T31" fmla="*/ 427 h 513"/>
                <a:gd name="T32" fmla="*/ 101 w 499"/>
                <a:gd name="T33" fmla="*/ 468 h 513"/>
                <a:gd name="T34" fmla="*/ 151 w 499"/>
                <a:gd name="T35" fmla="*/ 496 h 513"/>
                <a:gd name="T36" fmla="*/ 206 w 499"/>
                <a:gd name="T37" fmla="*/ 511 h 513"/>
                <a:gd name="T38" fmla="*/ 263 w 499"/>
                <a:gd name="T39" fmla="*/ 513 h 513"/>
                <a:gd name="T40" fmla="*/ 320 w 499"/>
                <a:gd name="T41" fmla="*/ 503 h 513"/>
                <a:gd name="T42" fmla="*/ 375 w 499"/>
                <a:gd name="T43" fmla="*/ 480 h 513"/>
                <a:gd name="T44" fmla="*/ 420 w 499"/>
                <a:gd name="T45" fmla="*/ 444 h 513"/>
                <a:gd name="T46" fmla="*/ 458 w 499"/>
                <a:gd name="T47" fmla="*/ 398 h 513"/>
                <a:gd name="T48" fmla="*/ 485 w 499"/>
                <a:gd name="T49" fmla="*/ 346 h 513"/>
                <a:gd name="T50" fmla="*/ 499 w 499"/>
                <a:gd name="T51" fmla="*/ 286 h 513"/>
                <a:gd name="T52" fmla="*/ 499 w 499"/>
                <a:gd name="T53" fmla="*/ 229 h 513"/>
                <a:gd name="T54" fmla="*/ 485 w 499"/>
                <a:gd name="T55" fmla="*/ 172 h 513"/>
                <a:gd name="T56" fmla="*/ 458 w 499"/>
                <a:gd name="T57" fmla="*/ 117 h 513"/>
                <a:gd name="T58" fmla="*/ 420 w 499"/>
                <a:gd name="T59" fmla="*/ 72 h 513"/>
                <a:gd name="T60" fmla="*/ 375 w 499"/>
                <a:gd name="T61" fmla="*/ 36 h 513"/>
                <a:gd name="T62" fmla="*/ 320 w 499"/>
                <a:gd name="T63" fmla="*/ 12 h 513"/>
                <a:gd name="T64" fmla="*/ 263 w 499"/>
                <a:gd name="T65" fmla="*/ 0 h 513"/>
                <a:gd name="T66" fmla="*/ 206 w 499"/>
                <a:gd name="T67" fmla="*/ 3 h 513"/>
                <a:gd name="T68" fmla="*/ 148 w 499"/>
                <a:gd name="T69" fmla="*/ 19 h 513"/>
                <a:gd name="T70" fmla="*/ 98 w 499"/>
                <a:gd name="T71" fmla="*/ 48 h 513"/>
                <a:gd name="T72" fmla="*/ 60 w 499"/>
                <a:gd name="T73" fmla="*/ 84 h 513"/>
                <a:gd name="T74" fmla="*/ 24 w 499"/>
                <a:gd name="T75" fmla="*/ 134 h 513"/>
                <a:gd name="T76" fmla="*/ 3 w 499"/>
                <a:gd name="T77" fmla="*/ 189 h 513"/>
                <a:gd name="T78" fmla="*/ 0 w 499"/>
                <a:gd name="T79" fmla="*/ 243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9" h="513">
                  <a:moveTo>
                    <a:pt x="492" y="198"/>
                  </a:moveTo>
                  <a:lnTo>
                    <a:pt x="466" y="146"/>
                  </a:lnTo>
                  <a:lnTo>
                    <a:pt x="427" y="100"/>
                  </a:lnTo>
                  <a:lnTo>
                    <a:pt x="380" y="62"/>
                  </a:lnTo>
                  <a:lnTo>
                    <a:pt x="327" y="38"/>
                  </a:lnTo>
                  <a:lnTo>
                    <a:pt x="270" y="26"/>
                  </a:lnTo>
                  <a:lnTo>
                    <a:pt x="210" y="29"/>
                  </a:lnTo>
                  <a:lnTo>
                    <a:pt x="155" y="45"/>
                  </a:lnTo>
                  <a:lnTo>
                    <a:pt x="103" y="72"/>
                  </a:lnTo>
                  <a:lnTo>
                    <a:pt x="62" y="110"/>
                  </a:lnTo>
                  <a:lnTo>
                    <a:pt x="29" y="158"/>
                  </a:lnTo>
                  <a:lnTo>
                    <a:pt x="8" y="212"/>
                  </a:lnTo>
                  <a:lnTo>
                    <a:pt x="0" y="270"/>
                  </a:lnTo>
                  <a:lnTo>
                    <a:pt x="8" y="327"/>
                  </a:lnTo>
                  <a:lnTo>
                    <a:pt x="27" y="379"/>
                  </a:lnTo>
                  <a:lnTo>
                    <a:pt x="58" y="427"/>
                  </a:lnTo>
                  <a:lnTo>
                    <a:pt x="101" y="468"/>
                  </a:lnTo>
                  <a:lnTo>
                    <a:pt x="151" y="496"/>
                  </a:lnTo>
                  <a:lnTo>
                    <a:pt x="206" y="511"/>
                  </a:lnTo>
                  <a:lnTo>
                    <a:pt x="263" y="513"/>
                  </a:lnTo>
                  <a:lnTo>
                    <a:pt x="320" y="503"/>
                  </a:lnTo>
                  <a:lnTo>
                    <a:pt x="375" y="480"/>
                  </a:lnTo>
                  <a:lnTo>
                    <a:pt x="420" y="444"/>
                  </a:lnTo>
                  <a:lnTo>
                    <a:pt x="458" y="398"/>
                  </a:lnTo>
                  <a:lnTo>
                    <a:pt x="485" y="346"/>
                  </a:lnTo>
                  <a:lnTo>
                    <a:pt x="499" y="286"/>
                  </a:lnTo>
                  <a:lnTo>
                    <a:pt x="499" y="229"/>
                  </a:lnTo>
                  <a:lnTo>
                    <a:pt x="485" y="172"/>
                  </a:lnTo>
                  <a:lnTo>
                    <a:pt x="458" y="117"/>
                  </a:lnTo>
                  <a:lnTo>
                    <a:pt x="420" y="72"/>
                  </a:lnTo>
                  <a:lnTo>
                    <a:pt x="375" y="36"/>
                  </a:lnTo>
                  <a:lnTo>
                    <a:pt x="320" y="12"/>
                  </a:lnTo>
                  <a:lnTo>
                    <a:pt x="263" y="0"/>
                  </a:lnTo>
                  <a:lnTo>
                    <a:pt x="206" y="3"/>
                  </a:lnTo>
                  <a:lnTo>
                    <a:pt x="148" y="19"/>
                  </a:lnTo>
                  <a:lnTo>
                    <a:pt x="98" y="48"/>
                  </a:lnTo>
                  <a:lnTo>
                    <a:pt x="60" y="84"/>
                  </a:lnTo>
                  <a:lnTo>
                    <a:pt x="24" y="134"/>
                  </a:lnTo>
                  <a:lnTo>
                    <a:pt x="3" y="189"/>
                  </a:lnTo>
                  <a:lnTo>
                    <a:pt x="0" y="24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94" name="Freeform 1446"/>
            <p:cNvSpPr>
              <a:spLocks/>
            </p:cNvSpPr>
            <p:nvPr/>
          </p:nvSpPr>
          <p:spPr bwMode="auto">
            <a:xfrm>
              <a:off x="2735872" y="1980180"/>
              <a:ext cx="985060" cy="710991"/>
            </a:xfrm>
            <a:custGeom>
              <a:avLst/>
              <a:gdLst>
                <a:gd name="T0" fmla="*/ 484 w 496"/>
                <a:gd name="T1" fmla="*/ 17 h 358"/>
                <a:gd name="T2" fmla="*/ 496 w 496"/>
                <a:gd name="T3" fmla="*/ 74 h 358"/>
                <a:gd name="T4" fmla="*/ 496 w 496"/>
                <a:gd name="T5" fmla="*/ 134 h 358"/>
                <a:gd name="T6" fmla="*/ 481 w 496"/>
                <a:gd name="T7" fmla="*/ 191 h 358"/>
                <a:gd name="T8" fmla="*/ 455 w 496"/>
                <a:gd name="T9" fmla="*/ 244 h 358"/>
                <a:gd name="T10" fmla="*/ 419 w 496"/>
                <a:gd name="T11" fmla="*/ 289 h 358"/>
                <a:gd name="T12" fmla="*/ 372 w 496"/>
                <a:gd name="T13" fmla="*/ 325 h 358"/>
                <a:gd name="T14" fmla="*/ 319 w 496"/>
                <a:gd name="T15" fmla="*/ 349 h 358"/>
                <a:gd name="T16" fmla="*/ 262 w 496"/>
                <a:gd name="T17" fmla="*/ 358 h 358"/>
                <a:gd name="T18" fmla="*/ 205 w 496"/>
                <a:gd name="T19" fmla="*/ 356 h 358"/>
                <a:gd name="T20" fmla="*/ 150 w 496"/>
                <a:gd name="T21" fmla="*/ 339 h 358"/>
                <a:gd name="T22" fmla="*/ 100 w 496"/>
                <a:gd name="T23" fmla="*/ 310 h 358"/>
                <a:gd name="T24" fmla="*/ 57 w 496"/>
                <a:gd name="T25" fmla="*/ 270 h 358"/>
                <a:gd name="T26" fmla="*/ 26 w 496"/>
                <a:gd name="T27" fmla="*/ 222 h 358"/>
                <a:gd name="T28" fmla="*/ 4 w 496"/>
                <a:gd name="T29" fmla="*/ 167 h 358"/>
                <a:gd name="T30" fmla="*/ 0 w 496"/>
                <a:gd name="T31" fmla="*/ 113 h 358"/>
                <a:gd name="T32" fmla="*/ 7 w 496"/>
                <a:gd name="T33" fmla="*/ 55 h 358"/>
                <a:gd name="T34" fmla="*/ 28 w 496"/>
                <a:gd name="T3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6" h="358">
                  <a:moveTo>
                    <a:pt x="484" y="17"/>
                  </a:moveTo>
                  <a:lnTo>
                    <a:pt x="496" y="74"/>
                  </a:lnTo>
                  <a:lnTo>
                    <a:pt x="496" y="134"/>
                  </a:lnTo>
                  <a:lnTo>
                    <a:pt x="481" y="191"/>
                  </a:lnTo>
                  <a:lnTo>
                    <a:pt x="455" y="244"/>
                  </a:lnTo>
                  <a:lnTo>
                    <a:pt x="419" y="289"/>
                  </a:lnTo>
                  <a:lnTo>
                    <a:pt x="372" y="325"/>
                  </a:lnTo>
                  <a:lnTo>
                    <a:pt x="319" y="349"/>
                  </a:lnTo>
                  <a:lnTo>
                    <a:pt x="262" y="358"/>
                  </a:lnTo>
                  <a:lnTo>
                    <a:pt x="205" y="356"/>
                  </a:lnTo>
                  <a:lnTo>
                    <a:pt x="150" y="339"/>
                  </a:lnTo>
                  <a:lnTo>
                    <a:pt x="100" y="310"/>
                  </a:lnTo>
                  <a:lnTo>
                    <a:pt x="57" y="270"/>
                  </a:lnTo>
                  <a:lnTo>
                    <a:pt x="26" y="222"/>
                  </a:lnTo>
                  <a:lnTo>
                    <a:pt x="4" y="167"/>
                  </a:lnTo>
                  <a:lnTo>
                    <a:pt x="0" y="113"/>
                  </a:lnTo>
                  <a:lnTo>
                    <a:pt x="7" y="55"/>
                  </a:lnTo>
                  <a:lnTo>
                    <a:pt x="28"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95" name="Freeform 1447"/>
            <p:cNvSpPr>
              <a:spLocks/>
            </p:cNvSpPr>
            <p:nvPr/>
          </p:nvSpPr>
          <p:spPr bwMode="auto">
            <a:xfrm>
              <a:off x="3051647" y="1725971"/>
              <a:ext cx="693117" cy="685173"/>
            </a:xfrm>
            <a:custGeom>
              <a:avLst/>
              <a:gdLst>
                <a:gd name="T0" fmla="*/ 334 w 349"/>
                <a:gd name="T1" fmla="*/ 345 h 345"/>
                <a:gd name="T2" fmla="*/ 349 w 349"/>
                <a:gd name="T3" fmla="*/ 288 h 345"/>
                <a:gd name="T4" fmla="*/ 349 w 349"/>
                <a:gd name="T5" fmla="*/ 229 h 345"/>
                <a:gd name="T6" fmla="*/ 337 w 349"/>
                <a:gd name="T7" fmla="*/ 169 h 345"/>
                <a:gd name="T8" fmla="*/ 310 w 349"/>
                <a:gd name="T9" fmla="*/ 116 h 345"/>
                <a:gd name="T10" fmla="*/ 272 w 349"/>
                <a:gd name="T11" fmla="*/ 71 h 345"/>
                <a:gd name="T12" fmla="*/ 227 w 349"/>
                <a:gd name="T13" fmla="*/ 35 h 345"/>
                <a:gd name="T14" fmla="*/ 172 w 349"/>
                <a:gd name="T15" fmla="*/ 12 h 345"/>
                <a:gd name="T16" fmla="*/ 115 w 349"/>
                <a:gd name="T17" fmla="*/ 0 h 345"/>
                <a:gd name="T18" fmla="*/ 55 w 349"/>
                <a:gd name="T19" fmla="*/ 0 h 345"/>
                <a:gd name="T20" fmla="*/ 0 w 349"/>
                <a:gd name="T21" fmla="*/ 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45">
                  <a:moveTo>
                    <a:pt x="334" y="345"/>
                  </a:moveTo>
                  <a:lnTo>
                    <a:pt x="349" y="288"/>
                  </a:lnTo>
                  <a:lnTo>
                    <a:pt x="349" y="229"/>
                  </a:lnTo>
                  <a:lnTo>
                    <a:pt x="337" y="169"/>
                  </a:lnTo>
                  <a:lnTo>
                    <a:pt x="310" y="116"/>
                  </a:lnTo>
                  <a:lnTo>
                    <a:pt x="272" y="71"/>
                  </a:lnTo>
                  <a:lnTo>
                    <a:pt x="227" y="35"/>
                  </a:lnTo>
                  <a:lnTo>
                    <a:pt x="172" y="12"/>
                  </a:lnTo>
                  <a:lnTo>
                    <a:pt x="115" y="0"/>
                  </a:lnTo>
                  <a:lnTo>
                    <a:pt x="55" y="0"/>
                  </a:lnTo>
                  <a:lnTo>
                    <a:pt x="0" y="1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96" name="Freeform 1448"/>
            <p:cNvSpPr>
              <a:spLocks/>
            </p:cNvSpPr>
            <p:nvPr/>
          </p:nvSpPr>
          <p:spPr bwMode="auto">
            <a:xfrm>
              <a:off x="2815312" y="2411145"/>
              <a:ext cx="899661" cy="327691"/>
            </a:xfrm>
            <a:custGeom>
              <a:avLst/>
              <a:gdLst>
                <a:gd name="T0" fmla="*/ 453 w 453"/>
                <a:gd name="T1" fmla="*/ 0 h 165"/>
                <a:gd name="T2" fmla="*/ 427 w 453"/>
                <a:gd name="T3" fmla="*/ 51 h 165"/>
                <a:gd name="T4" fmla="*/ 391 w 453"/>
                <a:gd name="T5" fmla="*/ 96 h 165"/>
                <a:gd name="T6" fmla="*/ 344 w 453"/>
                <a:gd name="T7" fmla="*/ 132 h 165"/>
                <a:gd name="T8" fmla="*/ 291 w 453"/>
                <a:gd name="T9" fmla="*/ 156 h 165"/>
                <a:gd name="T10" fmla="*/ 234 w 453"/>
                <a:gd name="T11" fmla="*/ 165 h 165"/>
                <a:gd name="T12" fmla="*/ 177 w 453"/>
                <a:gd name="T13" fmla="*/ 160 h 165"/>
                <a:gd name="T14" fmla="*/ 122 w 453"/>
                <a:gd name="T15" fmla="*/ 144 h 165"/>
                <a:gd name="T16" fmla="*/ 72 w 453"/>
                <a:gd name="T17" fmla="*/ 115 h 165"/>
                <a:gd name="T18" fmla="*/ 31 w 453"/>
                <a:gd name="T19" fmla="*/ 74 h 165"/>
                <a:gd name="T20" fmla="*/ 0 w 453"/>
                <a:gd name="T21"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65">
                  <a:moveTo>
                    <a:pt x="453" y="0"/>
                  </a:moveTo>
                  <a:lnTo>
                    <a:pt x="427" y="51"/>
                  </a:lnTo>
                  <a:lnTo>
                    <a:pt x="391" y="96"/>
                  </a:lnTo>
                  <a:lnTo>
                    <a:pt x="344" y="132"/>
                  </a:lnTo>
                  <a:lnTo>
                    <a:pt x="291" y="156"/>
                  </a:lnTo>
                  <a:lnTo>
                    <a:pt x="234" y="165"/>
                  </a:lnTo>
                  <a:lnTo>
                    <a:pt x="177" y="160"/>
                  </a:lnTo>
                  <a:lnTo>
                    <a:pt x="122" y="144"/>
                  </a:lnTo>
                  <a:lnTo>
                    <a:pt x="72" y="115"/>
                  </a:lnTo>
                  <a:lnTo>
                    <a:pt x="31" y="74"/>
                  </a:lnTo>
                  <a:lnTo>
                    <a:pt x="0" y="2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97" name="Freeform 1449"/>
            <p:cNvSpPr>
              <a:spLocks/>
            </p:cNvSpPr>
            <p:nvPr/>
          </p:nvSpPr>
          <p:spPr bwMode="auto">
            <a:xfrm>
              <a:off x="2767648" y="1767677"/>
              <a:ext cx="663326" cy="697089"/>
            </a:xfrm>
            <a:custGeom>
              <a:avLst/>
              <a:gdLst>
                <a:gd name="T0" fmla="*/ 334 w 334"/>
                <a:gd name="T1" fmla="*/ 12 h 351"/>
                <a:gd name="T2" fmla="*/ 275 w 334"/>
                <a:gd name="T3" fmla="*/ 0 h 351"/>
                <a:gd name="T4" fmla="*/ 217 w 334"/>
                <a:gd name="T5" fmla="*/ 0 h 351"/>
                <a:gd name="T6" fmla="*/ 160 w 334"/>
                <a:gd name="T7" fmla="*/ 14 h 351"/>
                <a:gd name="T8" fmla="*/ 108 w 334"/>
                <a:gd name="T9" fmla="*/ 43 h 351"/>
                <a:gd name="T10" fmla="*/ 65 w 334"/>
                <a:gd name="T11" fmla="*/ 81 h 351"/>
                <a:gd name="T12" fmla="*/ 31 w 334"/>
                <a:gd name="T13" fmla="*/ 129 h 351"/>
                <a:gd name="T14" fmla="*/ 10 w 334"/>
                <a:gd name="T15" fmla="*/ 181 h 351"/>
                <a:gd name="T16" fmla="*/ 0 w 334"/>
                <a:gd name="T17" fmla="*/ 239 h 351"/>
                <a:gd name="T18" fmla="*/ 5 w 334"/>
                <a:gd name="T19" fmla="*/ 296 h 351"/>
                <a:gd name="T20" fmla="*/ 24 w 334"/>
                <a:gd name="T21" fmla="*/ 3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351">
                  <a:moveTo>
                    <a:pt x="334" y="12"/>
                  </a:moveTo>
                  <a:lnTo>
                    <a:pt x="275" y="0"/>
                  </a:lnTo>
                  <a:lnTo>
                    <a:pt x="217" y="0"/>
                  </a:lnTo>
                  <a:lnTo>
                    <a:pt x="160" y="14"/>
                  </a:lnTo>
                  <a:lnTo>
                    <a:pt x="108" y="43"/>
                  </a:lnTo>
                  <a:lnTo>
                    <a:pt x="65" y="81"/>
                  </a:lnTo>
                  <a:lnTo>
                    <a:pt x="31" y="129"/>
                  </a:lnTo>
                  <a:lnTo>
                    <a:pt x="10" y="181"/>
                  </a:lnTo>
                  <a:lnTo>
                    <a:pt x="0" y="239"/>
                  </a:lnTo>
                  <a:lnTo>
                    <a:pt x="5" y="296"/>
                  </a:lnTo>
                  <a:lnTo>
                    <a:pt x="24"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98" name="Freeform 1450"/>
            <p:cNvSpPr>
              <a:spLocks/>
            </p:cNvSpPr>
            <p:nvPr/>
          </p:nvSpPr>
          <p:spPr bwMode="auto">
            <a:xfrm>
              <a:off x="2791480" y="1757747"/>
              <a:ext cx="260167" cy="222433"/>
            </a:xfrm>
            <a:custGeom>
              <a:avLst/>
              <a:gdLst>
                <a:gd name="T0" fmla="*/ 131 w 131"/>
                <a:gd name="T1" fmla="*/ 0 h 112"/>
                <a:gd name="T2" fmla="*/ 79 w 131"/>
                <a:gd name="T3" fmla="*/ 27 h 112"/>
                <a:gd name="T4" fmla="*/ 36 w 131"/>
                <a:gd name="T5" fmla="*/ 65 h 112"/>
                <a:gd name="T6" fmla="*/ 0 w 131"/>
                <a:gd name="T7" fmla="*/ 112 h 112"/>
              </a:gdLst>
              <a:ahLst/>
              <a:cxnLst>
                <a:cxn ang="0">
                  <a:pos x="T0" y="T1"/>
                </a:cxn>
                <a:cxn ang="0">
                  <a:pos x="T2" y="T3"/>
                </a:cxn>
                <a:cxn ang="0">
                  <a:pos x="T4" y="T5"/>
                </a:cxn>
                <a:cxn ang="0">
                  <a:pos x="T6" y="T7"/>
                </a:cxn>
              </a:cxnLst>
              <a:rect l="0" t="0" r="r" b="b"/>
              <a:pathLst>
                <a:path w="131" h="112">
                  <a:moveTo>
                    <a:pt x="131" y="0"/>
                  </a:moveTo>
                  <a:lnTo>
                    <a:pt x="79" y="27"/>
                  </a:lnTo>
                  <a:lnTo>
                    <a:pt x="36" y="65"/>
                  </a:lnTo>
                  <a:lnTo>
                    <a:pt x="0" y="11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799" name="Freeform 1452"/>
            <p:cNvSpPr>
              <a:spLocks/>
            </p:cNvSpPr>
            <p:nvPr/>
          </p:nvSpPr>
          <p:spPr bwMode="auto">
            <a:xfrm>
              <a:off x="2811340" y="2160907"/>
              <a:ext cx="718934" cy="615662"/>
            </a:xfrm>
            <a:custGeom>
              <a:avLst/>
              <a:gdLst>
                <a:gd name="T0" fmla="*/ 7 w 362"/>
                <a:gd name="T1" fmla="*/ 0 h 310"/>
                <a:gd name="T2" fmla="*/ 0 w 362"/>
                <a:gd name="T3" fmla="*/ 57 h 310"/>
                <a:gd name="T4" fmla="*/ 2 w 362"/>
                <a:gd name="T5" fmla="*/ 115 h 310"/>
                <a:gd name="T6" fmla="*/ 21 w 362"/>
                <a:gd name="T7" fmla="*/ 169 h 310"/>
                <a:gd name="T8" fmla="*/ 50 w 362"/>
                <a:gd name="T9" fmla="*/ 217 h 310"/>
                <a:gd name="T10" fmla="*/ 90 w 362"/>
                <a:gd name="T11" fmla="*/ 258 h 310"/>
                <a:gd name="T12" fmla="*/ 140 w 362"/>
                <a:gd name="T13" fmla="*/ 289 h 310"/>
                <a:gd name="T14" fmla="*/ 195 w 362"/>
                <a:gd name="T15" fmla="*/ 305 h 310"/>
                <a:gd name="T16" fmla="*/ 253 w 362"/>
                <a:gd name="T17" fmla="*/ 310 h 310"/>
                <a:gd name="T18" fmla="*/ 310 w 362"/>
                <a:gd name="T19" fmla="*/ 301 h 310"/>
                <a:gd name="T20" fmla="*/ 362 w 362"/>
                <a:gd name="T21" fmla="*/ 27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2" h="310">
                  <a:moveTo>
                    <a:pt x="7" y="0"/>
                  </a:moveTo>
                  <a:lnTo>
                    <a:pt x="0" y="57"/>
                  </a:lnTo>
                  <a:lnTo>
                    <a:pt x="2" y="115"/>
                  </a:lnTo>
                  <a:lnTo>
                    <a:pt x="21" y="169"/>
                  </a:lnTo>
                  <a:lnTo>
                    <a:pt x="50" y="217"/>
                  </a:lnTo>
                  <a:lnTo>
                    <a:pt x="90" y="258"/>
                  </a:lnTo>
                  <a:lnTo>
                    <a:pt x="140" y="289"/>
                  </a:lnTo>
                  <a:lnTo>
                    <a:pt x="195" y="305"/>
                  </a:lnTo>
                  <a:lnTo>
                    <a:pt x="253" y="310"/>
                  </a:lnTo>
                  <a:lnTo>
                    <a:pt x="310" y="301"/>
                  </a:lnTo>
                  <a:lnTo>
                    <a:pt x="362" y="27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00" name="Freeform 1453"/>
            <p:cNvSpPr>
              <a:spLocks/>
            </p:cNvSpPr>
            <p:nvPr/>
          </p:nvSpPr>
          <p:spPr bwMode="auto">
            <a:xfrm>
              <a:off x="2825242" y="1801440"/>
              <a:ext cx="919521" cy="359467"/>
            </a:xfrm>
            <a:custGeom>
              <a:avLst/>
              <a:gdLst>
                <a:gd name="T0" fmla="*/ 463 w 463"/>
                <a:gd name="T1" fmla="*/ 119 h 181"/>
                <a:gd name="T2" fmla="*/ 427 w 463"/>
                <a:gd name="T3" fmla="*/ 71 h 181"/>
                <a:gd name="T4" fmla="*/ 379 w 463"/>
                <a:gd name="T5" fmla="*/ 36 h 181"/>
                <a:gd name="T6" fmla="*/ 327 w 463"/>
                <a:gd name="T7" fmla="*/ 12 h 181"/>
                <a:gd name="T8" fmla="*/ 269 w 463"/>
                <a:gd name="T9" fmla="*/ 0 h 181"/>
                <a:gd name="T10" fmla="*/ 210 w 463"/>
                <a:gd name="T11" fmla="*/ 0 h 181"/>
                <a:gd name="T12" fmla="*/ 153 w 463"/>
                <a:gd name="T13" fmla="*/ 14 h 181"/>
                <a:gd name="T14" fmla="*/ 100 w 463"/>
                <a:gd name="T15" fmla="*/ 43 h 181"/>
                <a:gd name="T16" fmla="*/ 57 w 463"/>
                <a:gd name="T17" fmla="*/ 81 h 181"/>
                <a:gd name="T18" fmla="*/ 21 w 463"/>
                <a:gd name="T19" fmla="*/ 129 h 181"/>
                <a:gd name="T20" fmla="*/ 0 w 463"/>
                <a:gd name="T2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81">
                  <a:moveTo>
                    <a:pt x="463" y="119"/>
                  </a:moveTo>
                  <a:lnTo>
                    <a:pt x="427" y="71"/>
                  </a:lnTo>
                  <a:lnTo>
                    <a:pt x="379" y="36"/>
                  </a:lnTo>
                  <a:lnTo>
                    <a:pt x="327" y="12"/>
                  </a:lnTo>
                  <a:lnTo>
                    <a:pt x="269" y="0"/>
                  </a:lnTo>
                  <a:lnTo>
                    <a:pt x="210" y="0"/>
                  </a:lnTo>
                  <a:lnTo>
                    <a:pt x="153" y="14"/>
                  </a:lnTo>
                  <a:lnTo>
                    <a:pt x="100" y="43"/>
                  </a:lnTo>
                  <a:lnTo>
                    <a:pt x="57" y="81"/>
                  </a:lnTo>
                  <a:lnTo>
                    <a:pt x="21" y="129"/>
                  </a:lnTo>
                  <a:lnTo>
                    <a:pt x="0" y="1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01" name="Freeform 1454"/>
            <p:cNvSpPr>
              <a:spLocks/>
            </p:cNvSpPr>
            <p:nvPr/>
          </p:nvSpPr>
          <p:spPr bwMode="auto">
            <a:xfrm>
              <a:off x="3242304" y="2037775"/>
              <a:ext cx="577928" cy="766600"/>
            </a:xfrm>
            <a:custGeom>
              <a:avLst/>
              <a:gdLst>
                <a:gd name="T0" fmla="*/ 253 w 291"/>
                <a:gd name="T1" fmla="*/ 0 h 386"/>
                <a:gd name="T2" fmla="*/ 279 w 291"/>
                <a:gd name="T3" fmla="*/ 53 h 386"/>
                <a:gd name="T4" fmla="*/ 291 w 291"/>
                <a:gd name="T5" fmla="*/ 110 h 386"/>
                <a:gd name="T6" fmla="*/ 291 w 291"/>
                <a:gd name="T7" fmla="*/ 169 h 386"/>
                <a:gd name="T8" fmla="*/ 276 w 291"/>
                <a:gd name="T9" fmla="*/ 227 h 386"/>
                <a:gd name="T10" fmla="*/ 250 w 291"/>
                <a:gd name="T11" fmla="*/ 277 h 386"/>
                <a:gd name="T12" fmla="*/ 212 w 291"/>
                <a:gd name="T13" fmla="*/ 322 h 386"/>
                <a:gd name="T14" fmla="*/ 167 w 291"/>
                <a:gd name="T15" fmla="*/ 355 h 386"/>
                <a:gd name="T16" fmla="*/ 112 w 291"/>
                <a:gd name="T17" fmla="*/ 377 h 386"/>
                <a:gd name="T18" fmla="*/ 57 w 291"/>
                <a:gd name="T19" fmla="*/ 386 h 386"/>
                <a:gd name="T20" fmla="*/ 0 w 291"/>
                <a:gd name="T21" fmla="*/ 382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386">
                  <a:moveTo>
                    <a:pt x="253" y="0"/>
                  </a:moveTo>
                  <a:lnTo>
                    <a:pt x="279" y="53"/>
                  </a:lnTo>
                  <a:lnTo>
                    <a:pt x="291" y="110"/>
                  </a:lnTo>
                  <a:lnTo>
                    <a:pt x="291" y="169"/>
                  </a:lnTo>
                  <a:lnTo>
                    <a:pt x="276" y="227"/>
                  </a:lnTo>
                  <a:lnTo>
                    <a:pt x="250" y="277"/>
                  </a:lnTo>
                  <a:lnTo>
                    <a:pt x="212" y="322"/>
                  </a:lnTo>
                  <a:lnTo>
                    <a:pt x="167" y="355"/>
                  </a:lnTo>
                  <a:lnTo>
                    <a:pt x="112" y="377"/>
                  </a:lnTo>
                  <a:lnTo>
                    <a:pt x="57" y="386"/>
                  </a:lnTo>
                  <a:lnTo>
                    <a:pt x="0" y="3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02" name="Freeform 1455"/>
            <p:cNvSpPr>
              <a:spLocks/>
            </p:cNvSpPr>
            <p:nvPr/>
          </p:nvSpPr>
          <p:spPr bwMode="auto">
            <a:xfrm>
              <a:off x="2853046" y="1910670"/>
              <a:ext cx="389258" cy="885759"/>
            </a:xfrm>
            <a:custGeom>
              <a:avLst/>
              <a:gdLst>
                <a:gd name="T0" fmla="*/ 112 w 196"/>
                <a:gd name="T1" fmla="*/ 0 h 446"/>
                <a:gd name="T2" fmla="*/ 67 w 196"/>
                <a:gd name="T3" fmla="*/ 38 h 446"/>
                <a:gd name="T4" fmla="*/ 34 w 196"/>
                <a:gd name="T5" fmla="*/ 83 h 446"/>
                <a:gd name="T6" fmla="*/ 10 w 196"/>
                <a:gd name="T7" fmla="*/ 140 h 446"/>
                <a:gd name="T8" fmla="*/ 0 w 196"/>
                <a:gd name="T9" fmla="*/ 195 h 446"/>
                <a:gd name="T10" fmla="*/ 5 w 196"/>
                <a:gd name="T11" fmla="*/ 252 h 446"/>
                <a:gd name="T12" fmla="*/ 22 w 196"/>
                <a:gd name="T13" fmla="*/ 307 h 446"/>
                <a:gd name="T14" fmla="*/ 53 w 196"/>
                <a:gd name="T15" fmla="*/ 357 h 446"/>
                <a:gd name="T16" fmla="*/ 91 w 196"/>
                <a:gd name="T17" fmla="*/ 398 h 446"/>
                <a:gd name="T18" fmla="*/ 141 w 196"/>
                <a:gd name="T19" fmla="*/ 427 h 446"/>
                <a:gd name="T20" fmla="*/ 196 w 19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446">
                  <a:moveTo>
                    <a:pt x="112" y="0"/>
                  </a:moveTo>
                  <a:lnTo>
                    <a:pt x="67" y="38"/>
                  </a:lnTo>
                  <a:lnTo>
                    <a:pt x="34" y="83"/>
                  </a:lnTo>
                  <a:lnTo>
                    <a:pt x="10" y="140"/>
                  </a:lnTo>
                  <a:lnTo>
                    <a:pt x="0" y="195"/>
                  </a:lnTo>
                  <a:lnTo>
                    <a:pt x="5" y="252"/>
                  </a:lnTo>
                  <a:lnTo>
                    <a:pt x="22" y="307"/>
                  </a:lnTo>
                  <a:lnTo>
                    <a:pt x="53" y="357"/>
                  </a:lnTo>
                  <a:lnTo>
                    <a:pt x="91" y="398"/>
                  </a:lnTo>
                  <a:lnTo>
                    <a:pt x="141" y="427"/>
                  </a:lnTo>
                  <a:lnTo>
                    <a:pt x="19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03" name="Freeform 1456"/>
            <p:cNvSpPr>
              <a:spLocks/>
            </p:cNvSpPr>
            <p:nvPr/>
          </p:nvSpPr>
          <p:spPr bwMode="auto">
            <a:xfrm>
              <a:off x="3075479" y="1819314"/>
              <a:ext cx="796389" cy="577929"/>
            </a:xfrm>
            <a:custGeom>
              <a:avLst/>
              <a:gdLst>
                <a:gd name="T0" fmla="*/ 399 w 401"/>
                <a:gd name="T1" fmla="*/ 291 h 291"/>
                <a:gd name="T2" fmla="*/ 401 w 401"/>
                <a:gd name="T3" fmla="*/ 232 h 291"/>
                <a:gd name="T4" fmla="*/ 389 w 401"/>
                <a:gd name="T5" fmla="*/ 174 h 291"/>
                <a:gd name="T6" fmla="*/ 363 w 401"/>
                <a:gd name="T7" fmla="*/ 122 h 291"/>
                <a:gd name="T8" fmla="*/ 325 w 401"/>
                <a:gd name="T9" fmla="*/ 74 h 291"/>
                <a:gd name="T10" fmla="*/ 279 w 401"/>
                <a:gd name="T11" fmla="*/ 38 h 291"/>
                <a:gd name="T12" fmla="*/ 225 w 401"/>
                <a:gd name="T13" fmla="*/ 15 h 291"/>
                <a:gd name="T14" fmla="*/ 167 w 401"/>
                <a:gd name="T15" fmla="*/ 0 h 291"/>
                <a:gd name="T16" fmla="*/ 110 w 401"/>
                <a:gd name="T17" fmla="*/ 3 h 291"/>
                <a:gd name="T18" fmla="*/ 50 w 401"/>
                <a:gd name="T19" fmla="*/ 19 h 291"/>
                <a:gd name="T20" fmla="*/ 0 w 401"/>
                <a:gd name="T21"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 h="291">
                  <a:moveTo>
                    <a:pt x="399" y="291"/>
                  </a:moveTo>
                  <a:lnTo>
                    <a:pt x="401" y="232"/>
                  </a:lnTo>
                  <a:lnTo>
                    <a:pt x="389" y="174"/>
                  </a:lnTo>
                  <a:lnTo>
                    <a:pt x="363" y="122"/>
                  </a:lnTo>
                  <a:lnTo>
                    <a:pt x="325" y="74"/>
                  </a:lnTo>
                  <a:lnTo>
                    <a:pt x="279" y="38"/>
                  </a:lnTo>
                  <a:lnTo>
                    <a:pt x="225" y="15"/>
                  </a:lnTo>
                  <a:lnTo>
                    <a:pt x="167" y="0"/>
                  </a:lnTo>
                  <a:lnTo>
                    <a:pt x="110" y="3"/>
                  </a:lnTo>
                  <a:lnTo>
                    <a:pt x="50" y="19"/>
                  </a:lnTo>
                  <a:lnTo>
                    <a:pt x="0" y="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04" name="Freeform 1457"/>
            <p:cNvSpPr>
              <a:spLocks/>
            </p:cNvSpPr>
            <p:nvPr/>
          </p:nvSpPr>
          <p:spPr bwMode="auto">
            <a:xfrm>
              <a:off x="3005968" y="2397242"/>
              <a:ext cx="861927" cy="423020"/>
            </a:xfrm>
            <a:custGeom>
              <a:avLst/>
              <a:gdLst>
                <a:gd name="T0" fmla="*/ 434 w 434"/>
                <a:gd name="T1" fmla="*/ 0 h 213"/>
                <a:gd name="T2" fmla="*/ 419 w 434"/>
                <a:gd name="T3" fmla="*/ 55 h 213"/>
                <a:gd name="T4" fmla="*/ 393 w 434"/>
                <a:gd name="T5" fmla="*/ 108 h 213"/>
                <a:gd name="T6" fmla="*/ 355 w 434"/>
                <a:gd name="T7" fmla="*/ 151 h 213"/>
                <a:gd name="T8" fmla="*/ 310 w 434"/>
                <a:gd name="T9" fmla="*/ 184 h 213"/>
                <a:gd name="T10" fmla="*/ 255 w 434"/>
                <a:gd name="T11" fmla="*/ 205 h 213"/>
                <a:gd name="T12" fmla="*/ 197 w 434"/>
                <a:gd name="T13" fmla="*/ 213 h 213"/>
                <a:gd name="T14" fmla="*/ 143 w 434"/>
                <a:gd name="T15" fmla="*/ 208 h 213"/>
                <a:gd name="T16" fmla="*/ 88 w 434"/>
                <a:gd name="T17" fmla="*/ 191 h 213"/>
                <a:gd name="T18" fmla="*/ 40 w 434"/>
                <a:gd name="T19" fmla="*/ 160 h 213"/>
                <a:gd name="T20" fmla="*/ 0 w 434"/>
                <a:gd name="T21" fmla="*/ 11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4" h="213">
                  <a:moveTo>
                    <a:pt x="434" y="0"/>
                  </a:moveTo>
                  <a:lnTo>
                    <a:pt x="419" y="55"/>
                  </a:lnTo>
                  <a:lnTo>
                    <a:pt x="393" y="108"/>
                  </a:lnTo>
                  <a:lnTo>
                    <a:pt x="355" y="151"/>
                  </a:lnTo>
                  <a:lnTo>
                    <a:pt x="310" y="184"/>
                  </a:lnTo>
                  <a:lnTo>
                    <a:pt x="255" y="205"/>
                  </a:lnTo>
                  <a:lnTo>
                    <a:pt x="197" y="213"/>
                  </a:lnTo>
                  <a:lnTo>
                    <a:pt x="143" y="208"/>
                  </a:lnTo>
                  <a:lnTo>
                    <a:pt x="88" y="191"/>
                  </a:lnTo>
                  <a:lnTo>
                    <a:pt x="40" y="160"/>
                  </a:lnTo>
                  <a:lnTo>
                    <a:pt x="0" y="1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05" name="Freeform 1458"/>
            <p:cNvSpPr>
              <a:spLocks/>
            </p:cNvSpPr>
            <p:nvPr/>
          </p:nvSpPr>
          <p:spPr bwMode="auto">
            <a:xfrm>
              <a:off x="2904682" y="1833216"/>
              <a:ext cx="560054" cy="796389"/>
            </a:xfrm>
            <a:custGeom>
              <a:avLst/>
              <a:gdLst>
                <a:gd name="T0" fmla="*/ 282 w 282"/>
                <a:gd name="T1" fmla="*/ 0 h 401"/>
                <a:gd name="T2" fmla="*/ 222 w 282"/>
                <a:gd name="T3" fmla="*/ 0 h 401"/>
                <a:gd name="T4" fmla="*/ 165 w 282"/>
                <a:gd name="T5" fmla="*/ 15 h 401"/>
                <a:gd name="T6" fmla="*/ 113 w 282"/>
                <a:gd name="T7" fmla="*/ 43 h 401"/>
                <a:gd name="T8" fmla="*/ 67 w 282"/>
                <a:gd name="T9" fmla="*/ 82 h 401"/>
                <a:gd name="T10" fmla="*/ 34 w 282"/>
                <a:gd name="T11" fmla="*/ 129 h 401"/>
                <a:gd name="T12" fmla="*/ 10 w 282"/>
                <a:gd name="T13" fmla="*/ 182 h 401"/>
                <a:gd name="T14" fmla="*/ 0 w 282"/>
                <a:gd name="T15" fmla="*/ 239 h 401"/>
                <a:gd name="T16" fmla="*/ 3 w 282"/>
                <a:gd name="T17" fmla="*/ 296 h 401"/>
                <a:gd name="T18" fmla="*/ 20 w 282"/>
                <a:gd name="T19" fmla="*/ 353 h 401"/>
                <a:gd name="T20" fmla="*/ 51 w 282"/>
                <a:gd name="T21" fmla="*/ 40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2" h="401">
                  <a:moveTo>
                    <a:pt x="282" y="0"/>
                  </a:moveTo>
                  <a:lnTo>
                    <a:pt x="222" y="0"/>
                  </a:lnTo>
                  <a:lnTo>
                    <a:pt x="165" y="15"/>
                  </a:lnTo>
                  <a:lnTo>
                    <a:pt x="113" y="43"/>
                  </a:lnTo>
                  <a:lnTo>
                    <a:pt x="67" y="82"/>
                  </a:lnTo>
                  <a:lnTo>
                    <a:pt x="34" y="129"/>
                  </a:lnTo>
                  <a:lnTo>
                    <a:pt x="10" y="182"/>
                  </a:lnTo>
                  <a:lnTo>
                    <a:pt x="0" y="239"/>
                  </a:lnTo>
                  <a:lnTo>
                    <a:pt x="3" y="296"/>
                  </a:lnTo>
                  <a:lnTo>
                    <a:pt x="20" y="353"/>
                  </a:lnTo>
                  <a:lnTo>
                    <a:pt x="51" y="40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06" name="Freeform 1459"/>
            <p:cNvSpPr>
              <a:spLocks/>
            </p:cNvSpPr>
            <p:nvPr/>
          </p:nvSpPr>
          <p:spPr bwMode="auto">
            <a:xfrm>
              <a:off x="2958304" y="1833216"/>
              <a:ext cx="1016836" cy="994991"/>
            </a:xfrm>
            <a:custGeom>
              <a:avLst/>
              <a:gdLst>
                <a:gd name="T0" fmla="*/ 272 w 512"/>
                <a:gd name="T1" fmla="*/ 497 h 501"/>
                <a:gd name="T2" fmla="*/ 329 w 512"/>
                <a:gd name="T3" fmla="*/ 489 h 501"/>
                <a:gd name="T4" fmla="*/ 381 w 512"/>
                <a:gd name="T5" fmla="*/ 470 h 501"/>
                <a:gd name="T6" fmla="*/ 429 w 512"/>
                <a:gd name="T7" fmla="*/ 437 h 501"/>
                <a:gd name="T8" fmla="*/ 467 w 512"/>
                <a:gd name="T9" fmla="*/ 394 h 501"/>
                <a:gd name="T10" fmla="*/ 496 w 512"/>
                <a:gd name="T11" fmla="*/ 344 h 501"/>
                <a:gd name="T12" fmla="*/ 510 w 512"/>
                <a:gd name="T13" fmla="*/ 289 h 501"/>
                <a:gd name="T14" fmla="*/ 512 w 512"/>
                <a:gd name="T15" fmla="*/ 229 h 501"/>
                <a:gd name="T16" fmla="*/ 501 w 512"/>
                <a:gd name="T17" fmla="*/ 172 h 501"/>
                <a:gd name="T18" fmla="*/ 477 w 512"/>
                <a:gd name="T19" fmla="*/ 120 h 501"/>
                <a:gd name="T20" fmla="*/ 439 w 512"/>
                <a:gd name="T21" fmla="*/ 74 h 501"/>
                <a:gd name="T22" fmla="*/ 393 w 512"/>
                <a:gd name="T23" fmla="*/ 39 h 501"/>
                <a:gd name="T24" fmla="*/ 341 w 512"/>
                <a:gd name="T25" fmla="*/ 12 h 501"/>
                <a:gd name="T26" fmla="*/ 281 w 512"/>
                <a:gd name="T27" fmla="*/ 0 h 501"/>
                <a:gd name="T28" fmla="*/ 224 w 512"/>
                <a:gd name="T29" fmla="*/ 0 h 501"/>
                <a:gd name="T30" fmla="*/ 167 w 512"/>
                <a:gd name="T31" fmla="*/ 15 h 501"/>
                <a:gd name="T32" fmla="*/ 114 w 512"/>
                <a:gd name="T33" fmla="*/ 41 h 501"/>
                <a:gd name="T34" fmla="*/ 69 w 512"/>
                <a:gd name="T35" fmla="*/ 79 h 501"/>
                <a:gd name="T36" fmla="*/ 33 w 512"/>
                <a:gd name="T37" fmla="*/ 127 h 501"/>
                <a:gd name="T38" fmla="*/ 9 w 512"/>
                <a:gd name="T39" fmla="*/ 182 h 501"/>
                <a:gd name="T40" fmla="*/ 0 w 512"/>
                <a:gd name="T41" fmla="*/ 239 h 501"/>
                <a:gd name="T42" fmla="*/ 2 w 512"/>
                <a:gd name="T43" fmla="*/ 296 h 501"/>
                <a:gd name="T44" fmla="*/ 19 w 512"/>
                <a:gd name="T45" fmla="*/ 353 h 501"/>
                <a:gd name="T46" fmla="*/ 50 w 512"/>
                <a:gd name="T47" fmla="*/ 404 h 501"/>
                <a:gd name="T48" fmla="*/ 88 w 512"/>
                <a:gd name="T49" fmla="*/ 444 h 501"/>
                <a:gd name="T50" fmla="*/ 136 w 512"/>
                <a:gd name="T51" fmla="*/ 475 h 501"/>
                <a:gd name="T52" fmla="*/ 190 w 512"/>
                <a:gd name="T53" fmla="*/ 494 h 501"/>
                <a:gd name="T54" fmla="*/ 248 w 512"/>
                <a:gd name="T55" fmla="*/ 501 h 501"/>
                <a:gd name="T56" fmla="*/ 305 w 512"/>
                <a:gd name="T57" fmla="*/ 492 h 501"/>
                <a:gd name="T58" fmla="*/ 357 w 512"/>
                <a:gd name="T59" fmla="*/ 473 h 501"/>
                <a:gd name="T60" fmla="*/ 405 w 512"/>
                <a:gd name="T61" fmla="*/ 439 h 501"/>
                <a:gd name="T62" fmla="*/ 443 w 512"/>
                <a:gd name="T63" fmla="*/ 396 h 501"/>
                <a:gd name="T64" fmla="*/ 470 w 512"/>
                <a:gd name="T65" fmla="*/ 344 h 501"/>
                <a:gd name="T66" fmla="*/ 484 w 512"/>
                <a:gd name="T67" fmla="*/ 289 h 501"/>
                <a:gd name="T68" fmla="*/ 486 w 512"/>
                <a:gd name="T69" fmla="*/ 229 h 501"/>
                <a:gd name="T70" fmla="*/ 474 w 512"/>
                <a:gd name="T71" fmla="*/ 175 h 501"/>
                <a:gd name="T72" fmla="*/ 412 w 512"/>
                <a:gd name="T73" fmla="*/ 74 h 501"/>
                <a:gd name="T74" fmla="*/ 365 w 512"/>
                <a:gd name="T75" fmla="*/ 39 h 501"/>
                <a:gd name="T76" fmla="*/ 312 w 512"/>
                <a:gd name="T77" fmla="*/ 12 h 501"/>
                <a:gd name="T78" fmla="*/ 255 w 512"/>
                <a:gd name="T7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01">
                  <a:moveTo>
                    <a:pt x="272" y="497"/>
                  </a:moveTo>
                  <a:lnTo>
                    <a:pt x="329" y="489"/>
                  </a:lnTo>
                  <a:lnTo>
                    <a:pt x="381" y="470"/>
                  </a:lnTo>
                  <a:lnTo>
                    <a:pt x="429" y="437"/>
                  </a:lnTo>
                  <a:lnTo>
                    <a:pt x="467" y="394"/>
                  </a:lnTo>
                  <a:lnTo>
                    <a:pt x="496" y="344"/>
                  </a:lnTo>
                  <a:lnTo>
                    <a:pt x="510" y="289"/>
                  </a:lnTo>
                  <a:lnTo>
                    <a:pt x="512" y="229"/>
                  </a:lnTo>
                  <a:lnTo>
                    <a:pt x="501" y="172"/>
                  </a:lnTo>
                  <a:lnTo>
                    <a:pt x="477" y="120"/>
                  </a:lnTo>
                  <a:lnTo>
                    <a:pt x="439" y="74"/>
                  </a:lnTo>
                  <a:lnTo>
                    <a:pt x="393" y="39"/>
                  </a:lnTo>
                  <a:lnTo>
                    <a:pt x="341" y="12"/>
                  </a:lnTo>
                  <a:lnTo>
                    <a:pt x="281" y="0"/>
                  </a:lnTo>
                  <a:lnTo>
                    <a:pt x="224" y="0"/>
                  </a:lnTo>
                  <a:lnTo>
                    <a:pt x="167" y="15"/>
                  </a:lnTo>
                  <a:lnTo>
                    <a:pt x="114" y="41"/>
                  </a:lnTo>
                  <a:lnTo>
                    <a:pt x="69" y="79"/>
                  </a:lnTo>
                  <a:lnTo>
                    <a:pt x="33" y="127"/>
                  </a:lnTo>
                  <a:lnTo>
                    <a:pt x="9" y="182"/>
                  </a:lnTo>
                  <a:lnTo>
                    <a:pt x="0" y="239"/>
                  </a:lnTo>
                  <a:lnTo>
                    <a:pt x="2" y="296"/>
                  </a:lnTo>
                  <a:lnTo>
                    <a:pt x="19" y="353"/>
                  </a:lnTo>
                  <a:lnTo>
                    <a:pt x="50" y="404"/>
                  </a:lnTo>
                  <a:lnTo>
                    <a:pt x="88" y="444"/>
                  </a:lnTo>
                  <a:lnTo>
                    <a:pt x="136" y="475"/>
                  </a:lnTo>
                  <a:lnTo>
                    <a:pt x="190" y="494"/>
                  </a:lnTo>
                  <a:lnTo>
                    <a:pt x="248" y="501"/>
                  </a:lnTo>
                  <a:lnTo>
                    <a:pt x="305" y="492"/>
                  </a:lnTo>
                  <a:lnTo>
                    <a:pt x="357" y="473"/>
                  </a:lnTo>
                  <a:lnTo>
                    <a:pt x="405" y="439"/>
                  </a:lnTo>
                  <a:lnTo>
                    <a:pt x="443" y="396"/>
                  </a:lnTo>
                  <a:lnTo>
                    <a:pt x="470" y="344"/>
                  </a:lnTo>
                  <a:lnTo>
                    <a:pt x="484" y="289"/>
                  </a:lnTo>
                  <a:lnTo>
                    <a:pt x="486" y="229"/>
                  </a:lnTo>
                  <a:lnTo>
                    <a:pt x="474" y="175"/>
                  </a:lnTo>
                  <a:lnTo>
                    <a:pt x="412" y="74"/>
                  </a:lnTo>
                  <a:lnTo>
                    <a:pt x="365" y="39"/>
                  </a:lnTo>
                  <a:lnTo>
                    <a:pt x="312" y="12"/>
                  </a:lnTo>
                  <a:lnTo>
                    <a:pt x="255"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p>
          </p:txBody>
        </p:sp>
        <p:sp>
          <p:nvSpPr>
            <p:cNvPr id="807" name="Freeform 1460"/>
            <p:cNvSpPr>
              <a:spLocks/>
            </p:cNvSpPr>
            <p:nvPr/>
          </p:nvSpPr>
          <p:spPr bwMode="auto">
            <a:xfrm>
              <a:off x="2791480" y="1487650"/>
              <a:ext cx="663326" cy="303859"/>
            </a:xfrm>
            <a:custGeom>
              <a:avLst/>
              <a:gdLst>
                <a:gd name="T0" fmla="*/ 334 w 334"/>
                <a:gd name="T1" fmla="*/ 24 h 153"/>
                <a:gd name="T2" fmla="*/ 282 w 334"/>
                <a:gd name="T3" fmla="*/ 5 h 153"/>
                <a:gd name="T4" fmla="*/ 224 w 334"/>
                <a:gd name="T5" fmla="*/ 0 h 153"/>
                <a:gd name="T6" fmla="*/ 167 w 334"/>
                <a:gd name="T7" fmla="*/ 7 h 153"/>
                <a:gd name="T8" fmla="*/ 112 w 334"/>
                <a:gd name="T9" fmla="*/ 27 h 153"/>
                <a:gd name="T10" fmla="*/ 65 w 334"/>
                <a:gd name="T11" fmla="*/ 60 h 153"/>
                <a:gd name="T12" fmla="*/ 29 w 334"/>
                <a:gd name="T13" fmla="*/ 103 h 153"/>
                <a:gd name="T14" fmla="*/ 0 w 334"/>
                <a:gd name="T15" fmla="*/ 153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53">
                  <a:moveTo>
                    <a:pt x="334" y="24"/>
                  </a:moveTo>
                  <a:lnTo>
                    <a:pt x="282" y="5"/>
                  </a:lnTo>
                  <a:lnTo>
                    <a:pt x="224" y="0"/>
                  </a:lnTo>
                  <a:lnTo>
                    <a:pt x="167" y="7"/>
                  </a:lnTo>
                  <a:lnTo>
                    <a:pt x="112" y="27"/>
                  </a:lnTo>
                  <a:lnTo>
                    <a:pt x="65" y="60"/>
                  </a:lnTo>
                  <a:lnTo>
                    <a:pt x="29" y="103"/>
                  </a:lnTo>
                  <a:lnTo>
                    <a:pt x="0" y="15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08" name="Freeform 1461"/>
            <p:cNvSpPr>
              <a:spLocks/>
            </p:cNvSpPr>
            <p:nvPr/>
          </p:nvSpPr>
          <p:spPr bwMode="auto">
            <a:xfrm>
              <a:off x="3454807" y="1535314"/>
              <a:ext cx="236335" cy="242293"/>
            </a:xfrm>
            <a:custGeom>
              <a:avLst/>
              <a:gdLst>
                <a:gd name="T0" fmla="*/ 119 w 119"/>
                <a:gd name="T1" fmla="*/ 122 h 122"/>
                <a:gd name="T2" fmla="*/ 91 w 119"/>
                <a:gd name="T3" fmla="*/ 74 h 122"/>
                <a:gd name="T4" fmla="*/ 50 w 119"/>
                <a:gd name="T5" fmla="*/ 31 h 122"/>
                <a:gd name="T6" fmla="*/ 0 w 119"/>
                <a:gd name="T7" fmla="*/ 0 h 122"/>
              </a:gdLst>
              <a:ahLst/>
              <a:cxnLst>
                <a:cxn ang="0">
                  <a:pos x="T0" y="T1"/>
                </a:cxn>
                <a:cxn ang="0">
                  <a:pos x="T2" y="T3"/>
                </a:cxn>
                <a:cxn ang="0">
                  <a:pos x="T4" y="T5"/>
                </a:cxn>
                <a:cxn ang="0">
                  <a:pos x="T6" y="T7"/>
                </a:cxn>
              </a:cxnLst>
              <a:rect l="0" t="0" r="r" b="b"/>
              <a:pathLst>
                <a:path w="119" h="122">
                  <a:moveTo>
                    <a:pt x="119" y="122"/>
                  </a:moveTo>
                  <a:lnTo>
                    <a:pt x="91" y="74"/>
                  </a:lnTo>
                  <a:lnTo>
                    <a:pt x="50" y="31"/>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09" name="Freeform 1462"/>
            <p:cNvSpPr>
              <a:spLocks/>
            </p:cNvSpPr>
            <p:nvPr/>
          </p:nvSpPr>
          <p:spPr bwMode="auto">
            <a:xfrm>
              <a:off x="2739844" y="1535314"/>
              <a:ext cx="981088" cy="738795"/>
            </a:xfrm>
            <a:custGeom>
              <a:avLst/>
              <a:gdLst>
                <a:gd name="T0" fmla="*/ 484 w 494"/>
                <a:gd name="T1" fmla="*/ 325 h 372"/>
                <a:gd name="T2" fmla="*/ 494 w 494"/>
                <a:gd name="T3" fmla="*/ 265 h 372"/>
                <a:gd name="T4" fmla="*/ 489 w 494"/>
                <a:gd name="T5" fmla="*/ 208 h 372"/>
                <a:gd name="T6" fmla="*/ 470 w 494"/>
                <a:gd name="T7" fmla="*/ 150 h 372"/>
                <a:gd name="T8" fmla="*/ 441 w 494"/>
                <a:gd name="T9" fmla="*/ 100 h 372"/>
                <a:gd name="T10" fmla="*/ 401 w 494"/>
                <a:gd name="T11" fmla="*/ 57 h 372"/>
                <a:gd name="T12" fmla="*/ 351 w 494"/>
                <a:gd name="T13" fmla="*/ 26 h 372"/>
                <a:gd name="T14" fmla="*/ 296 w 494"/>
                <a:gd name="T15" fmla="*/ 5 h 372"/>
                <a:gd name="T16" fmla="*/ 238 w 494"/>
                <a:gd name="T17" fmla="*/ 0 h 372"/>
                <a:gd name="T18" fmla="*/ 181 w 494"/>
                <a:gd name="T19" fmla="*/ 7 h 372"/>
                <a:gd name="T20" fmla="*/ 129 w 494"/>
                <a:gd name="T21" fmla="*/ 26 h 372"/>
                <a:gd name="T22" fmla="*/ 81 w 494"/>
                <a:gd name="T23" fmla="*/ 57 h 372"/>
                <a:gd name="T24" fmla="*/ 40 w 494"/>
                <a:gd name="T25" fmla="*/ 100 h 372"/>
                <a:gd name="T26" fmla="*/ 14 w 494"/>
                <a:gd name="T27" fmla="*/ 153 h 372"/>
                <a:gd name="T28" fmla="*/ 2 w 494"/>
                <a:gd name="T29" fmla="*/ 208 h 372"/>
                <a:gd name="T30" fmla="*/ 0 w 494"/>
                <a:gd name="T31" fmla="*/ 265 h 372"/>
                <a:gd name="T32" fmla="*/ 9 w 494"/>
                <a:gd name="T33" fmla="*/ 320 h 372"/>
                <a:gd name="T34" fmla="*/ 36 w 494"/>
                <a:gd name="T35" fmla="*/ 372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4" h="372">
                  <a:moveTo>
                    <a:pt x="484" y="325"/>
                  </a:moveTo>
                  <a:lnTo>
                    <a:pt x="494" y="265"/>
                  </a:lnTo>
                  <a:lnTo>
                    <a:pt x="489" y="208"/>
                  </a:lnTo>
                  <a:lnTo>
                    <a:pt x="470" y="150"/>
                  </a:lnTo>
                  <a:lnTo>
                    <a:pt x="441" y="100"/>
                  </a:lnTo>
                  <a:lnTo>
                    <a:pt x="401" y="57"/>
                  </a:lnTo>
                  <a:lnTo>
                    <a:pt x="351" y="26"/>
                  </a:lnTo>
                  <a:lnTo>
                    <a:pt x="296" y="5"/>
                  </a:lnTo>
                  <a:lnTo>
                    <a:pt x="238" y="0"/>
                  </a:lnTo>
                  <a:lnTo>
                    <a:pt x="181" y="7"/>
                  </a:lnTo>
                  <a:lnTo>
                    <a:pt x="129" y="26"/>
                  </a:lnTo>
                  <a:lnTo>
                    <a:pt x="81" y="57"/>
                  </a:lnTo>
                  <a:lnTo>
                    <a:pt x="40" y="100"/>
                  </a:lnTo>
                  <a:lnTo>
                    <a:pt x="14" y="153"/>
                  </a:lnTo>
                  <a:lnTo>
                    <a:pt x="2" y="208"/>
                  </a:lnTo>
                  <a:lnTo>
                    <a:pt x="0" y="265"/>
                  </a:lnTo>
                  <a:lnTo>
                    <a:pt x="9" y="320"/>
                  </a:lnTo>
                  <a:lnTo>
                    <a:pt x="36" y="3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10" name="Freeform 1463"/>
            <p:cNvSpPr>
              <a:spLocks/>
            </p:cNvSpPr>
            <p:nvPr/>
          </p:nvSpPr>
          <p:spPr bwMode="auto">
            <a:xfrm>
              <a:off x="2719984" y="1582979"/>
              <a:ext cx="991017" cy="1022794"/>
            </a:xfrm>
            <a:custGeom>
              <a:avLst/>
              <a:gdLst>
                <a:gd name="T0" fmla="*/ 494 w 499"/>
                <a:gd name="T1" fmla="*/ 301 h 515"/>
                <a:gd name="T2" fmla="*/ 470 w 499"/>
                <a:gd name="T3" fmla="*/ 355 h 515"/>
                <a:gd name="T4" fmla="*/ 439 w 499"/>
                <a:gd name="T5" fmla="*/ 403 h 515"/>
                <a:gd name="T6" fmla="*/ 392 w 499"/>
                <a:gd name="T7" fmla="*/ 444 h 515"/>
                <a:gd name="T8" fmla="*/ 341 w 499"/>
                <a:gd name="T9" fmla="*/ 470 h 515"/>
                <a:gd name="T10" fmla="*/ 284 w 499"/>
                <a:gd name="T11" fmla="*/ 487 h 515"/>
                <a:gd name="T12" fmla="*/ 227 w 499"/>
                <a:gd name="T13" fmla="*/ 489 h 515"/>
                <a:gd name="T14" fmla="*/ 170 w 499"/>
                <a:gd name="T15" fmla="*/ 477 h 515"/>
                <a:gd name="T16" fmla="*/ 117 w 499"/>
                <a:gd name="T17" fmla="*/ 453 h 515"/>
                <a:gd name="T18" fmla="*/ 72 w 499"/>
                <a:gd name="T19" fmla="*/ 417 h 515"/>
                <a:gd name="T20" fmla="*/ 36 w 499"/>
                <a:gd name="T21" fmla="*/ 372 h 515"/>
                <a:gd name="T22" fmla="*/ 12 w 499"/>
                <a:gd name="T23" fmla="*/ 320 h 515"/>
                <a:gd name="T24" fmla="*/ 0 w 499"/>
                <a:gd name="T25" fmla="*/ 262 h 515"/>
                <a:gd name="T26" fmla="*/ 3 w 499"/>
                <a:gd name="T27" fmla="*/ 208 h 515"/>
                <a:gd name="T28" fmla="*/ 17 w 499"/>
                <a:gd name="T29" fmla="*/ 150 h 515"/>
                <a:gd name="T30" fmla="*/ 46 w 499"/>
                <a:gd name="T31" fmla="*/ 103 h 515"/>
                <a:gd name="T32" fmla="*/ 84 w 499"/>
                <a:gd name="T33" fmla="*/ 60 h 515"/>
                <a:gd name="T34" fmla="*/ 134 w 499"/>
                <a:gd name="T35" fmla="*/ 29 h 515"/>
                <a:gd name="T36" fmla="*/ 186 w 499"/>
                <a:gd name="T37" fmla="*/ 7 h 515"/>
                <a:gd name="T38" fmla="*/ 244 w 499"/>
                <a:gd name="T39" fmla="*/ 0 h 515"/>
                <a:gd name="T40" fmla="*/ 303 w 499"/>
                <a:gd name="T41" fmla="*/ 7 h 515"/>
                <a:gd name="T42" fmla="*/ 358 w 499"/>
                <a:gd name="T43" fmla="*/ 29 h 515"/>
                <a:gd name="T44" fmla="*/ 406 w 499"/>
                <a:gd name="T45" fmla="*/ 60 h 515"/>
                <a:gd name="T46" fmla="*/ 446 w 499"/>
                <a:gd name="T47" fmla="*/ 103 h 515"/>
                <a:gd name="T48" fmla="*/ 477 w 499"/>
                <a:gd name="T49" fmla="*/ 153 h 515"/>
                <a:gd name="T50" fmla="*/ 494 w 499"/>
                <a:gd name="T51" fmla="*/ 210 h 515"/>
                <a:gd name="T52" fmla="*/ 499 w 499"/>
                <a:gd name="T53" fmla="*/ 270 h 515"/>
                <a:gd name="T54" fmla="*/ 489 w 499"/>
                <a:gd name="T55" fmla="*/ 327 h 515"/>
                <a:gd name="T56" fmla="*/ 468 w 499"/>
                <a:gd name="T57" fmla="*/ 382 h 515"/>
                <a:gd name="T58" fmla="*/ 432 w 499"/>
                <a:gd name="T59" fmla="*/ 429 h 515"/>
                <a:gd name="T60" fmla="*/ 389 w 499"/>
                <a:gd name="T61" fmla="*/ 470 h 515"/>
                <a:gd name="T62" fmla="*/ 337 w 499"/>
                <a:gd name="T63" fmla="*/ 496 h 515"/>
                <a:gd name="T64" fmla="*/ 279 w 499"/>
                <a:gd name="T65" fmla="*/ 513 h 515"/>
                <a:gd name="T66" fmla="*/ 222 w 499"/>
                <a:gd name="T67" fmla="*/ 515 h 515"/>
                <a:gd name="T68" fmla="*/ 165 w 499"/>
                <a:gd name="T69" fmla="*/ 503 h 515"/>
                <a:gd name="T70" fmla="*/ 113 w 499"/>
                <a:gd name="T71" fmla="*/ 479 h 515"/>
                <a:gd name="T72" fmla="*/ 67 w 499"/>
                <a:gd name="T73" fmla="*/ 444 h 515"/>
                <a:gd name="T74" fmla="*/ 31 w 499"/>
                <a:gd name="T75" fmla="*/ 398 h 515"/>
                <a:gd name="T76" fmla="*/ 8 w 499"/>
                <a:gd name="T77" fmla="*/ 346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9" h="515">
                  <a:moveTo>
                    <a:pt x="494" y="301"/>
                  </a:moveTo>
                  <a:lnTo>
                    <a:pt x="470" y="355"/>
                  </a:lnTo>
                  <a:lnTo>
                    <a:pt x="439" y="403"/>
                  </a:lnTo>
                  <a:lnTo>
                    <a:pt x="392" y="444"/>
                  </a:lnTo>
                  <a:lnTo>
                    <a:pt x="341" y="470"/>
                  </a:lnTo>
                  <a:lnTo>
                    <a:pt x="284" y="487"/>
                  </a:lnTo>
                  <a:lnTo>
                    <a:pt x="227" y="489"/>
                  </a:lnTo>
                  <a:lnTo>
                    <a:pt x="170" y="477"/>
                  </a:lnTo>
                  <a:lnTo>
                    <a:pt x="117" y="453"/>
                  </a:lnTo>
                  <a:lnTo>
                    <a:pt x="72" y="417"/>
                  </a:lnTo>
                  <a:lnTo>
                    <a:pt x="36" y="372"/>
                  </a:lnTo>
                  <a:lnTo>
                    <a:pt x="12" y="320"/>
                  </a:lnTo>
                  <a:lnTo>
                    <a:pt x="0" y="262"/>
                  </a:lnTo>
                  <a:lnTo>
                    <a:pt x="3" y="208"/>
                  </a:lnTo>
                  <a:lnTo>
                    <a:pt x="17" y="150"/>
                  </a:lnTo>
                  <a:lnTo>
                    <a:pt x="46" y="103"/>
                  </a:lnTo>
                  <a:lnTo>
                    <a:pt x="84" y="60"/>
                  </a:lnTo>
                  <a:lnTo>
                    <a:pt x="134" y="29"/>
                  </a:lnTo>
                  <a:lnTo>
                    <a:pt x="186" y="7"/>
                  </a:lnTo>
                  <a:lnTo>
                    <a:pt x="244" y="0"/>
                  </a:lnTo>
                  <a:lnTo>
                    <a:pt x="303" y="7"/>
                  </a:lnTo>
                  <a:lnTo>
                    <a:pt x="358" y="29"/>
                  </a:lnTo>
                  <a:lnTo>
                    <a:pt x="406" y="60"/>
                  </a:lnTo>
                  <a:lnTo>
                    <a:pt x="446" y="103"/>
                  </a:lnTo>
                  <a:lnTo>
                    <a:pt x="477" y="153"/>
                  </a:lnTo>
                  <a:lnTo>
                    <a:pt x="494" y="210"/>
                  </a:lnTo>
                  <a:lnTo>
                    <a:pt x="499" y="270"/>
                  </a:lnTo>
                  <a:lnTo>
                    <a:pt x="489" y="327"/>
                  </a:lnTo>
                  <a:lnTo>
                    <a:pt x="468" y="382"/>
                  </a:lnTo>
                  <a:lnTo>
                    <a:pt x="432" y="429"/>
                  </a:lnTo>
                  <a:lnTo>
                    <a:pt x="389" y="470"/>
                  </a:lnTo>
                  <a:lnTo>
                    <a:pt x="337" y="496"/>
                  </a:lnTo>
                  <a:lnTo>
                    <a:pt x="279" y="513"/>
                  </a:lnTo>
                  <a:lnTo>
                    <a:pt x="222" y="515"/>
                  </a:lnTo>
                  <a:lnTo>
                    <a:pt x="165" y="503"/>
                  </a:lnTo>
                  <a:lnTo>
                    <a:pt x="113" y="479"/>
                  </a:lnTo>
                  <a:lnTo>
                    <a:pt x="67" y="444"/>
                  </a:lnTo>
                  <a:lnTo>
                    <a:pt x="31" y="398"/>
                  </a:lnTo>
                  <a:lnTo>
                    <a:pt x="8" y="3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11" name="Oval 1464"/>
            <p:cNvSpPr>
              <a:spLocks/>
            </p:cNvSpPr>
            <p:nvPr/>
          </p:nvSpPr>
          <p:spPr bwMode="auto">
            <a:xfrm>
              <a:off x="2706312" y="1374448"/>
              <a:ext cx="1449785" cy="1449786"/>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12" name="Oval 1465"/>
            <p:cNvSpPr>
              <a:spLocks/>
            </p:cNvSpPr>
            <p:nvPr/>
          </p:nvSpPr>
          <p:spPr bwMode="auto">
            <a:xfrm>
              <a:off x="3166838" y="1833215"/>
              <a:ext cx="540194" cy="546152"/>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813" name="原创设计师QQ69613753    _2"/>
          <p:cNvGrpSpPr/>
          <p:nvPr/>
        </p:nvGrpSpPr>
        <p:grpSpPr>
          <a:xfrm>
            <a:off x="9145116" y="1958524"/>
            <a:ext cx="421252" cy="482372"/>
            <a:chOff x="2706312" y="1374448"/>
            <a:chExt cx="1449785" cy="1453759"/>
          </a:xfrm>
          <a:noFill/>
        </p:grpSpPr>
        <p:sp>
          <p:nvSpPr>
            <p:cNvPr id="814" name="Freeform 1405"/>
            <p:cNvSpPr>
              <a:spLocks/>
            </p:cNvSpPr>
            <p:nvPr/>
          </p:nvSpPr>
          <p:spPr bwMode="auto">
            <a:xfrm>
              <a:off x="3228401" y="2280068"/>
              <a:ext cx="800361" cy="520335"/>
            </a:xfrm>
            <a:custGeom>
              <a:avLst/>
              <a:gdLst>
                <a:gd name="T0" fmla="*/ 403 w 403"/>
                <a:gd name="T1" fmla="*/ 0 h 262"/>
                <a:gd name="T2" fmla="*/ 400 w 403"/>
                <a:gd name="T3" fmla="*/ 57 h 262"/>
                <a:gd name="T4" fmla="*/ 384 w 403"/>
                <a:gd name="T5" fmla="*/ 112 h 262"/>
                <a:gd name="T6" fmla="*/ 357 w 403"/>
                <a:gd name="T7" fmla="*/ 162 h 262"/>
                <a:gd name="T8" fmla="*/ 317 w 403"/>
                <a:gd name="T9" fmla="*/ 205 h 262"/>
                <a:gd name="T10" fmla="*/ 269 w 403"/>
                <a:gd name="T11" fmla="*/ 236 h 262"/>
                <a:gd name="T12" fmla="*/ 217 w 403"/>
                <a:gd name="T13" fmla="*/ 255 h 262"/>
                <a:gd name="T14" fmla="*/ 159 w 403"/>
                <a:gd name="T15" fmla="*/ 262 h 262"/>
                <a:gd name="T16" fmla="*/ 102 w 403"/>
                <a:gd name="T17" fmla="*/ 255 h 262"/>
                <a:gd name="T18" fmla="*/ 47 w 403"/>
                <a:gd name="T19" fmla="*/ 236 h 262"/>
                <a:gd name="T20" fmla="*/ 0 w 403"/>
                <a:gd name="T21" fmla="*/ 2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3" h="262">
                  <a:moveTo>
                    <a:pt x="403" y="0"/>
                  </a:moveTo>
                  <a:lnTo>
                    <a:pt x="400" y="57"/>
                  </a:lnTo>
                  <a:lnTo>
                    <a:pt x="384" y="112"/>
                  </a:lnTo>
                  <a:lnTo>
                    <a:pt x="357" y="162"/>
                  </a:lnTo>
                  <a:lnTo>
                    <a:pt x="317" y="205"/>
                  </a:lnTo>
                  <a:lnTo>
                    <a:pt x="269" y="236"/>
                  </a:lnTo>
                  <a:lnTo>
                    <a:pt x="217" y="255"/>
                  </a:lnTo>
                  <a:lnTo>
                    <a:pt x="159" y="262"/>
                  </a:lnTo>
                  <a:lnTo>
                    <a:pt x="102" y="255"/>
                  </a:lnTo>
                  <a:lnTo>
                    <a:pt x="47" y="236"/>
                  </a:lnTo>
                  <a:lnTo>
                    <a:pt x="0" y="20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15" name="Freeform 1406"/>
            <p:cNvSpPr>
              <a:spLocks/>
            </p:cNvSpPr>
            <p:nvPr/>
          </p:nvSpPr>
          <p:spPr bwMode="auto">
            <a:xfrm>
              <a:off x="3057605" y="1795482"/>
              <a:ext cx="448838" cy="885759"/>
            </a:xfrm>
            <a:custGeom>
              <a:avLst/>
              <a:gdLst>
                <a:gd name="T0" fmla="*/ 226 w 226"/>
                <a:gd name="T1" fmla="*/ 0 h 446"/>
                <a:gd name="T2" fmla="*/ 167 w 226"/>
                <a:gd name="T3" fmla="*/ 15 h 446"/>
                <a:gd name="T4" fmla="*/ 114 w 226"/>
                <a:gd name="T5" fmla="*/ 41 h 446"/>
                <a:gd name="T6" fmla="*/ 69 w 226"/>
                <a:gd name="T7" fmla="*/ 79 h 446"/>
                <a:gd name="T8" fmla="*/ 36 w 226"/>
                <a:gd name="T9" fmla="*/ 127 h 446"/>
                <a:gd name="T10" fmla="*/ 12 w 226"/>
                <a:gd name="T11" fmla="*/ 184 h 446"/>
                <a:gd name="T12" fmla="*/ 0 w 226"/>
                <a:gd name="T13" fmla="*/ 239 h 446"/>
                <a:gd name="T14" fmla="*/ 2 w 226"/>
                <a:gd name="T15" fmla="*/ 299 h 446"/>
                <a:gd name="T16" fmla="*/ 19 w 226"/>
                <a:gd name="T17" fmla="*/ 353 h 446"/>
                <a:gd name="T18" fmla="*/ 47 w 226"/>
                <a:gd name="T19" fmla="*/ 403 h 446"/>
                <a:gd name="T20" fmla="*/ 86 w 22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446">
                  <a:moveTo>
                    <a:pt x="226" y="0"/>
                  </a:moveTo>
                  <a:lnTo>
                    <a:pt x="167" y="15"/>
                  </a:lnTo>
                  <a:lnTo>
                    <a:pt x="114" y="41"/>
                  </a:lnTo>
                  <a:lnTo>
                    <a:pt x="69" y="79"/>
                  </a:lnTo>
                  <a:lnTo>
                    <a:pt x="36" y="127"/>
                  </a:lnTo>
                  <a:lnTo>
                    <a:pt x="12" y="184"/>
                  </a:lnTo>
                  <a:lnTo>
                    <a:pt x="0" y="239"/>
                  </a:lnTo>
                  <a:lnTo>
                    <a:pt x="2" y="299"/>
                  </a:lnTo>
                  <a:lnTo>
                    <a:pt x="19" y="353"/>
                  </a:lnTo>
                  <a:lnTo>
                    <a:pt x="47" y="403"/>
                  </a:lnTo>
                  <a:lnTo>
                    <a:pt x="8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16" name="Freeform 1407"/>
            <p:cNvSpPr>
              <a:spLocks/>
            </p:cNvSpPr>
            <p:nvPr/>
          </p:nvSpPr>
          <p:spPr bwMode="auto">
            <a:xfrm>
              <a:off x="3506442" y="1795482"/>
              <a:ext cx="564026" cy="778516"/>
            </a:xfrm>
            <a:custGeom>
              <a:avLst/>
              <a:gdLst>
                <a:gd name="T0" fmla="*/ 236 w 284"/>
                <a:gd name="T1" fmla="*/ 392 h 392"/>
                <a:gd name="T2" fmla="*/ 265 w 284"/>
                <a:gd name="T3" fmla="*/ 344 h 392"/>
                <a:gd name="T4" fmla="*/ 282 w 284"/>
                <a:gd name="T5" fmla="*/ 287 h 392"/>
                <a:gd name="T6" fmla="*/ 284 w 284"/>
                <a:gd name="T7" fmla="*/ 229 h 392"/>
                <a:gd name="T8" fmla="*/ 275 w 284"/>
                <a:gd name="T9" fmla="*/ 175 h 392"/>
                <a:gd name="T10" fmla="*/ 248 w 284"/>
                <a:gd name="T11" fmla="*/ 120 h 392"/>
                <a:gd name="T12" fmla="*/ 215 w 284"/>
                <a:gd name="T13" fmla="*/ 74 h 392"/>
                <a:gd name="T14" fmla="*/ 170 w 284"/>
                <a:gd name="T15" fmla="*/ 39 h 392"/>
                <a:gd name="T16" fmla="*/ 115 w 284"/>
                <a:gd name="T17" fmla="*/ 12 h 392"/>
                <a:gd name="T18" fmla="*/ 58 w 284"/>
                <a:gd name="T19" fmla="*/ 0 h 392"/>
                <a:gd name="T20" fmla="*/ 0 w 284"/>
                <a:gd name="T21"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2">
                  <a:moveTo>
                    <a:pt x="236" y="392"/>
                  </a:moveTo>
                  <a:lnTo>
                    <a:pt x="265" y="344"/>
                  </a:lnTo>
                  <a:lnTo>
                    <a:pt x="282" y="287"/>
                  </a:lnTo>
                  <a:lnTo>
                    <a:pt x="284" y="229"/>
                  </a:lnTo>
                  <a:lnTo>
                    <a:pt x="275" y="175"/>
                  </a:lnTo>
                  <a:lnTo>
                    <a:pt x="248" y="120"/>
                  </a:lnTo>
                  <a:lnTo>
                    <a:pt x="215" y="74"/>
                  </a:lnTo>
                  <a:lnTo>
                    <a:pt x="170" y="39"/>
                  </a:lnTo>
                  <a:lnTo>
                    <a:pt x="115" y="12"/>
                  </a:lnTo>
                  <a:lnTo>
                    <a:pt x="58" y="0"/>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17" name="Freeform 1408"/>
            <p:cNvSpPr>
              <a:spLocks/>
            </p:cNvSpPr>
            <p:nvPr/>
          </p:nvSpPr>
          <p:spPr bwMode="auto">
            <a:xfrm>
              <a:off x="3105269" y="2349578"/>
              <a:ext cx="869871" cy="423020"/>
            </a:xfrm>
            <a:custGeom>
              <a:avLst/>
              <a:gdLst>
                <a:gd name="T0" fmla="*/ 438 w 438"/>
                <a:gd name="T1" fmla="*/ 113 h 213"/>
                <a:gd name="T2" fmla="*/ 400 w 438"/>
                <a:gd name="T3" fmla="*/ 155 h 213"/>
                <a:gd name="T4" fmla="*/ 353 w 438"/>
                <a:gd name="T5" fmla="*/ 187 h 213"/>
                <a:gd name="T6" fmla="*/ 298 w 438"/>
                <a:gd name="T7" fmla="*/ 206 h 213"/>
                <a:gd name="T8" fmla="*/ 241 w 438"/>
                <a:gd name="T9" fmla="*/ 213 h 213"/>
                <a:gd name="T10" fmla="*/ 186 w 438"/>
                <a:gd name="T11" fmla="*/ 206 h 213"/>
                <a:gd name="T12" fmla="*/ 131 w 438"/>
                <a:gd name="T13" fmla="*/ 184 h 213"/>
                <a:gd name="T14" fmla="*/ 83 w 438"/>
                <a:gd name="T15" fmla="*/ 151 h 213"/>
                <a:gd name="T16" fmla="*/ 43 w 438"/>
                <a:gd name="T17" fmla="*/ 108 h 213"/>
                <a:gd name="T18" fmla="*/ 16 w 438"/>
                <a:gd name="T19" fmla="*/ 58 h 213"/>
                <a:gd name="T20" fmla="*/ 0 w 438"/>
                <a:gd name="T21"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213">
                  <a:moveTo>
                    <a:pt x="438" y="113"/>
                  </a:moveTo>
                  <a:lnTo>
                    <a:pt x="400" y="155"/>
                  </a:lnTo>
                  <a:lnTo>
                    <a:pt x="353" y="187"/>
                  </a:lnTo>
                  <a:lnTo>
                    <a:pt x="298" y="206"/>
                  </a:lnTo>
                  <a:lnTo>
                    <a:pt x="241" y="213"/>
                  </a:lnTo>
                  <a:lnTo>
                    <a:pt x="186" y="206"/>
                  </a:lnTo>
                  <a:lnTo>
                    <a:pt x="131" y="184"/>
                  </a:lnTo>
                  <a:lnTo>
                    <a:pt x="83" y="151"/>
                  </a:lnTo>
                  <a:lnTo>
                    <a:pt x="43" y="108"/>
                  </a:lnTo>
                  <a:lnTo>
                    <a:pt x="16" y="58"/>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18" name="Freeform 1409"/>
            <p:cNvSpPr>
              <a:spLocks/>
            </p:cNvSpPr>
            <p:nvPr/>
          </p:nvSpPr>
          <p:spPr bwMode="auto">
            <a:xfrm>
              <a:off x="3728875" y="1839174"/>
              <a:ext cx="379327" cy="881788"/>
            </a:xfrm>
            <a:custGeom>
              <a:avLst/>
              <a:gdLst>
                <a:gd name="T0" fmla="*/ 77 w 191"/>
                <a:gd name="T1" fmla="*/ 0 h 444"/>
                <a:gd name="T2" fmla="*/ 122 w 191"/>
                <a:gd name="T3" fmla="*/ 36 h 444"/>
                <a:gd name="T4" fmla="*/ 158 w 191"/>
                <a:gd name="T5" fmla="*/ 81 h 444"/>
                <a:gd name="T6" fmla="*/ 182 w 191"/>
                <a:gd name="T7" fmla="*/ 133 h 444"/>
                <a:gd name="T8" fmla="*/ 191 w 191"/>
                <a:gd name="T9" fmla="*/ 191 h 444"/>
                <a:gd name="T10" fmla="*/ 189 w 191"/>
                <a:gd name="T11" fmla="*/ 248 h 444"/>
                <a:gd name="T12" fmla="*/ 172 w 191"/>
                <a:gd name="T13" fmla="*/ 303 h 444"/>
                <a:gd name="T14" fmla="*/ 144 w 191"/>
                <a:gd name="T15" fmla="*/ 353 h 444"/>
                <a:gd name="T16" fmla="*/ 103 w 191"/>
                <a:gd name="T17" fmla="*/ 393 h 444"/>
                <a:gd name="T18" fmla="*/ 55 w 191"/>
                <a:gd name="T19" fmla="*/ 424 h 444"/>
                <a:gd name="T20" fmla="*/ 0 w 191"/>
                <a:gd name="T21" fmla="*/ 44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4">
                  <a:moveTo>
                    <a:pt x="77" y="0"/>
                  </a:moveTo>
                  <a:lnTo>
                    <a:pt x="122" y="36"/>
                  </a:lnTo>
                  <a:lnTo>
                    <a:pt x="158" y="81"/>
                  </a:lnTo>
                  <a:lnTo>
                    <a:pt x="182" y="133"/>
                  </a:lnTo>
                  <a:lnTo>
                    <a:pt x="191" y="191"/>
                  </a:lnTo>
                  <a:lnTo>
                    <a:pt x="189" y="248"/>
                  </a:lnTo>
                  <a:lnTo>
                    <a:pt x="172" y="303"/>
                  </a:lnTo>
                  <a:lnTo>
                    <a:pt x="144" y="353"/>
                  </a:lnTo>
                  <a:lnTo>
                    <a:pt x="103" y="393"/>
                  </a:lnTo>
                  <a:lnTo>
                    <a:pt x="55" y="424"/>
                  </a:lnTo>
                  <a:lnTo>
                    <a:pt x="0" y="44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19" name="Freeform 1410"/>
            <p:cNvSpPr>
              <a:spLocks/>
            </p:cNvSpPr>
            <p:nvPr/>
          </p:nvSpPr>
          <p:spPr bwMode="auto">
            <a:xfrm>
              <a:off x="3009941" y="1980180"/>
              <a:ext cx="488558" cy="840081"/>
            </a:xfrm>
            <a:custGeom>
              <a:avLst/>
              <a:gdLst>
                <a:gd name="T0" fmla="*/ 69 w 246"/>
                <a:gd name="T1" fmla="*/ 0 h 423"/>
                <a:gd name="T2" fmla="*/ 33 w 246"/>
                <a:gd name="T3" fmla="*/ 46 h 423"/>
                <a:gd name="T4" fmla="*/ 9 w 246"/>
                <a:gd name="T5" fmla="*/ 101 h 423"/>
                <a:gd name="T6" fmla="*/ 0 w 246"/>
                <a:gd name="T7" fmla="*/ 158 h 423"/>
                <a:gd name="T8" fmla="*/ 2 w 246"/>
                <a:gd name="T9" fmla="*/ 217 h 423"/>
                <a:gd name="T10" fmla="*/ 19 w 246"/>
                <a:gd name="T11" fmla="*/ 272 h 423"/>
                <a:gd name="T12" fmla="*/ 48 w 246"/>
                <a:gd name="T13" fmla="*/ 322 h 423"/>
                <a:gd name="T14" fmla="*/ 88 w 246"/>
                <a:gd name="T15" fmla="*/ 365 h 423"/>
                <a:gd name="T16" fmla="*/ 136 w 246"/>
                <a:gd name="T17" fmla="*/ 396 h 423"/>
                <a:gd name="T18" fmla="*/ 188 w 246"/>
                <a:gd name="T19" fmla="*/ 415 h 423"/>
                <a:gd name="T20" fmla="*/ 246 w 246"/>
                <a:gd name="T21" fmla="*/ 4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423">
                  <a:moveTo>
                    <a:pt x="69" y="0"/>
                  </a:moveTo>
                  <a:lnTo>
                    <a:pt x="33" y="46"/>
                  </a:lnTo>
                  <a:lnTo>
                    <a:pt x="9" y="101"/>
                  </a:lnTo>
                  <a:lnTo>
                    <a:pt x="0" y="158"/>
                  </a:lnTo>
                  <a:lnTo>
                    <a:pt x="2" y="217"/>
                  </a:lnTo>
                  <a:lnTo>
                    <a:pt x="19" y="272"/>
                  </a:lnTo>
                  <a:lnTo>
                    <a:pt x="48" y="322"/>
                  </a:lnTo>
                  <a:lnTo>
                    <a:pt x="88" y="365"/>
                  </a:lnTo>
                  <a:lnTo>
                    <a:pt x="136" y="396"/>
                  </a:lnTo>
                  <a:lnTo>
                    <a:pt x="188" y="415"/>
                  </a:lnTo>
                  <a:lnTo>
                    <a:pt x="246" y="42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20" name="Freeform 1411"/>
            <p:cNvSpPr>
              <a:spLocks/>
            </p:cNvSpPr>
            <p:nvPr/>
          </p:nvSpPr>
          <p:spPr bwMode="auto">
            <a:xfrm>
              <a:off x="3133073" y="1966279"/>
              <a:ext cx="595802" cy="762627"/>
            </a:xfrm>
            <a:custGeom>
              <a:avLst/>
              <a:gdLst>
                <a:gd name="T0" fmla="*/ 33 w 300"/>
                <a:gd name="T1" fmla="*/ 0 h 384"/>
                <a:gd name="T2" fmla="*/ 9 w 300"/>
                <a:gd name="T3" fmla="*/ 55 h 384"/>
                <a:gd name="T4" fmla="*/ 0 w 300"/>
                <a:gd name="T5" fmla="*/ 112 h 384"/>
                <a:gd name="T6" fmla="*/ 2 w 300"/>
                <a:gd name="T7" fmla="*/ 172 h 384"/>
                <a:gd name="T8" fmla="*/ 17 w 300"/>
                <a:gd name="T9" fmla="*/ 229 h 384"/>
                <a:gd name="T10" fmla="*/ 45 w 300"/>
                <a:gd name="T11" fmla="*/ 279 h 384"/>
                <a:gd name="T12" fmla="*/ 86 w 300"/>
                <a:gd name="T13" fmla="*/ 322 h 384"/>
                <a:gd name="T14" fmla="*/ 133 w 300"/>
                <a:gd name="T15" fmla="*/ 356 h 384"/>
                <a:gd name="T16" fmla="*/ 186 w 300"/>
                <a:gd name="T17" fmla="*/ 377 h 384"/>
                <a:gd name="T18" fmla="*/ 243 w 300"/>
                <a:gd name="T19" fmla="*/ 384 h 384"/>
                <a:gd name="T20" fmla="*/ 300 w 300"/>
                <a:gd name="T21" fmla="*/ 38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384">
                  <a:moveTo>
                    <a:pt x="33" y="0"/>
                  </a:moveTo>
                  <a:lnTo>
                    <a:pt x="9" y="55"/>
                  </a:lnTo>
                  <a:lnTo>
                    <a:pt x="0" y="112"/>
                  </a:lnTo>
                  <a:lnTo>
                    <a:pt x="2" y="172"/>
                  </a:lnTo>
                  <a:lnTo>
                    <a:pt x="17" y="229"/>
                  </a:lnTo>
                  <a:lnTo>
                    <a:pt x="45" y="279"/>
                  </a:lnTo>
                  <a:lnTo>
                    <a:pt x="86" y="322"/>
                  </a:lnTo>
                  <a:lnTo>
                    <a:pt x="133" y="356"/>
                  </a:lnTo>
                  <a:lnTo>
                    <a:pt x="186" y="377"/>
                  </a:lnTo>
                  <a:lnTo>
                    <a:pt x="243" y="384"/>
                  </a:lnTo>
                  <a:lnTo>
                    <a:pt x="300" y="38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21" name="Freeform 1412"/>
            <p:cNvSpPr>
              <a:spLocks/>
            </p:cNvSpPr>
            <p:nvPr/>
          </p:nvSpPr>
          <p:spPr bwMode="auto">
            <a:xfrm>
              <a:off x="3150947" y="1668377"/>
              <a:ext cx="1000947" cy="1018822"/>
            </a:xfrm>
            <a:custGeom>
              <a:avLst/>
              <a:gdLst>
                <a:gd name="T0" fmla="*/ 482 w 504"/>
                <a:gd name="T1" fmla="*/ 343 h 513"/>
                <a:gd name="T2" fmla="*/ 501 w 504"/>
                <a:gd name="T3" fmla="*/ 289 h 513"/>
                <a:gd name="T4" fmla="*/ 504 w 504"/>
                <a:gd name="T5" fmla="*/ 231 h 513"/>
                <a:gd name="T6" fmla="*/ 497 w 504"/>
                <a:gd name="T7" fmla="*/ 176 h 513"/>
                <a:gd name="T8" fmla="*/ 473 w 504"/>
                <a:gd name="T9" fmla="*/ 124 h 513"/>
                <a:gd name="T10" fmla="*/ 439 w 504"/>
                <a:gd name="T11" fmla="*/ 76 h 513"/>
                <a:gd name="T12" fmla="*/ 394 w 504"/>
                <a:gd name="T13" fmla="*/ 41 h 513"/>
                <a:gd name="T14" fmla="*/ 342 w 504"/>
                <a:gd name="T15" fmla="*/ 14 h 513"/>
                <a:gd name="T16" fmla="*/ 287 w 504"/>
                <a:gd name="T17" fmla="*/ 0 h 513"/>
                <a:gd name="T18" fmla="*/ 227 w 504"/>
                <a:gd name="T19" fmla="*/ 0 h 513"/>
                <a:gd name="T20" fmla="*/ 170 w 504"/>
                <a:gd name="T21" fmla="*/ 14 h 513"/>
                <a:gd name="T22" fmla="*/ 117 w 504"/>
                <a:gd name="T23" fmla="*/ 41 h 513"/>
                <a:gd name="T24" fmla="*/ 72 w 504"/>
                <a:gd name="T25" fmla="*/ 79 h 513"/>
                <a:gd name="T26" fmla="*/ 36 w 504"/>
                <a:gd name="T27" fmla="*/ 124 h 513"/>
                <a:gd name="T28" fmla="*/ 12 w 504"/>
                <a:gd name="T29" fmla="*/ 179 h 513"/>
                <a:gd name="T30" fmla="*/ 0 w 504"/>
                <a:gd name="T31" fmla="*/ 236 h 513"/>
                <a:gd name="T32" fmla="*/ 3 w 504"/>
                <a:gd name="T33" fmla="*/ 296 h 513"/>
                <a:gd name="T34" fmla="*/ 20 w 504"/>
                <a:gd name="T35" fmla="*/ 353 h 513"/>
                <a:gd name="T36" fmla="*/ 48 w 504"/>
                <a:gd name="T37" fmla="*/ 405 h 513"/>
                <a:gd name="T38" fmla="*/ 86 w 504"/>
                <a:gd name="T39" fmla="*/ 448 h 513"/>
                <a:gd name="T40" fmla="*/ 134 w 504"/>
                <a:gd name="T41" fmla="*/ 482 h 513"/>
                <a:gd name="T42" fmla="*/ 189 w 504"/>
                <a:gd name="T43" fmla="*/ 503 h 513"/>
                <a:gd name="T44" fmla="*/ 246 w 504"/>
                <a:gd name="T45" fmla="*/ 513 h 513"/>
                <a:gd name="T46" fmla="*/ 303 w 504"/>
                <a:gd name="T47" fmla="*/ 508 h 513"/>
                <a:gd name="T48" fmla="*/ 358 w 504"/>
                <a:gd name="T49" fmla="*/ 489 h 513"/>
                <a:gd name="T50" fmla="*/ 406 w 504"/>
                <a:gd name="T51" fmla="*/ 458 h 513"/>
                <a:gd name="T52" fmla="*/ 447 w 504"/>
                <a:gd name="T53" fmla="*/ 417 h 513"/>
                <a:gd name="T54" fmla="*/ 475 w 504"/>
                <a:gd name="T55" fmla="*/ 367 h 513"/>
                <a:gd name="T56" fmla="*/ 492 w 504"/>
                <a:gd name="T57" fmla="*/ 312 h 513"/>
                <a:gd name="T58" fmla="*/ 497 w 504"/>
                <a:gd name="T59" fmla="*/ 255 h 513"/>
                <a:gd name="T60" fmla="*/ 487 w 504"/>
                <a:gd name="T61" fmla="*/ 20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4" h="513">
                  <a:moveTo>
                    <a:pt x="482" y="343"/>
                  </a:moveTo>
                  <a:lnTo>
                    <a:pt x="501" y="289"/>
                  </a:lnTo>
                  <a:lnTo>
                    <a:pt x="504" y="231"/>
                  </a:lnTo>
                  <a:lnTo>
                    <a:pt x="497" y="176"/>
                  </a:lnTo>
                  <a:lnTo>
                    <a:pt x="473" y="124"/>
                  </a:lnTo>
                  <a:lnTo>
                    <a:pt x="439" y="76"/>
                  </a:lnTo>
                  <a:lnTo>
                    <a:pt x="394" y="41"/>
                  </a:lnTo>
                  <a:lnTo>
                    <a:pt x="342" y="14"/>
                  </a:lnTo>
                  <a:lnTo>
                    <a:pt x="287" y="0"/>
                  </a:lnTo>
                  <a:lnTo>
                    <a:pt x="227" y="0"/>
                  </a:lnTo>
                  <a:lnTo>
                    <a:pt x="170" y="14"/>
                  </a:lnTo>
                  <a:lnTo>
                    <a:pt x="117" y="41"/>
                  </a:lnTo>
                  <a:lnTo>
                    <a:pt x="72" y="79"/>
                  </a:lnTo>
                  <a:lnTo>
                    <a:pt x="36" y="124"/>
                  </a:lnTo>
                  <a:lnTo>
                    <a:pt x="12" y="179"/>
                  </a:lnTo>
                  <a:lnTo>
                    <a:pt x="0" y="236"/>
                  </a:lnTo>
                  <a:lnTo>
                    <a:pt x="3" y="296"/>
                  </a:lnTo>
                  <a:lnTo>
                    <a:pt x="20" y="353"/>
                  </a:lnTo>
                  <a:lnTo>
                    <a:pt x="48" y="405"/>
                  </a:lnTo>
                  <a:lnTo>
                    <a:pt x="86" y="448"/>
                  </a:lnTo>
                  <a:lnTo>
                    <a:pt x="134" y="482"/>
                  </a:lnTo>
                  <a:lnTo>
                    <a:pt x="189" y="503"/>
                  </a:lnTo>
                  <a:lnTo>
                    <a:pt x="246" y="513"/>
                  </a:lnTo>
                  <a:lnTo>
                    <a:pt x="303" y="508"/>
                  </a:lnTo>
                  <a:lnTo>
                    <a:pt x="358" y="489"/>
                  </a:lnTo>
                  <a:lnTo>
                    <a:pt x="406" y="458"/>
                  </a:lnTo>
                  <a:lnTo>
                    <a:pt x="447" y="417"/>
                  </a:lnTo>
                  <a:lnTo>
                    <a:pt x="475" y="367"/>
                  </a:lnTo>
                  <a:lnTo>
                    <a:pt x="492" y="312"/>
                  </a:lnTo>
                  <a:lnTo>
                    <a:pt x="497" y="255"/>
                  </a:lnTo>
                  <a:lnTo>
                    <a:pt x="487" y="20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22" name="Freeform 1413"/>
            <p:cNvSpPr>
              <a:spLocks/>
            </p:cNvSpPr>
            <p:nvPr/>
          </p:nvSpPr>
          <p:spPr bwMode="auto">
            <a:xfrm>
              <a:off x="3198611" y="2311844"/>
              <a:ext cx="909591" cy="323719"/>
            </a:xfrm>
            <a:custGeom>
              <a:avLst/>
              <a:gdLst>
                <a:gd name="T0" fmla="*/ 458 w 458"/>
                <a:gd name="T1" fmla="*/ 19 h 163"/>
                <a:gd name="T2" fmla="*/ 430 w 458"/>
                <a:gd name="T3" fmla="*/ 70 h 163"/>
                <a:gd name="T4" fmla="*/ 389 w 458"/>
                <a:gd name="T5" fmla="*/ 110 h 163"/>
                <a:gd name="T6" fmla="*/ 339 w 458"/>
                <a:gd name="T7" fmla="*/ 139 h 163"/>
                <a:gd name="T8" fmla="*/ 284 w 458"/>
                <a:gd name="T9" fmla="*/ 158 h 163"/>
                <a:gd name="T10" fmla="*/ 227 w 458"/>
                <a:gd name="T11" fmla="*/ 163 h 163"/>
                <a:gd name="T12" fmla="*/ 170 w 458"/>
                <a:gd name="T13" fmla="*/ 153 h 163"/>
                <a:gd name="T14" fmla="*/ 115 w 458"/>
                <a:gd name="T15" fmla="*/ 132 h 163"/>
                <a:gd name="T16" fmla="*/ 67 w 458"/>
                <a:gd name="T17" fmla="*/ 98 h 163"/>
                <a:gd name="T18" fmla="*/ 31 w 458"/>
                <a:gd name="T19" fmla="*/ 55 h 163"/>
                <a:gd name="T20" fmla="*/ 0 w 458"/>
                <a:gd name="T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63">
                  <a:moveTo>
                    <a:pt x="458" y="19"/>
                  </a:moveTo>
                  <a:lnTo>
                    <a:pt x="430" y="70"/>
                  </a:lnTo>
                  <a:lnTo>
                    <a:pt x="389" y="110"/>
                  </a:lnTo>
                  <a:lnTo>
                    <a:pt x="339" y="139"/>
                  </a:lnTo>
                  <a:lnTo>
                    <a:pt x="284" y="158"/>
                  </a:lnTo>
                  <a:lnTo>
                    <a:pt x="227" y="163"/>
                  </a:lnTo>
                  <a:lnTo>
                    <a:pt x="170" y="153"/>
                  </a:lnTo>
                  <a:lnTo>
                    <a:pt x="115" y="132"/>
                  </a:lnTo>
                  <a:lnTo>
                    <a:pt x="67" y="98"/>
                  </a:lnTo>
                  <a:lnTo>
                    <a:pt x="31" y="55"/>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23" name="Freeform 1414"/>
            <p:cNvSpPr>
              <a:spLocks/>
            </p:cNvSpPr>
            <p:nvPr/>
          </p:nvSpPr>
          <p:spPr bwMode="auto">
            <a:xfrm>
              <a:off x="3160877" y="1616741"/>
              <a:ext cx="994990" cy="965200"/>
            </a:xfrm>
            <a:custGeom>
              <a:avLst/>
              <a:gdLst>
                <a:gd name="T0" fmla="*/ 12 w 501"/>
                <a:gd name="T1" fmla="*/ 150 h 486"/>
                <a:gd name="T2" fmla="*/ 0 w 501"/>
                <a:gd name="T3" fmla="*/ 207 h 486"/>
                <a:gd name="T4" fmla="*/ 3 w 501"/>
                <a:gd name="T5" fmla="*/ 267 h 486"/>
                <a:gd name="T6" fmla="*/ 19 w 501"/>
                <a:gd name="T7" fmla="*/ 324 h 486"/>
                <a:gd name="T8" fmla="*/ 46 w 501"/>
                <a:gd name="T9" fmla="*/ 374 h 486"/>
                <a:gd name="T10" fmla="*/ 88 w 501"/>
                <a:gd name="T11" fmla="*/ 422 h 486"/>
                <a:gd name="T12" fmla="*/ 134 w 501"/>
                <a:gd name="T13" fmla="*/ 455 h 486"/>
                <a:gd name="T14" fmla="*/ 186 w 501"/>
                <a:gd name="T15" fmla="*/ 477 h 486"/>
                <a:gd name="T16" fmla="*/ 246 w 501"/>
                <a:gd name="T17" fmla="*/ 486 h 486"/>
                <a:gd name="T18" fmla="*/ 303 w 501"/>
                <a:gd name="T19" fmla="*/ 482 h 486"/>
                <a:gd name="T20" fmla="*/ 358 w 501"/>
                <a:gd name="T21" fmla="*/ 465 h 486"/>
                <a:gd name="T22" fmla="*/ 408 w 501"/>
                <a:gd name="T23" fmla="*/ 434 h 486"/>
                <a:gd name="T24" fmla="*/ 449 w 501"/>
                <a:gd name="T25" fmla="*/ 393 h 486"/>
                <a:gd name="T26" fmla="*/ 480 w 501"/>
                <a:gd name="T27" fmla="*/ 346 h 486"/>
                <a:gd name="T28" fmla="*/ 496 w 501"/>
                <a:gd name="T29" fmla="*/ 291 h 486"/>
                <a:gd name="T30" fmla="*/ 501 w 501"/>
                <a:gd name="T31" fmla="*/ 233 h 486"/>
                <a:gd name="T32" fmla="*/ 494 w 501"/>
                <a:gd name="T33" fmla="*/ 176 h 486"/>
                <a:gd name="T34" fmla="*/ 473 w 501"/>
                <a:gd name="T35" fmla="*/ 124 h 486"/>
                <a:gd name="T36" fmla="*/ 437 w 501"/>
                <a:gd name="T37" fmla="*/ 78 h 486"/>
                <a:gd name="T38" fmla="*/ 394 w 501"/>
                <a:gd name="T39" fmla="*/ 40 h 486"/>
                <a:gd name="T40" fmla="*/ 344 w 501"/>
                <a:gd name="T41" fmla="*/ 14 h 486"/>
                <a:gd name="T42" fmla="*/ 286 w 501"/>
                <a:gd name="T43" fmla="*/ 0 h 486"/>
                <a:gd name="T44" fmla="*/ 229 w 501"/>
                <a:gd name="T45" fmla="*/ 0 h 486"/>
                <a:gd name="T46" fmla="*/ 172 w 501"/>
                <a:gd name="T47" fmla="*/ 14 h 486"/>
                <a:gd name="T48" fmla="*/ 119 w 501"/>
                <a:gd name="T49" fmla="*/ 38 h 486"/>
                <a:gd name="T50" fmla="*/ 74 w 501"/>
                <a:gd name="T51" fmla="*/ 76 h 486"/>
                <a:gd name="T52" fmla="*/ 36 w 501"/>
                <a:gd name="T53" fmla="*/ 124 h 486"/>
                <a:gd name="T54" fmla="*/ 12 w 501"/>
                <a:gd name="T55" fmla="*/ 176 h 486"/>
                <a:gd name="T56" fmla="*/ 3 w 501"/>
                <a:gd name="T57" fmla="*/ 236 h 486"/>
                <a:gd name="T58" fmla="*/ 5 w 501"/>
                <a:gd name="T59" fmla="*/ 296 h 486"/>
                <a:gd name="T60" fmla="*/ 19 w 501"/>
                <a:gd name="T61" fmla="*/ 35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1" h="486">
                  <a:moveTo>
                    <a:pt x="12" y="150"/>
                  </a:moveTo>
                  <a:lnTo>
                    <a:pt x="0" y="207"/>
                  </a:lnTo>
                  <a:lnTo>
                    <a:pt x="3" y="267"/>
                  </a:lnTo>
                  <a:lnTo>
                    <a:pt x="19" y="324"/>
                  </a:lnTo>
                  <a:lnTo>
                    <a:pt x="46" y="374"/>
                  </a:lnTo>
                  <a:lnTo>
                    <a:pt x="88" y="422"/>
                  </a:lnTo>
                  <a:lnTo>
                    <a:pt x="134" y="455"/>
                  </a:lnTo>
                  <a:lnTo>
                    <a:pt x="186" y="477"/>
                  </a:lnTo>
                  <a:lnTo>
                    <a:pt x="246" y="486"/>
                  </a:lnTo>
                  <a:lnTo>
                    <a:pt x="303" y="482"/>
                  </a:lnTo>
                  <a:lnTo>
                    <a:pt x="358" y="465"/>
                  </a:lnTo>
                  <a:lnTo>
                    <a:pt x="408" y="434"/>
                  </a:lnTo>
                  <a:lnTo>
                    <a:pt x="449" y="393"/>
                  </a:lnTo>
                  <a:lnTo>
                    <a:pt x="480" y="346"/>
                  </a:lnTo>
                  <a:lnTo>
                    <a:pt x="496" y="291"/>
                  </a:lnTo>
                  <a:lnTo>
                    <a:pt x="501" y="233"/>
                  </a:lnTo>
                  <a:lnTo>
                    <a:pt x="494" y="176"/>
                  </a:lnTo>
                  <a:lnTo>
                    <a:pt x="473" y="124"/>
                  </a:lnTo>
                  <a:lnTo>
                    <a:pt x="437" y="78"/>
                  </a:lnTo>
                  <a:lnTo>
                    <a:pt x="394" y="40"/>
                  </a:lnTo>
                  <a:lnTo>
                    <a:pt x="344" y="14"/>
                  </a:lnTo>
                  <a:lnTo>
                    <a:pt x="286" y="0"/>
                  </a:lnTo>
                  <a:lnTo>
                    <a:pt x="229" y="0"/>
                  </a:lnTo>
                  <a:lnTo>
                    <a:pt x="172" y="14"/>
                  </a:lnTo>
                  <a:lnTo>
                    <a:pt x="119" y="38"/>
                  </a:lnTo>
                  <a:lnTo>
                    <a:pt x="74" y="76"/>
                  </a:lnTo>
                  <a:lnTo>
                    <a:pt x="36" y="124"/>
                  </a:lnTo>
                  <a:lnTo>
                    <a:pt x="12" y="176"/>
                  </a:lnTo>
                  <a:lnTo>
                    <a:pt x="3" y="236"/>
                  </a:lnTo>
                  <a:lnTo>
                    <a:pt x="5" y="296"/>
                  </a:lnTo>
                  <a:lnTo>
                    <a:pt x="19" y="35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24" name="Freeform 1415"/>
            <p:cNvSpPr>
              <a:spLocks/>
            </p:cNvSpPr>
            <p:nvPr/>
          </p:nvSpPr>
          <p:spPr bwMode="auto">
            <a:xfrm>
              <a:off x="3516373" y="1815341"/>
              <a:ext cx="635523" cy="714963"/>
            </a:xfrm>
            <a:custGeom>
              <a:avLst/>
              <a:gdLst>
                <a:gd name="T0" fmla="*/ 289 w 320"/>
                <a:gd name="T1" fmla="*/ 0 h 360"/>
                <a:gd name="T2" fmla="*/ 310 w 320"/>
                <a:gd name="T3" fmla="*/ 52 h 360"/>
                <a:gd name="T4" fmla="*/ 320 w 320"/>
                <a:gd name="T5" fmla="*/ 110 h 360"/>
                <a:gd name="T6" fmla="*/ 313 w 320"/>
                <a:gd name="T7" fmla="*/ 167 h 360"/>
                <a:gd name="T8" fmla="*/ 296 w 320"/>
                <a:gd name="T9" fmla="*/ 219 h 360"/>
                <a:gd name="T10" fmla="*/ 265 w 320"/>
                <a:gd name="T11" fmla="*/ 269 h 360"/>
                <a:gd name="T12" fmla="*/ 222 w 320"/>
                <a:gd name="T13" fmla="*/ 310 h 360"/>
                <a:gd name="T14" fmla="*/ 172 w 320"/>
                <a:gd name="T15" fmla="*/ 339 h 360"/>
                <a:gd name="T16" fmla="*/ 117 w 320"/>
                <a:gd name="T17" fmla="*/ 355 h 360"/>
                <a:gd name="T18" fmla="*/ 60 w 320"/>
                <a:gd name="T19" fmla="*/ 360 h 360"/>
                <a:gd name="T20" fmla="*/ 0 w 320"/>
                <a:gd name="T21" fmla="*/ 35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 h="360">
                  <a:moveTo>
                    <a:pt x="289" y="0"/>
                  </a:moveTo>
                  <a:lnTo>
                    <a:pt x="310" y="52"/>
                  </a:lnTo>
                  <a:lnTo>
                    <a:pt x="320" y="110"/>
                  </a:lnTo>
                  <a:lnTo>
                    <a:pt x="313" y="167"/>
                  </a:lnTo>
                  <a:lnTo>
                    <a:pt x="296" y="219"/>
                  </a:lnTo>
                  <a:lnTo>
                    <a:pt x="265" y="269"/>
                  </a:lnTo>
                  <a:lnTo>
                    <a:pt x="222" y="310"/>
                  </a:lnTo>
                  <a:lnTo>
                    <a:pt x="172" y="339"/>
                  </a:lnTo>
                  <a:lnTo>
                    <a:pt x="117" y="355"/>
                  </a:lnTo>
                  <a:lnTo>
                    <a:pt x="60" y="360"/>
                  </a:lnTo>
                  <a:lnTo>
                    <a:pt x="0"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25" name="Freeform 1416"/>
            <p:cNvSpPr>
              <a:spLocks/>
            </p:cNvSpPr>
            <p:nvPr/>
          </p:nvSpPr>
          <p:spPr bwMode="auto">
            <a:xfrm>
              <a:off x="3146975" y="1586951"/>
              <a:ext cx="369397" cy="925480"/>
            </a:xfrm>
            <a:custGeom>
              <a:avLst/>
              <a:gdLst>
                <a:gd name="T0" fmla="*/ 117 w 186"/>
                <a:gd name="T1" fmla="*/ 0 h 466"/>
                <a:gd name="T2" fmla="*/ 72 w 186"/>
                <a:gd name="T3" fmla="*/ 39 h 466"/>
                <a:gd name="T4" fmla="*/ 36 w 186"/>
                <a:gd name="T5" fmla="*/ 84 h 466"/>
                <a:gd name="T6" fmla="*/ 14 w 186"/>
                <a:gd name="T7" fmla="*/ 136 h 466"/>
                <a:gd name="T8" fmla="*/ 0 w 186"/>
                <a:gd name="T9" fmla="*/ 196 h 466"/>
                <a:gd name="T10" fmla="*/ 2 w 186"/>
                <a:gd name="T11" fmla="*/ 256 h 466"/>
                <a:gd name="T12" fmla="*/ 17 w 186"/>
                <a:gd name="T13" fmla="*/ 311 h 466"/>
                <a:gd name="T14" fmla="*/ 45 w 186"/>
                <a:gd name="T15" fmla="*/ 363 h 466"/>
                <a:gd name="T16" fmla="*/ 84 w 186"/>
                <a:gd name="T17" fmla="*/ 408 h 466"/>
                <a:gd name="T18" fmla="*/ 134 w 186"/>
                <a:gd name="T19" fmla="*/ 444 h 466"/>
                <a:gd name="T20" fmla="*/ 186 w 186"/>
                <a:gd name="T21"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466">
                  <a:moveTo>
                    <a:pt x="117" y="0"/>
                  </a:moveTo>
                  <a:lnTo>
                    <a:pt x="72" y="39"/>
                  </a:lnTo>
                  <a:lnTo>
                    <a:pt x="36" y="84"/>
                  </a:lnTo>
                  <a:lnTo>
                    <a:pt x="14" y="136"/>
                  </a:lnTo>
                  <a:lnTo>
                    <a:pt x="0" y="196"/>
                  </a:lnTo>
                  <a:lnTo>
                    <a:pt x="2" y="256"/>
                  </a:lnTo>
                  <a:lnTo>
                    <a:pt x="17" y="311"/>
                  </a:lnTo>
                  <a:lnTo>
                    <a:pt x="45" y="363"/>
                  </a:lnTo>
                  <a:lnTo>
                    <a:pt x="84" y="408"/>
                  </a:lnTo>
                  <a:lnTo>
                    <a:pt x="134" y="444"/>
                  </a:lnTo>
                  <a:lnTo>
                    <a:pt x="186" y="46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26" name="Freeform 1417"/>
            <p:cNvSpPr>
              <a:spLocks/>
            </p:cNvSpPr>
            <p:nvPr/>
          </p:nvSpPr>
          <p:spPr bwMode="auto">
            <a:xfrm>
              <a:off x="3379338" y="1511482"/>
              <a:ext cx="748725" cy="587859"/>
            </a:xfrm>
            <a:custGeom>
              <a:avLst/>
              <a:gdLst>
                <a:gd name="T0" fmla="*/ 372 w 377"/>
                <a:gd name="T1" fmla="*/ 296 h 296"/>
                <a:gd name="T2" fmla="*/ 377 w 377"/>
                <a:gd name="T3" fmla="*/ 239 h 296"/>
                <a:gd name="T4" fmla="*/ 370 w 377"/>
                <a:gd name="T5" fmla="*/ 182 h 296"/>
                <a:gd name="T6" fmla="*/ 351 w 377"/>
                <a:gd name="T7" fmla="*/ 129 h 296"/>
                <a:gd name="T8" fmla="*/ 317 w 377"/>
                <a:gd name="T9" fmla="*/ 81 h 296"/>
                <a:gd name="T10" fmla="*/ 274 w 377"/>
                <a:gd name="T11" fmla="*/ 43 h 296"/>
                <a:gd name="T12" fmla="*/ 224 w 377"/>
                <a:gd name="T13" fmla="*/ 17 h 296"/>
                <a:gd name="T14" fmla="*/ 167 w 377"/>
                <a:gd name="T15" fmla="*/ 3 h 296"/>
                <a:gd name="T16" fmla="*/ 110 w 377"/>
                <a:gd name="T17" fmla="*/ 0 h 296"/>
                <a:gd name="T18" fmla="*/ 52 w 377"/>
                <a:gd name="T19" fmla="*/ 15 h 296"/>
                <a:gd name="T20" fmla="*/ 0 w 377"/>
                <a:gd name="T21" fmla="*/ 3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7" h="296">
                  <a:moveTo>
                    <a:pt x="372" y="296"/>
                  </a:moveTo>
                  <a:lnTo>
                    <a:pt x="377" y="239"/>
                  </a:lnTo>
                  <a:lnTo>
                    <a:pt x="370" y="182"/>
                  </a:lnTo>
                  <a:lnTo>
                    <a:pt x="351" y="129"/>
                  </a:lnTo>
                  <a:lnTo>
                    <a:pt x="317" y="81"/>
                  </a:lnTo>
                  <a:lnTo>
                    <a:pt x="274" y="43"/>
                  </a:lnTo>
                  <a:lnTo>
                    <a:pt x="224" y="17"/>
                  </a:lnTo>
                  <a:lnTo>
                    <a:pt x="167" y="3"/>
                  </a:lnTo>
                  <a:lnTo>
                    <a:pt x="110" y="0"/>
                  </a:lnTo>
                  <a:lnTo>
                    <a:pt x="52" y="15"/>
                  </a:lnTo>
                  <a:lnTo>
                    <a:pt x="0" y="3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27" name="Freeform 1418"/>
            <p:cNvSpPr>
              <a:spLocks/>
            </p:cNvSpPr>
            <p:nvPr/>
          </p:nvSpPr>
          <p:spPr bwMode="auto">
            <a:xfrm>
              <a:off x="3212514" y="2099341"/>
              <a:ext cx="905619" cy="383299"/>
            </a:xfrm>
            <a:custGeom>
              <a:avLst/>
              <a:gdLst>
                <a:gd name="T0" fmla="*/ 456 w 456"/>
                <a:gd name="T1" fmla="*/ 0 h 193"/>
                <a:gd name="T2" fmla="*/ 437 w 456"/>
                <a:gd name="T3" fmla="*/ 55 h 193"/>
                <a:gd name="T4" fmla="*/ 406 w 456"/>
                <a:gd name="T5" fmla="*/ 103 h 193"/>
                <a:gd name="T6" fmla="*/ 363 w 456"/>
                <a:gd name="T7" fmla="*/ 143 h 193"/>
                <a:gd name="T8" fmla="*/ 313 w 456"/>
                <a:gd name="T9" fmla="*/ 172 h 193"/>
                <a:gd name="T10" fmla="*/ 258 w 456"/>
                <a:gd name="T11" fmla="*/ 188 h 193"/>
                <a:gd name="T12" fmla="*/ 198 w 456"/>
                <a:gd name="T13" fmla="*/ 193 h 193"/>
                <a:gd name="T14" fmla="*/ 144 w 456"/>
                <a:gd name="T15" fmla="*/ 184 h 193"/>
                <a:gd name="T16" fmla="*/ 86 w 456"/>
                <a:gd name="T17" fmla="*/ 160 h 193"/>
                <a:gd name="T18" fmla="*/ 39 w 456"/>
                <a:gd name="T19" fmla="*/ 126 h 193"/>
                <a:gd name="T20" fmla="*/ 0 w 456"/>
                <a:gd name="T21" fmla="*/ 8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93">
                  <a:moveTo>
                    <a:pt x="456" y="0"/>
                  </a:moveTo>
                  <a:lnTo>
                    <a:pt x="437" y="55"/>
                  </a:lnTo>
                  <a:lnTo>
                    <a:pt x="406" y="103"/>
                  </a:lnTo>
                  <a:lnTo>
                    <a:pt x="363" y="143"/>
                  </a:lnTo>
                  <a:lnTo>
                    <a:pt x="313" y="172"/>
                  </a:lnTo>
                  <a:lnTo>
                    <a:pt x="258" y="188"/>
                  </a:lnTo>
                  <a:lnTo>
                    <a:pt x="198" y="193"/>
                  </a:lnTo>
                  <a:lnTo>
                    <a:pt x="144" y="184"/>
                  </a:lnTo>
                  <a:lnTo>
                    <a:pt x="86" y="160"/>
                  </a:lnTo>
                  <a:lnTo>
                    <a:pt x="39" y="126"/>
                  </a:lnTo>
                  <a:lnTo>
                    <a:pt x="0" y="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28" name="Freeform 1419"/>
            <p:cNvSpPr>
              <a:spLocks/>
            </p:cNvSpPr>
            <p:nvPr/>
          </p:nvSpPr>
          <p:spPr bwMode="auto">
            <a:xfrm>
              <a:off x="3146975" y="1819314"/>
              <a:ext cx="881787" cy="460754"/>
            </a:xfrm>
            <a:custGeom>
              <a:avLst/>
              <a:gdLst>
                <a:gd name="T0" fmla="*/ 0 w 444"/>
                <a:gd name="T1" fmla="*/ 81 h 232"/>
                <a:gd name="T2" fmla="*/ 45 w 444"/>
                <a:gd name="T3" fmla="*/ 43 h 232"/>
                <a:gd name="T4" fmla="*/ 98 w 444"/>
                <a:gd name="T5" fmla="*/ 15 h 232"/>
                <a:gd name="T6" fmla="*/ 155 w 444"/>
                <a:gd name="T7" fmla="*/ 0 h 232"/>
                <a:gd name="T8" fmla="*/ 215 w 444"/>
                <a:gd name="T9" fmla="*/ 0 h 232"/>
                <a:gd name="T10" fmla="*/ 272 w 444"/>
                <a:gd name="T11" fmla="*/ 12 h 232"/>
                <a:gd name="T12" fmla="*/ 324 w 444"/>
                <a:gd name="T13" fmla="*/ 38 h 232"/>
                <a:gd name="T14" fmla="*/ 370 w 444"/>
                <a:gd name="T15" fmla="*/ 74 h 232"/>
                <a:gd name="T16" fmla="*/ 408 w 444"/>
                <a:gd name="T17" fmla="*/ 122 h 232"/>
                <a:gd name="T18" fmla="*/ 432 w 444"/>
                <a:gd name="T19" fmla="*/ 174 h 232"/>
                <a:gd name="T20" fmla="*/ 444 w 444"/>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232">
                  <a:moveTo>
                    <a:pt x="0" y="81"/>
                  </a:moveTo>
                  <a:lnTo>
                    <a:pt x="45" y="43"/>
                  </a:lnTo>
                  <a:lnTo>
                    <a:pt x="98" y="15"/>
                  </a:lnTo>
                  <a:lnTo>
                    <a:pt x="155" y="0"/>
                  </a:lnTo>
                  <a:lnTo>
                    <a:pt x="215" y="0"/>
                  </a:lnTo>
                  <a:lnTo>
                    <a:pt x="272" y="12"/>
                  </a:lnTo>
                  <a:lnTo>
                    <a:pt x="324" y="38"/>
                  </a:lnTo>
                  <a:lnTo>
                    <a:pt x="370" y="74"/>
                  </a:lnTo>
                  <a:lnTo>
                    <a:pt x="408" y="122"/>
                  </a:lnTo>
                  <a:lnTo>
                    <a:pt x="432" y="174"/>
                  </a:lnTo>
                  <a:lnTo>
                    <a:pt x="444" y="23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29" name="Freeform 1420"/>
            <p:cNvSpPr>
              <a:spLocks/>
            </p:cNvSpPr>
            <p:nvPr/>
          </p:nvSpPr>
          <p:spPr bwMode="auto">
            <a:xfrm>
              <a:off x="3123143" y="1469776"/>
              <a:ext cx="564026" cy="790431"/>
            </a:xfrm>
            <a:custGeom>
              <a:avLst/>
              <a:gdLst>
                <a:gd name="T0" fmla="*/ 284 w 284"/>
                <a:gd name="T1" fmla="*/ 2 h 398"/>
                <a:gd name="T2" fmla="*/ 227 w 284"/>
                <a:gd name="T3" fmla="*/ 0 h 398"/>
                <a:gd name="T4" fmla="*/ 170 w 284"/>
                <a:gd name="T5" fmla="*/ 12 h 398"/>
                <a:gd name="T6" fmla="*/ 117 w 284"/>
                <a:gd name="T7" fmla="*/ 36 h 398"/>
                <a:gd name="T8" fmla="*/ 72 w 284"/>
                <a:gd name="T9" fmla="*/ 74 h 398"/>
                <a:gd name="T10" fmla="*/ 36 w 284"/>
                <a:gd name="T11" fmla="*/ 119 h 398"/>
                <a:gd name="T12" fmla="*/ 12 w 284"/>
                <a:gd name="T13" fmla="*/ 172 h 398"/>
                <a:gd name="T14" fmla="*/ 0 w 284"/>
                <a:gd name="T15" fmla="*/ 229 h 398"/>
                <a:gd name="T16" fmla="*/ 3 w 284"/>
                <a:gd name="T17" fmla="*/ 291 h 398"/>
                <a:gd name="T18" fmla="*/ 17 w 284"/>
                <a:gd name="T19" fmla="*/ 346 h 398"/>
                <a:gd name="T20" fmla="*/ 45 w 284"/>
                <a:gd name="T21" fmla="*/ 398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398">
                  <a:moveTo>
                    <a:pt x="284" y="2"/>
                  </a:moveTo>
                  <a:lnTo>
                    <a:pt x="227" y="0"/>
                  </a:lnTo>
                  <a:lnTo>
                    <a:pt x="170" y="12"/>
                  </a:lnTo>
                  <a:lnTo>
                    <a:pt x="117" y="36"/>
                  </a:lnTo>
                  <a:lnTo>
                    <a:pt x="72" y="74"/>
                  </a:lnTo>
                  <a:lnTo>
                    <a:pt x="36" y="119"/>
                  </a:lnTo>
                  <a:lnTo>
                    <a:pt x="12" y="172"/>
                  </a:lnTo>
                  <a:lnTo>
                    <a:pt x="0" y="229"/>
                  </a:lnTo>
                  <a:lnTo>
                    <a:pt x="3" y="291"/>
                  </a:lnTo>
                  <a:lnTo>
                    <a:pt x="17" y="346"/>
                  </a:lnTo>
                  <a:lnTo>
                    <a:pt x="45" y="3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30" name="Freeform 1421"/>
            <p:cNvSpPr>
              <a:spLocks/>
            </p:cNvSpPr>
            <p:nvPr/>
          </p:nvSpPr>
          <p:spPr bwMode="auto">
            <a:xfrm>
              <a:off x="3198611" y="1716042"/>
              <a:ext cx="919521" cy="349537"/>
            </a:xfrm>
            <a:custGeom>
              <a:avLst/>
              <a:gdLst>
                <a:gd name="T0" fmla="*/ 463 w 463"/>
                <a:gd name="T1" fmla="*/ 176 h 176"/>
                <a:gd name="T2" fmla="*/ 439 w 463"/>
                <a:gd name="T3" fmla="*/ 124 h 176"/>
                <a:gd name="T4" fmla="*/ 406 w 463"/>
                <a:gd name="T5" fmla="*/ 76 h 176"/>
                <a:gd name="T6" fmla="*/ 360 w 463"/>
                <a:gd name="T7" fmla="*/ 40 h 176"/>
                <a:gd name="T8" fmla="*/ 308 w 463"/>
                <a:gd name="T9" fmla="*/ 14 h 176"/>
                <a:gd name="T10" fmla="*/ 251 w 463"/>
                <a:gd name="T11" fmla="*/ 0 h 176"/>
                <a:gd name="T12" fmla="*/ 194 w 463"/>
                <a:gd name="T13" fmla="*/ 2 h 176"/>
                <a:gd name="T14" fmla="*/ 136 w 463"/>
                <a:gd name="T15" fmla="*/ 14 h 176"/>
                <a:gd name="T16" fmla="*/ 81 w 463"/>
                <a:gd name="T17" fmla="*/ 40 h 176"/>
                <a:gd name="T18" fmla="*/ 36 w 463"/>
                <a:gd name="T19" fmla="*/ 79 h 176"/>
                <a:gd name="T20" fmla="*/ 0 w 463"/>
                <a:gd name="T21" fmla="*/ 12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76">
                  <a:moveTo>
                    <a:pt x="463" y="176"/>
                  </a:moveTo>
                  <a:lnTo>
                    <a:pt x="439" y="124"/>
                  </a:lnTo>
                  <a:lnTo>
                    <a:pt x="406" y="76"/>
                  </a:lnTo>
                  <a:lnTo>
                    <a:pt x="360" y="40"/>
                  </a:lnTo>
                  <a:lnTo>
                    <a:pt x="308" y="14"/>
                  </a:lnTo>
                  <a:lnTo>
                    <a:pt x="251" y="0"/>
                  </a:lnTo>
                  <a:lnTo>
                    <a:pt x="194" y="2"/>
                  </a:lnTo>
                  <a:lnTo>
                    <a:pt x="136" y="14"/>
                  </a:lnTo>
                  <a:lnTo>
                    <a:pt x="81" y="40"/>
                  </a:lnTo>
                  <a:lnTo>
                    <a:pt x="36" y="79"/>
                  </a:lnTo>
                  <a:lnTo>
                    <a:pt x="0" y="12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31" name="Freeform 1422"/>
            <p:cNvSpPr>
              <a:spLocks/>
            </p:cNvSpPr>
            <p:nvPr/>
          </p:nvSpPr>
          <p:spPr bwMode="auto">
            <a:xfrm>
              <a:off x="3184709" y="1565105"/>
              <a:ext cx="905619" cy="349537"/>
            </a:xfrm>
            <a:custGeom>
              <a:avLst/>
              <a:gdLst>
                <a:gd name="T0" fmla="*/ 456 w 456"/>
                <a:gd name="T1" fmla="*/ 126 h 176"/>
                <a:gd name="T2" fmla="*/ 422 w 456"/>
                <a:gd name="T3" fmla="*/ 78 h 176"/>
                <a:gd name="T4" fmla="*/ 379 w 456"/>
                <a:gd name="T5" fmla="*/ 40 h 176"/>
                <a:gd name="T6" fmla="*/ 329 w 456"/>
                <a:gd name="T7" fmla="*/ 14 h 176"/>
                <a:gd name="T8" fmla="*/ 272 w 456"/>
                <a:gd name="T9" fmla="*/ 0 h 176"/>
                <a:gd name="T10" fmla="*/ 215 w 456"/>
                <a:gd name="T11" fmla="*/ 0 h 176"/>
                <a:gd name="T12" fmla="*/ 158 w 456"/>
                <a:gd name="T13" fmla="*/ 11 h 176"/>
                <a:gd name="T14" fmla="*/ 105 w 456"/>
                <a:gd name="T15" fmla="*/ 38 h 176"/>
                <a:gd name="T16" fmla="*/ 60 w 456"/>
                <a:gd name="T17" fmla="*/ 76 h 176"/>
                <a:gd name="T18" fmla="*/ 24 w 456"/>
                <a:gd name="T19" fmla="*/ 121 h 176"/>
                <a:gd name="T20" fmla="*/ 0 w 456"/>
                <a:gd name="T21"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6" h="176">
                  <a:moveTo>
                    <a:pt x="456" y="126"/>
                  </a:moveTo>
                  <a:lnTo>
                    <a:pt x="422" y="78"/>
                  </a:lnTo>
                  <a:lnTo>
                    <a:pt x="379" y="40"/>
                  </a:lnTo>
                  <a:lnTo>
                    <a:pt x="329" y="14"/>
                  </a:lnTo>
                  <a:lnTo>
                    <a:pt x="272" y="0"/>
                  </a:lnTo>
                  <a:lnTo>
                    <a:pt x="215" y="0"/>
                  </a:lnTo>
                  <a:lnTo>
                    <a:pt x="158" y="11"/>
                  </a:lnTo>
                  <a:lnTo>
                    <a:pt x="105" y="38"/>
                  </a:lnTo>
                  <a:lnTo>
                    <a:pt x="60" y="76"/>
                  </a:lnTo>
                  <a:lnTo>
                    <a:pt x="24" y="121"/>
                  </a:lnTo>
                  <a:lnTo>
                    <a:pt x="0" y="17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32" name="Freeform 1423"/>
            <p:cNvSpPr>
              <a:spLocks/>
            </p:cNvSpPr>
            <p:nvPr/>
          </p:nvSpPr>
          <p:spPr bwMode="auto">
            <a:xfrm>
              <a:off x="3085409" y="1432042"/>
              <a:ext cx="1014850" cy="1008892"/>
            </a:xfrm>
            <a:custGeom>
              <a:avLst/>
              <a:gdLst>
                <a:gd name="T0" fmla="*/ 432 w 511"/>
                <a:gd name="T1" fmla="*/ 83 h 508"/>
                <a:gd name="T2" fmla="*/ 391 w 511"/>
                <a:gd name="T3" fmla="*/ 45 h 508"/>
                <a:gd name="T4" fmla="*/ 341 w 511"/>
                <a:gd name="T5" fmla="*/ 16 h 508"/>
                <a:gd name="T6" fmla="*/ 291 w 511"/>
                <a:gd name="T7" fmla="*/ 0 h 508"/>
                <a:gd name="T8" fmla="*/ 229 w 511"/>
                <a:gd name="T9" fmla="*/ 0 h 508"/>
                <a:gd name="T10" fmla="*/ 172 w 511"/>
                <a:gd name="T11" fmla="*/ 12 h 508"/>
                <a:gd name="T12" fmla="*/ 119 w 511"/>
                <a:gd name="T13" fmla="*/ 35 h 508"/>
                <a:gd name="T14" fmla="*/ 74 w 511"/>
                <a:gd name="T15" fmla="*/ 71 h 508"/>
                <a:gd name="T16" fmla="*/ 38 w 511"/>
                <a:gd name="T17" fmla="*/ 117 h 508"/>
                <a:gd name="T18" fmla="*/ 12 w 511"/>
                <a:gd name="T19" fmla="*/ 171 h 508"/>
                <a:gd name="T20" fmla="*/ 0 w 511"/>
                <a:gd name="T21" fmla="*/ 229 h 508"/>
                <a:gd name="T22" fmla="*/ 2 w 511"/>
                <a:gd name="T23" fmla="*/ 286 h 508"/>
                <a:gd name="T24" fmla="*/ 17 w 511"/>
                <a:gd name="T25" fmla="*/ 346 h 508"/>
                <a:gd name="T26" fmla="*/ 45 w 511"/>
                <a:gd name="T27" fmla="*/ 396 h 508"/>
                <a:gd name="T28" fmla="*/ 84 w 511"/>
                <a:gd name="T29" fmla="*/ 441 h 508"/>
                <a:gd name="T30" fmla="*/ 131 w 511"/>
                <a:gd name="T31" fmla="*/ 474 h 508"/>
                <a:gd name="T32" fmla="*/ 186 w 511"/>
                <a:gd name="T33" fmla="*/ 498 h 508"/>
                <a:gd name="T34" fmla="*/ 246 w 511"/>
                <a:gd name="T35" fmla="*/ 508 h 508"/>
                <a:gd name="T36" fmla="*/ 303 w 511"/>
                <a:gd name="T37" fmla="*/ 505 h 508"/>
                <a:gd name="T38" fmla="*/ 360 w 511"/>
                <a:gd name="T39" fmla="*/ 489 h 508"/>
                <a:gd name="T40" fmla="*/ 410 w 511"/>
                <a:gd name="T41" fmla="*/ 458 h 508"/>
                <a:gd name="T42" fmla="*/ 453 w 511"/>
                <a:gd name="T43" fmla="*/ 420 h 508"/>
                <a:gd name="T44" fmla="*/ 484 w 511"/>
                <a:gd name="T45" fmla="*/ 369 h 508"/>
                <a:gd name="T46" fmla="*/ 503 w 511"/>
                <a:gd name="T47" fmla="*/ 317 h 508"/>
                <a:gd name="T48" fmla="*/ 511 w 511"/>
                <a:gd name="T49" fmla="*/ 260 h 508"/>
                <a:gd name="T50" fmla="*/ 503 w 511"/>
                <a:gd name="T51" fmla="*/ 202 h 508"/>
                <a:gd name="T52" fmla="*/ 484 w 511"/>
                <a:gd name="T53" fmla="*/ 148 h 508"/>
                <a:gd name="T54" fmla="*/ 451 w 511"/>
                <a:gd name="T55" fmla="*/ 100 h 508"/>
                <a:gd name="T56" fmla="*/ 408 w 511"/>
                <a:gd name="T57" fmla="*/ 62 h 508"/>
                <a:gd name="T58" fmla="*/ 358 w 511"/>
                <a:gd name="T59" fmla="*/ 35 h 508"/>
                <a:gd name="T60" fmla="*/ 303 w 511"/>
                <a:gd name="T61" fmla="*/ 2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1" h="508">
                  <a:moveTo>
                    <a:pt x="432" y="83"/>
                  </a:moveTo>
                  <a:lnTo>
                    <a:pt x="391" y="45"/>
                  </a:lnTo>
                  <a:lnTo>
                    <a:pt x="341" y="16"/>
                  </a:lnTo>
                  <a:lnTo>
                    <a:pt x="291" y="0"/>
                  </a:lnTo>
                  <a:lnTo>
                    <a:pt x="229" y="0"/>
                  </a:lnTo>
                  <a:lnTo>
                    <a:pt x="172" y="12"/>
                  </a:lnTo>
                  <a:lnTo>
                    <a:pt x="119" y="35"/>
                  </a:lnTo>
                  <a:lnTo>
                    <a:pt x="74" y="71"/>
                  </a:lnTo>
                  <a:lnTo>
                    <a:pt x="38" y="117"/>
                  </a:lnTo>
                  <a:lnTo>
                    <a:pt x="12" y="171"/>
                  </a:lnTo>
                  <a:lnTo>
                    <a:pt x="0" y="229"/>
                  </a:lnTo>
                  <a:lnTo>
                    <a:pt x="2" y="286"/>
                  </a:lnTo>
                  <a:lnTo>
                    <a:pt x="17" y="346"/>
                  </a:lnTo>
                  <a:lnTo>
                    <a:pt x="45" y="396"/>
                  </a:lnTo>
                  <a:lnTo>
                    <a:pt x="84" y="441"/>
                  </a:lnTo>
                  <a:lnTo>
                    <a:pt x="131" y="474"/>
                  </a:lnTo>
                  <a:lnTo>
                    <a:pt x="186" y="498"/>
                  </a:lnTo>
                  <a:lnTo>
                    <a:pt x="246" y="508"/>
                  </a:lnTo>
                  <a:lnTo>
                    <a:pt x="303" y="505"/>
                  </a:lnTo>
                  <a:lnTo>
                    <a:pt x="360" y="489"/>
                  </a:lnTo>
                  <a:lnTo>
                    <a:pt x="410" y="458"/>
                  </a:lnTo>
                  <a:lnTo>
                    <a:pt x="453" y="420"/>
                  </a:lnTo>
                  <a:lnTo>
                    <a:pt x="484" y="369"/>
                  </a:lnTo>
                  <a:lnTo>
                    <a:pt x="503" y="317"/>
                  </a:lnTo>
                  <a:lnTo>
                    <a:pt x="511" y="260"/>
                  </a:lnTo>
                  <a:lnTo>
                    <a:pt x="503" y="202"/>
                  </a:lnTo>
                  <a:lnTo>
                    <a:pt x="484" y="148"/>
                  </a:lnTo>
                  <a:lnTo>
                    <a:pt x="451" y="100"/>
                  </a:lnTo>
                  <a:lnTo>
                    <a:pt x="408" y="62"/>
                  </a:lnTo>
                  <a:lnTo>
                    <a:pt x="358" y="35"/>
                  </a:lnTo>
                  <a:lnTo>
                    <a:pt x="303" y="2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33" name="Freeform 1424"/>
            <p:cNvSpPr>
              <a:spLocks/>
            </p:cNvSpPr>
            <p:nvPr/>
          </p:nvSpPr>
          <p:spPr bwMode="auto">
            <a:xfrm>
              <a:off x="3522331" y="1596881"/>
              <a:ext cx="538208" cy="814264"/>
            </a:xfrm>
            <a:custGeom>
              <a:avLst/>
              <a:gdLst>
                <a:gd name="T0" fmla="*/ 212 w 271"/>
                <a:gd name="T1" fmla="*/ 0 h 410"/>
                <a:gd name="T2" fmla="*/ 245 w 271"/>
                <a:gd name="T3" fmla="*/ 48 h 410"/>
                <a:gd name="T4" fmla="*/ 264 w 271"/>
                <a:gd name="T5" fmla="*/ 103 h 410"/>
                <a:gd name="T6" fmla="*/ 271 w 271"/>
                <a:gd name="T7" fmla="*/ 160 h 410"/>
                <a:gd name="T8" fmla="*/ 264 w 271"/>
                <a:gd name="T9" fmla="*/ 217 h 410"/>
                <a:gd name="T10" fmla="*/ 243 w 271"/>
                <a:gd name="T11" fmla="*/ 272 h 410"/>
                <a:gd name="T12" fmla="*/ 212 w 271"/>
                <a:gd name="T13" fmla="*/ 320 h 410"/>
                <a:gd name="T14" fmla="*/ 169 w 271"/>
                <a:gd name="T15" fmla="*/ 360 h 410"/>
                <a:gd name="T16" fmla="*/ 116 w 271"/>
                <a:gd name="T17" fmla="*/ 389 h 410"/>
                <a:gd name="T18" fmla="*/ 62 w 271"/>
                <a:gd name="T19" fmla="*/ 406 h 410"/>
                <a:gd name="T20" fmla="*/ 0 w 271"/>
                <a:gd name="T21"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410">
                  <a:moveTo>
                    <a:pt x="212" y="0"/>
                  </a:moveTo>
                  <a:lnTo>
                    <a:pt x="245" y="48"/>
                  </a:lnTo>
                  <a:lnTo>
                    <a:pt x="264" y="103"/>
                  </a:lnTo>
                  <a:lnTo>
                    <a:pt x="271" y="160"/>
                  </a:lnTo>
                  <a:lnTo>
                    <a:pt x="264" y="217"/>
                  </a:lnTo>
                  <a:lnTo>
                    <a:pt x="243" y="272"/>
                  </a:lnTo>
                  <a:lnTo>
                    <a:pt x="212" y="320"/>
                  </a:lnTo>
                  <a:lnTo>
                    <a:pt x="169" y="360"/>
                  </a:lnTo>
                  <a:lnTo>
                    <a:pt x="116" y="389"/>
                  </a:lnTo>
                  <a:lnTo>
                    <a:pt x="62" y="406"/>
                  </a:lnTo>
                  <a:lnTo>
                    <a:pt x="0" y="41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34" name="Freeform 1425"/>
            <p:cNvSpPr>
              <a:spLocks/>
            </p:cNvSpPr>
            <p:nvPr/>
          </p:nvSpPr>
          <p:spPr bwMode="auto">
            <a:xfrm>
              <a:off x="3190668" y="1402253"/>
              <a:ext cx="824193" cy="492530"/>
            </a:xfrm>
            <a:custGeom>
              <a:avLst/>
              <a:gdLst>
                <a:gd name="T0" fmla="*/ 415 w 415"/>
                <a:gd name="T1" fmla="*/ 248 h 248"/>
                <a:gd name="T2" fmla="*/ 407 w 415"/>
                <a:gd name="T3" fmla="*/ 189 h 248"/>
                <a:gd name="T4" fmla="*/ 388 w 415"/>
                <a:gd name="T5" fmla="*/ 136 h 248"/>
                <a:gd name="T6" fmla="*/ 357 w 415"/>
                <a:gd name="T7" fmla="*/ 89 h 248"/>
                <a:gd name="T8" fmla="*/ 317 w 415"/>
                <a:gd name="T9" fmla="*/ 48 h 248"/>
                <a:gd name="T10" fmla="*/ 267 w 415"/>
                <a:gd name="T11" fmla="*/ 19 h 248"/>
                <a:gd name="T12" fmla="*/ 212 w 415"/>
                <a:gd name="T13" fmla="*/ 3 h 248"/>
                <a:gd name="T14" fmla="*/ 155 w 415"/>
                <a:gd name="T15" fmla="*/ 0 h 248"/>
                <a:gd name="T16" fmla="*/ 97 w 415"/>
                <a:gd name="T17" fmla="*/ 12 h 248"/>
                <a:gd name="T18" fmla="*/ 45 w 415"/>
                <a:gd name="T19" fmla="*/ 36 h 248"/>
                <a:gd name="T20" fmla="*/ 0 w 415"/>
                <a:gd name="T21" fmla="*/ 7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248">
                  <a:moveTo>
                    <a:pt x="415" y="248"/>
                  </a:moveTo>
                  <a:lnTo>
                    <a:pt x="407" y="189"/>
                  </a:lnTo>
                  <a:lnTo>
                    <a:pt x="388" y="136"/>
                  </a:lnTo>
                  <a:lnTo>
                    <a:pt x="357" y="89"/>
                  </a:lnTo>
                  <a:lnTo>
                    <a:pt x="317" y="48"/>
                  </a:lnTo>
                  <a:lnTo>
                    <a:pt x="267" y="19"/>
                  </a:lnTo>
                  <a:lnTo>
                    <a:pt x="212" y="3"/>
                  </a:lnTo>
                  <a:lnTo>
                    <a:pt x="155" y="0"/>
                  </a:lnTo>
                  <a:lnTo>
                    <a:pt x="97" y="12"/>
                  </a:lnTo>
                  <a:lnTo>
                    <a:pt x="45" y="36"/>
                  </a:lnTo>
                  <a:lnTo>
                    <a:pt x="0" y="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35" name="Freeform 1426"/>
            <p:cNvSpPr>
              <a:spLocks/>
            </p:cNvSpPr>
            <p:nvPr/>
          </p:nvSpPr>
          <p:spPr bwMode="auto">
            <a:xfrm>
              <a:off x="3156905" y="1894783"/>
              <a:ext cx="857955" cy="494516"/>
            </a:xfrm>
            <a:custGeom>
              <a:avLst/>
              <a:gdLst>
                <a:gd name="T0" fmla="*/ 432 w 432"/>
                <a:gd name="T1" fmla="*/ 0 h 249"/>
                <a:gd name="T2" fmla="*/ 424 w 432"/>
                <a:gd name="T3" fmla="*/ 58 h 249"/>
                <a:gd name="T4" fmla="*/ 403 w 432"/>
                <a:gd name="T5" fmla="*/ 110 h 249"/>
                <a:gd name="T6" fmla="*/ 370 w 432"/>
                <a:gd name="T7" fmla="*/ 160 h 249"/>
                <a:gd name="T8" fmla="*/ 327 w 432"/>
                <a:gd name="T9" fmla="*/ 198 h 249"/>
                <a:gd name="T10" fmla="*/ 277 w 432"/>
                <a:gd name="T11" fmla="*/ 229 h 249"/>
                <a:gd name="T12" fmla="*/ 219 w 432"/>
                <a:gd name="T13" fmla="*/ 246 h 249"/>
                <a:gd name="T14" fmla="*/ 160 w 432"/>
                <a:gd name="T15" fmla="*/ 249 h 249"/>
                <a:gd name="T16" fmla="*/ 102 w 432"/>
                <a:gd name="T17" fmla="*/ 239 h 249"/>
                <a:gd name="T18" fmla="*/ 48 w 432"/>
                <a:gd name="T19" fmla="*/ 215 h 249"/>
                <a:gd name="T20" fmla="*/ 0 w 432"/>
                <a:gd name="T21" fmla="*/ 18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249">
                  <a:moveTo>
                    <a:pt x="432" y="0"/>
                  </a:moveTo>
                  <a:lnTo>
                    <a:pt x="424" y="58"/>
                  </a:lnTo>
                  <a:lnTo>
                    <a:pt x="403" y="110"/>
                  </a:lnTo>
                  <a:lnTo>
                    <a:pt x="370" y="160"/>
                  </a:lnTo>
                  <a:lnTo>
                    <a:pt x="327" y="198"/>
                  </a:lnTo>
                  <a:lnTo>
                    <a:pt x="277" y="229"/>
                  </a:lnTo>
                  <a:lnTo>
                    <a:pt x="219" y="246"/>
                  </a:lnTo>
                  <a:lnTo>
                    <a:pt x="160" y="249"/>
                  </a:lnTo>
                  <a:lnTo>
                    <a:pt x="102" y="239"/>
                  </a:lnTo>
                  <a:lnTo>
                    <a:pt x="48" y="215"/>
                  </a:lnTo>
                  <a:lnTo>
                    <a:pt x="0" y="1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36" name="Freeform 1427"/>
            <p:cNvSpPr>
              <a:spLocks/>
            </p:cNvSpPr>
            <p:nvPr/>
          </p:nvSpPr>
          <p:spPr bwMode="auto">
            <a:xfrm>
              <a:off x="3450834" y="1388350"/>
              <a:ext cx="510404" cy="816249"/>
            </a:xfrm>
            <a:custGeom>
              <a:avLst/>
              <a:gdLst>
                <a:gd name="T0" fmla="*/ 195 w 257"/>
                <a:gd name="T1" fmla="*/ 411 h 411"/>
                <a:gd name="T2" fmla="*/ 229 w 257"/>
                <a:gd name="T3" fmla="*/ 363 h 411"/>
                <a:gd name="T4" fmla="*/ 250 w 257"/>
                <a:gd name="T5" fmla="*/ 308 h 411"/>
                <a:gd name="T6" fmla="*/ 257 w 257"/>
                <a:gd name="T7" fmla="*/ 251 h 411"/>
                <a:gd name="T8" fmla="*/ 253 w 257"/>
                <a:gd name="T9" fmla="*/ 191 h 411"/>
                <a:gd name="T10" fmla="*/ 233 w 257"/>
                <a:gd name="T11" fmla="*/ 136 h 411"/>
                <a:gd name="T12" fmla="*/ 202 w 257"/>
                <a:gd name="T13" fmla="*/ 89 h 411"/>
                <a:gd name="T14" fmla="*/ 160 w 257"/>
                <a:gd name="T15" fmla="*/ 48 h 411"/>
                <a:gd name="T16" fmla="*/ 107 w 257"/>
                <a:gd name="T17" fmla="*/ 22 h 411"/>
                <a:gd name="T18" fmla="*/ 57 w 257"/>
                <a:gd name="T19" fmla="*/ 3 h 411"/>
                <a:gd name="T20" fmla="*/ 0 w 257"/>
                <a:gd name="T21"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7" h="411">
                  <a:moveTo>
                    <a:pt x="195" y="411"/>
                  </a:moveTo>
                  <a:lnTo>
                    <a:pt x="229" y="363"/>
                  </a:lnTo>
                  <a:lnTo>
                    <a:pt x="250" y="308"/>
                  </a:lnTo>
                  <a:lnTo>
                    <a:pt x="257" y="251"/>
                  </a:lnTo>
                  <a:lnTo>
                    <a:pt x="253" y="191"/>
                  </a:lnTo>
                  <a:lnTo>
                    <a:pt x="233" y="136"/>
                  </a:lnTo>
                  <a:lnTo>
                    <a:pt x="202" y="89"/>
                  </a:lnTo>
                  <a:lnTo>
                    <a:pt x="160" y="48"/>
                  </a:lnTo>
                  <a:lnTo>
                    <a:pt x="107" y="22"/>
                  </a:lnTo>
                  <a:lnTo>
                    <a:pt x="57" y="3"/>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37" name="Freeform 1428"/>
            <p:cNvSpPr>
              <a:spLocks/>
            </p:cNvSpPr>
            <p:nvPr/>
          </p:nvSpPr>
          <p:spPr bwMode="auto">
            <a:xfrm>
              <a:off x="3512401" y="1394308"/>
              <a:ext cx="208531" cy="89370"/>
            </a:xfrm>
            <a:custGeom>
              <a:avLst/>
              <a:gdLst>
                <a:gd name="T0" fmla="*/ 105 w 105"/>
                <a:gd name="T1" fmla="*/ 45 h 45"/>
                <a:gd name="T2" fmla="*/ 55 w 105"/>
                <a:gd name="T3" fmla="*/ 16 h 45"/>
                <a:gd name="T4" fmla="*/ 0 w 105"/>
                <a:gd name="T5" fmla="*/ 0 h 45"/>
              </a:gdLst>
              <a:ahLst/>
              <a:cxnLst>
                <a:cxn ang="0">
                  <a:pos x="T0" y="T1"/>
                </a:cxn>
                <a:cxn ang="0">
                  <a:pos x="T2" y="T3"/>
                </a:cxn>
                <a:cxn ang="0">
                  <a:pos x="T4" y="T5"/>
                </a:cxn>
              </a:cxnLst>
              <a:rect l="0" t="0" r="r" b="b"/>
              <a:pathLst>
                <a:path w="105" h="45">
                  <a:moveTo>
                    <a:pt x="105" y="45"/>
                  </a:moveTo>
                  <a:lnTo>
                    <a:pt x="55" y="16"/>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38" name="Freeform 1429"/>
            <p:cNvSpPr>
              <a:spLocks/>
            </p:cNvSpPr>
            <p:nvPr/>
          </p:nvSpPr>
          <p:spPr bwMode="auto">
            <a:xfrm>
              <a:off x="2944403" y="1402253"/>
              <a:ext cx="345565" cy="536222"/>
            </a:xfrm>
            <a:custGeom>
              <a:avLst/>
              <a:gdLst>
                <a:gd name="T0" fmla="*/ 174 w 174"/>
                <a:gd name="T1" fmla="*/ 0 h 270"/>
                <a:gd name="T2" fmla="*/ 121 w 174"/>
                <a:gd name="T3" fmla="*/ 24 h 270"/>
                <a:gd name="T4" fmla="*/ 73 w 174"/>
                <a:gd name="T5" fmla="*/ 58 h 270"/>
                <a:gd name="T6" fmla="*/ 38 w 174"/>
                <a:gd name="T7" fmla="*/ 103 h 270"/>
                <a:gd name="T8" fmla="*/ 11 w 174"/>
                <a:gd name="T9" fmla="*/ 155 h 270"/>
                <a:gd name="T10" fmla="*/ 0 w 174"/>
                <a:gd name="T11" fmla="*/ 210 h 270"/>
                <a:gd name="T12" fmla="*/ 0 w 174"/>
                <a:gd name="T13" fmla="*/ 270 h 270"/>
              </a:gdLst>
              <a:ahLst/>
              <a:cxnLst>
                <a:cxn ang="0">
                  <a:pos x="T0" y="T1"/>
                </a:cxn>
                <a:cxn ang="0">
                  <a:pos x="T2" y="T3"/>
                </a:cxn>
                <a:cxn ang="0">
                  <a:pos x="T4" y="T5"/>
                </a:cxn>
                <a:cxn ang="0">
                  <a:pos x="T6" y="T7"/>
                </a:cxn>
                <a:cxn ang="0">
                  <a:pos x="T8" y="T9"/>
                </a:cxn>
                <a:cxn ang="0">
                  <a:pos x="T10" y="T11"/>
                </a:cxn>
                <a:cxn ang="0">
                  <a:pos x="T12" y="T13"/>
                </a:cxn>
              </a:cxnLst>
              <a:rect l="0" t="0" r="r" b="b"/>
              <a:pathLst>
                <a:path w="174" h="270">
                  <a:moveTo>
                    <a:pt x="174" y="0"/>
                  </a:moveTo>
                  <a:lnTo>
                    <a:pt x="121" y="24"/>
                  </a:lnTo>
                  <a:lnTo>
                    <a:pt x="73" y="58"/>
                  </a:lnTo>
                  <a:lnTo>
                    <a:pt x="38" y="103"/>
                  </a:lnTo>
                  <a:lnTo>
                    <a:pt x="11" y="155"/>
                  </a:lnTo>
                  <a:lnTo>
                    <a:pt x="0" y="210"/>
                  </a:lnTo>
                  <a:lnTo>
                    <a:pt x="0" y="27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39" name="Freeform 1430"/>
            <p:cNvSpPr>
              <a:spLocks/>
            </p:cNvSpPr>
            <p:nvPr/>
          </p:nvSpPr>
          <p:spPr bwMode="auto">
            <a:xfrm>
              <a:off x="3289968" y="1384378"/>
              <a:ext cx="222433" cy="17874"/>
            </a:xfrm>
            <a:custGeom>
              <a:avLst/>
              <a:gdLst>
                <a:gd name="T0" fmla="*/ 112 w 112"/>
                <a:gd name="T1" fmla="*/ 5 h 9"/>
                <a:gd name="T2" fmla="*/ 54 w 112"/>
                <a:gd name="T3" fmla="*/ 0 h 9"/>
                <a:gd name="T4" fmla="*/ 0 w 112"/>
                <a:gd name="T5" fmla="*/ 9 h 9"/>
              </a:gdLst>
              <a:ahLst/>
              <a:cxnLst>
                <a:cxn ang="0">
                  <a:pos x="T0" y="T1"/>
                </a:cxn>
                <a:cxn ang="0">
                  <a:pos x="T2" y="T3"/>
                </a:cxn>
                <a:cxn ang="0">
                  <a:pos x="T4" y="T5"/>
                </a:cxn>
              </a:cxnLst>
              <a:rect l="0" t="0" r="r" b="b"/>
              <a:pathLst>
                <a:path w="112" h="9">
                  <a:moveTo>
                    <a:pt x="112" y="5"/>
                  </a:moveTo>
                  <a:lnTo>
                    <a:pt x="54" y="0"/>
                  </a:lnTo>
                  <a:lnTo>
                    <a:pt x="0" y="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40" name="Freeform 1431"/>
            <p:cNvSpPr>
              <a:spLocks/>
            </p:cNvSpPr>
            <p:nvPr/>
          </p:nvSpPr>
          <p:spPr bwMode="auto">
            <a:xfrm>
              <a:off x="3482611" y="1483679"/>
              <a:ext cx="426991" cy="889732"/>
            </a:xfrm>
            <a:custGeom>
              <a:avLst/>
              <a:gdLst>
                <a:gd name="T0" fmla="*/ 120 w 215"/>
                <a:gd name="T1" fmla="*/ 0 h 448"/>
                <a:gd name="T2" fmla="*/ 160 w 215"/>
                <a:gd name="T3" fmla="*/ 41 h 448"/>
                <a:gd name="T4" fmla="*/ 191 w 215"/>
                <a:gd name="T5" fmla="*/ 91 h 448"/>
                <a:gd name="T6" fmla="*/ 210 w 215"/>
                <a:gd name="T7" fmla="*/ 145 h 448"/>
                <a:gd name="T8" fmla="*/ 215 w 215"/>
                <a:gd name="T9" fmla="*/ 203 h 448"/>
                <a:gd name="T10" fmla="*/ 206 w 215"/>
                <a:gd name="T11" fmla="*/ 260 h 448"/>
                <a:gd name="T12" fmla="*/ 184 w 215"/>
                <a:gd name="T13" fmla="*/ 315 h 448"/>
                <a:gd name="T14" fmla="*/ 151 w 215"/>
                <a:gd name="T15" fmla="*/ 365 h 448"/>
                <a:gd name="T16" fmla="*/ 108 w 215"/>
                <a:gd name="T17" fmla="*/ 403 h 448"/>
                <a:gd name="T18" fmla="*/ 58 w 215"/>
                <a:gd name="T19" fmla="*/ 432 h 448"/>
                <a:gd name="T20" fmla="*/ 0 w 215"/>
                <a:gd name="T21"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 h="448">
                  <a:moveTo>
                    <a:pt x="120" y="0"/>
                  </a:moveTo>
                  <a:lnTo>
                    <a:pt x="160" y="41"/>
                  </a:lnTo>
                  <a:lnTo>
                    <a:pt x="191" y="91"/>
                  </a:lnTo>
                  <a:lnTo>
                    <a:pt x="210" y="145"/>
                  </a:lnTo>
                  <a:lnTo>
                    <a:pt x="215" y="203"/>
                  </a:lnTo>
                  <a:lnTo>
                    <a:pt x="206" y="260"/>
                  </a:lnTo>
                  <a:lnTo>
                    <a:pt x="184" y="315"/>
                  </a:lnTo>
                  <a:lnTo>
                    <a:pt x="151" y="365"/>
                  </a:lnTo>
                  <a:lnTo>
                    <a:pt x="108" y="403"/>
                  </a:lnTo>
                  <a:lnTo>
                    <a:pt x="58" y="432"/>
                  </a:lnTo>
                  <a:lnTo>
                    <a:pt x="0" y="44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41" name="Freeform 1432"/>
            <p:cNvSpPr>
              <a:spLocks/>
            </p:cNvSpPr>
            <p:nvPr/>
          </p:nvSpPr>
          <p:spPr bwMode="auto">
            <a:xfrm>
              <a:off x="2966249" y="1394308"/>
              <a:ext cx="891718" cy="1002934"/>
            </a:xfrm>
            <a:custGeom>
              <a:avLst/>
              <a:gdLst>
                <a:gd name="T0" fmla="*/ 62 w 449"/>
                <a:gd name="T1" fmla="*/ 470 h 505"/>
                <a:gd name="T2" fmla="*/ 115 w 449"/>
                <a:gd name="T3" fmla="*/ 493 h 505"/>
                <a:gd name="T4" fmla="*/ 175 w 449"/>
                <a:gd name="T5" fmla="*/ 505 h 505"/>
                <a:gd name="T6" fmla="*/ 232 w 449"/>
                <a:gd name="T7" fmla="*/ 501 h 505"/>
                <a:gd name="T8" fmla="*/ 289 w 449"/>
                <a:gd name="T9" fmla="*/ 486 h 505"/>
                <a:gd name="T10" fmla="*/ 342 w 449"/>
                <a:gd name="T11" fmla="*/ 458 h 505"/>
                <a:gd name="T12" fmla="*/ 384 w 449"/>
                <a:gd name="T13" fmla="*/ 417 h 505"/>
                <a:gd name="T14" fmla="*/ 418 w 449"/>
                <a:gd name="T15" fmla="*/ 369 h 505"/>
                <a:gd name="T16" fmla="*/ 439 w 449"/>
                <a:gd name="T17" fmla="*/ 314 h 505"/>
                <a:gd name="T18" fmla="*/ 449 w 449"/>
                <a:gd name="T19" fmla="*/ 255 h 505"/>
                <a:gd name="T20" fmla="*/ 444 w 449"/>
                <a:gd name="T21" fmla="*/ 198 h 505"/>
                <a:gd name="T22" fmla="*/ 425 w 449"/>
                <a:gd name="T23" fmla="*/ 143 h 505"/>
                <a:gd name="T24" fmla="*/ 394 w 449"/>
                <a:gd name="T25" fmla="*/ 93 h 505"/>
                <a:gd name="T26" fmla="*/ 353 w 449"/>
                <a:gd name="T27" fmla="*/ 52 h 505"/>
                <a:gd name="T28" fmla="*/ 306 w 449"/>
                <a:gd name="T29" fmla="*/ 21 h 505"/>
                <a:gd name="T30" fmla="*/ 251 w 449"/>
                <a:gd name="T31" fmla="*/ 4 h 505"/>
                <a:gd name="T32" fmla="*/ 194 w 449"/>
                <a:gd name="T33" fmla="*/ 0 h 505"/>
                <a:gd name="T34" fmla="*/ 136 w 449"/>
                <a:gd name="T35" fmla="*/ 9 h 505"/>
                <a:gd name="T36" fmla="*/ 84 w 449"/>
                <a:gd name="T37" fmla="*/ 31 h 505"/>
                <a:gd name="T38" fmla="*/ 39 w 449"/>
                <a:gd name="T39" fmla="*/ 66 h 505"/>
                <a:gd name="T40" fmla="*/ 0 w 449"/>
                <a:gd name="T41" fmla="*/ 109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9" h="505">
                  <a:moveTo>
                    <a:pt x="62" y="470"/>
                  </a:moveTo>
                  <a:lnTo>
                    <a:pt x="115" y="493"/>
                  </a:lnTo>
                  <a:lnTo>
                    <a:pt x="175" y="505"/>
                  </a:lnTo>
                  <a:lnTo>
                    <a:pt x="232" y="501"/>
                  </a:lnTo>
                  <a:lnTo>
                    <a:pt x="289" y="486"/>
                  </a:lnTo>
                  <a:lnTo>
                    <a:pt x="342" y="458"/>
                  </a:lnTo>
                  <a:lnTo>
                    <a:pt x="384" y="417"/>
                  </a:lnTo>
                  <a:lnTo>
                    <a:pt x="418" y="369"/>
                  </a:lnTo>
                  <a:lnTo>
                    <a:pt x="439" y="314"/>
                  </a:lnTo>
                  <a:lnTo>
                    <a:pt x="449" y="255"/>
                  </a:lnTo>
                  <a:lnTo>
                    <a:pt x="444" y="198"/>
                  </a:lnTo>
                  <a:lnTo>
                    <a:pt x="425" y="143"/>
                  </a:lnTo>
                  <a:lnTo>
                    <a:pt x="394" y="93"/>
                  </a:lnTo>
                  <a:lnTo>
                    <a:pt x="353" y="52"/>
                  </a:lnTo>
                  <a:lnTo>
                    <a:pt x="306" y="21"/>
                  </a:lnTo>
                  <a:lnTo>
                    <a:pt x="251" y="4"/>
                  </a:lnTo>
                  <a:lnTo>
                    <a:pt x="194" y="0"/>
                  </a:lnTo>
                  <a:lnTo>
                    <a:pt x="136" y="9"/>
                  </a:lnTo>
                  <a:lnTo>
                    <a:pt x="84" y="31"/>
                  </a:lnTo>
                  <a:lnTo>
                    <a:pt x="39" y="66"/>
                  </a:lnTo>
                  <a:lnTo>
                    <a:pt x="0" y="10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42" name="Freeform 1433"/>
            <p:cNvSpPr>
              <a:spLocks/>
            </p:cNvSpPr>
            <p:nvPr/>
          </p:nvSpPr>
          <p:spPr bwMode="auto">
            <a:xfrm>
              <a:off x="3043703" y="1545244"/>
              <a:ext cx="478628" cy="865899"/>
            </a:xfrm>
            <a:custGeom>
              <a:avLst/>
              <a:gdLst>
                <a:gd name="T0" fmla="*/ 74 w 241"/>
                <a:gd name="T1" fmla="*/ 0 h 436"/>
                <a:gd name="T2" fmla="*/ 38 w 241"/>
                <a:gd name="T3" fmla="*/ 45 h 436"/>
                <a:gd name="T4" fmla="*/ 12 w 241"/>
                <a:gd name="T5" fmla="*/ 98 h 436"/>
                <a:gd name="T6" fmla="*/ 0 w 241"/>
                <a:gd name="T7" fmla="*/ 155 h 436"/>
                <a:gd name="T8" fmla="*/ 2 w 241"/>
                <a:gd name="T9" fmla="*/ 212 h 436"/>
                <a:gd name="T10" fmla="*/ 16 w 241"/>
                <a:gd name="T11" fmla="*/ 269 h 436"/>
                <a:gd name="T12" fmla="*/ 45 w 241"/>
                <a:gd name="T13" fmla="*/ 324 h 436"/>
                <a:gd name="T14" fmla="*/ 83 w 241"/>
                <a:gd name="T15" fmla="*/ 367 h 436"/>
                <a:gd name="T16" fmla="*/ 131 w 241"/>
                <a:gd name="T17" fmla="*/ 403 h 436"/>
                <a:gd name="T18" fmla="*/ 186 w 241"/>
                <a:gd name="T19" fmla="*/ 425 h 436"/>
                <a:gd name="T20" fmla="*/ 241 w 241"/>
                <a:gd name="T21" fmla="*/ 436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1" h="436">
                  <a:moveTo>
                    <a:pt x="74" y="0"/>
                  </a:moveTo>
                  <a:lnTo>
                    <a:pt x="38" y="45"/>
                  </a:lnTo>
                  <a:lnTo>
                    <a:pt x="12" y="98"/>
                  </a:lnTo>
                  <a:lnTo>
                    <a:pt x="0" y="155"/>
                  </a:lnTo>
                  <a:lnTo>
                    <a:pt x="2" y="212"/>
                  </a:lnTo>
                  <a:lnTo>
                    <a:pt x="16" y="269"/>
                  </a:lnTo>
                  <a:lnTo>
                    <a:pt x="45" y="324"/>
                  </a:lnTo>
                  <a:lnTo>
                    <a:pt x="83" y="367"/>
                  </a:lnTo>
                  <a:lnTo>
                    <a:pt x="131" y="403"/>
                  </a:lnTo>
                  <a:lnTo>
                    <a:pt x="186" y="425"/>
                  </a:lnTo>
                  <a:lnTo>
                    <a:pt x="241" y="43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43" name="Freeform 1434"/>
            <p:cNvSpPr>
              <a:spLocks/>
            </p:cNvSpPr>
            <p:nvPr/>
          </p:nvSpPr>
          <p:spPr bwMode="auto">
            <a:xfrm>
              <a:off x="2843116" y="1432042"/>
              <a:ext cx="351524" cy="895690"/>
            </a:xfrm>
            <a:custGeom>
              <a:avLst/>
              <a:gdLst>
                <a:gd name="T0" fmla="*/ 177 w 177"/>
                <a:gd name="T1" fmla="*/ 0 h 451"/>
                <a:gd name="T2" fmla="*/ 122 w 177"/>
                <a:gd name="T3" fmla="*/ 21 h 451"/>
                <a:gd name="T4" fmla="*/ 77 w 177"/>
                <a:gd name="T5" fmla="*/ 55 h 451"/>
                <a:gd name="T6" fmla="*/ 39 w 177"/>
                <a:gd name="T7" fmla="*/ 98 h 451"/>
                <a:gd name="T8" fmla="*/ 12 w 177"/>
                <a:gd name="T9" fmla="*/ 150 h 451"/>
                <a:gd name="T10" fmla="*/ 0 w 177"/>
                <a:gd name="T11" fmla="*/ 205 h 451"/>
                <a:gd name="T12" fmla="*/ 0 w 177"/>
                <a:gd name="T13" fmla="*/ 262 h 451"/>
                <a:gd name="T14" fmla="*/ 12 w 177"/>
                <a:gd name="T15" fmla="*/ 319 h 451"/>
                <a:gd name="T16" fmla="*/ 39 w 177"/>
                <a:gd name="T17" fmla="*/ 372 h 451"/>
                <a:gd name="T18" fmla="*/ 77 w 177"/>
                <a:gd name="T19" fmla="*/ 417 h 451"/>
                <a:gd name="T20" fmla="*/ 124 w 177"/>
                <a:gd name="T21"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451">
                  <a:moveTo>
                    <a:pt x="177" y="0"/>
                  </a:moveTo>
                  <a:lnTo>
                    <a:pt x="122" y="21"/>
                  </a:lnTo>
                  <a:lnTo>
                    <a:pt x="77" y="55"/>
                  </a:lnTo>
                  <a:lnTo>
                    <a:pt x="39" y="98"/>
                  </a:lnTo>
                  <a:lnTo>
                    <a:pt x="12" y="150"/>
                  </a:lnTo>
                  <a:lnTo>
                    <a:pt x="0" y="205"/>
                  </a:lnTo>
                  <a:lnTo>
                    <a:pt x="0" y="262"/>
                  </a:lnTo>
                  <a:lnTo>
                    <a:pt x="12" y="319"/>
                  </a:lnTo>
                  <a:lnTo>
                    <a:pt x="39" y="372"/>
                  </a:lnTo>
                  <a:lnTo>
                    <a:pt x="77" y="417"/>
                  </a:lnTo>
                  <a:lnTo>
                    <a:pt x="124" y="4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44" name="Freeform 1435"/>
            <p:cNvSpPr>
              <a:spLocks/>
            </p:cNvSpPr>
            <p:nvPr/>
          </p:nvSpPr>
          <p:spPr bwMode="auto">
            <a:xfrm>
              <a:off x="3194639" y="1418140"/>
              <a:ext cx="222433" cy="13902"/>
            </a:xfrm>
            <a:custGeom>
              <a:avLst/>
              <a:gdLst>
                <a:gd name="T0" fmla="*/ 112 w 112"/>
                <a:gd name="T1" fmla="*/ 4 h 7"/>
                <a:gd name="T2" fmla="*/ 55 w 112"/>
                <a:gd name="T3" fmla="*/ 0 h 7"/>
                <a:gd name="T4" fmla="*/ 0 w 112"/>
                <a:gd name="T5" fmla="*/ 7 h 7"/>
              </a:gdLst>
              <a:ahLst/>
              <a:cxnLst>
                <a:cxn ang="0">
                  <a:pos x="T0" y="T1"/>
                </a:cxn>
                <a:cxn ang="0">
                  <a:pos x="T2" y="T3"/>
                </a:cxn>
                <a:cxn ang="0">
                  <a:pos x="T4" y="T5"/>
                </a:cxn>
              </a:cxnLst>
              <a:rect l="0" t="0" r="r" b="b"/>
              <a:pathLst>
                <a:path w="112" h="7">
                  <a:moveTo>
                    <a:pt x="112" y="4"/>
                  </a:moveTo>
                  <a:lnTo>
                    <a:pt x="55" y="0"/>
                  </a:lnTo>
                  <a:lnTo>
                    <a:pt x="0" y="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45" name="Freeform 1436"/>
            <p:cNvSpPr>
              <a:spLocks/>
            </p:cNvSpPr>
            <p:nvPr/>
          </p:nvSpPr>
          <p:spPr bwMode="auto">
            <a:xfrm>
              <a:off x="3099311" y="1757747"/>
              <a:ext cx="782487" cy="591831"/>
            </a:xfrm>
            <a:custGeom>
              <a:avLst/>
              <a:gdLst>
                <a:gd name="T0" fmla="*/ 394 w 394"/>
                <a:gd name="T1" fmla="*/ 41 h 298"/>
                <a:gd name="T2" fmla="*/ 341 w 394"/>
                <a:gd name="T3" fmla="*/ 15 h 298"/>
                <a:gd name="T4" fmla="*/ 284 w 394"/>
                <a:gd name="T5" fmla="*/ 0 h 298"/>
                <a:gd name="T6" fmla="*/ 227 w 394"/>
                <a:gd name="T7" fmla="*/ 3 h 298"/>
                <a:gd name="T8" fmla="*/ 167 w 394"/>
                <a:gd name="T9" fmla="*/ 17 h 298"/>
                <a:gd name="T10" fmla="*/ 115 w 394"/>
                <a:gd name="T11" fmla="*/ 43 h 298"/>
                <a:gd name="T12" fmla="*/ 69 w 394"/>
                <a:gd name="T13" fmla="*/ 81 h 298"/>
                <a:gd name="T14" fmla="*/ 34 w 394"/>
                <a:gd name="T15" fmla="*/ 127 h 298"/>
                <a:gd name="T16" fmla="*/ 10 w 394"/>
                <a:gd name="T17" fmla="*/ 182 h 298"/>
                <a:gd name="T18" fmla="*/ 0 w 394"/>
                <a:gd name="T19" fmla="*/ 239 h 298"/>
                <a:gd name="T20" fmla="*/ 3 w 394"/>
                <a:gd name="T2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298">
                  <a:moveTo>
                    <a:pt x="394" y="41"/>
                  </a:moveTo>
                  <a:lnTo>
                    <a:pt x="341" y="15"/>
                  </a:lnTo>
                  <a:lnTo>
                    <a:pt x="284" y="0"/>
                  </a:lnTo>
                  <a:lnTo>
                    <a:pt x="227" y="3"/>
                  </a:lnTo>
                  <a:lnTo>
                    <a:pt x="167" y="17"/>
                  </a:lnTo>
                  <a:lnTo>
                    <a:pt x="115" y="43"/>
                  </a:lnTo>
                  <a:lnTo>
                    <a:pt x="69" y="81"/>
                  </a:lnTo>
                  <a:lnTo>
                    <a:pt x="34" y="127"/>
                  </a:lnTo>
                  <a:lnTo>
                    <a:pt x="10" y="182"/>
                  </a:lnTo>
                  <a:lnTo>
                    <a:pt x="0" y="239"/>
                  </a:lnTo>
                  <a:lnTo>
                    <a:pt x="3" y="298"/>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46" name="Freeform 1437"/>
            <p:cNvSpPr>
              <a:spLocks/>
            </p:cNvSpPr>
            <p:nvPr/>
          </p:nvSpPr>
          <p:spPr bwMode="auto">
            <a:xfrm>
              <a:off x="2797438" y="1426085"/>
              <a:ext cx="1012863" cy="994990"/>
            </a:xfrm>
            <a:custGeom>
              <a:avLst/>
              <a:gdLst>
                <a:gd name="T0" fmla="*/ 331 w 510"/>
                <a:gd name="T1" fmla="*/ 501 h 501"/>
                <a:gd name="T2" fmla="*/ 381 w 510"/>
                <a:gd name="T3" fmla="*/ 473 h 501"/>
                <a:gd name="T4" fmla="*/ 424 w 510"/>
                <a:gd name="T5" fmla="*/ 434 h 501"/>
                <a:gd name="T6" fmla="*/ 460 w 510"/>
                <a:gd name="T7" fmla="*/ 384 h 501"/>
                <a:gd name="T8" fmla="*/ 481 w 510"/>
                <a:gd name="T9" fmla="*/ 329 h 501"/>
                <a:gd name="T10" fmla="*/ 491 w 510"/>
                <a:gd name="T11" fmla="*/ 272 h 501"/>
                <a:gd name="T12" fmla="*/ 486 w 510"/>
                <a:gd name="T13" fmla="*/ 213 h 501"/>
                <a:gd name="T14" fmla="*/ 467 w 510"/>
                <a:gd name="T15" fmla="*/ 158 h 501"/>
                <a:gd name="T16" fmla="*/ 438 w 510"/>
                <a:gd name="T17" fmla="*/ 108 h 501"/>
                <a:gd name="T18" fmla="*/ 396 w 510"/>
                <a:gd name="T19" fmla="*/ 65 h 501"/>
                <a:gd name="T20" fmla="*/ 348 w 510"/>
                <a:gd name="T21" fmla="*/ 34 h 501"/>
                <a:gd name="T22" fmla="*/ 293 w 510"/>
                <a:gd name="T23" fmla="*/ 15 h 501"/>
                <a:gd name="T24" fmla="*/ 236 w 510"/>
                <a:gd name="T25" fmla="*/ 10 h 501"/>
                <a:gd name="T26" fmla="*/ 178 w 510"/>
                <a:gd name="T27" fmla="*/ 17 h 501"/>
                <a:gd name="T28" fmla="*/ 126 w 510"/>
                <a:gd name="T29" fmla="*/ 38 h 501"/>
                <a:gd name="T30" fmla="*/ 78 w 510"/>
                <a:gd name="T31" fmla="*/ 72 h 501"/>
                <a:gd name="T32" fmla="*/ 40 w 510"/>
                <a:gd name="T33" fmla="*/ 115 h 501"/>
                <a:gd name="T34" fmla="*/ 14 w 510"/>
                <a:gd name="T35" fmla="*/ 165 h 501"/>
                <a:gd name="T36" fmla="*/ 0 w 510"/>
                <a:gd name="T37" fmla="*/ 222 h 501"/>
                <a:gd name="T38" fmla="*/ 0 w 510"/>
                <a:gd name="T39" fmla="*/ 279 h 501"/>
                <a:gd name="T40" fmla="*/ 14 w 510"/>
                <a:gd name="T41" fmla="*/ 337 h 501"/>
                <a:gd name="T42" fmla="*/ 38 w 510"/>
                <a:gd name="T43" fmla="*/ 384 h 501"/>
                <a:gd name="T44" fmla="*/ 76 w 510"/>
                <a:gd name="T45" fmla="*/ 432 h 501"/>
                <a:gd name="T46" fmla="*/ 124 w 510"/>
                <a:gd name="T47" fmla="*/ 468 h 501"/>
                <a:gd name="T48" fmla="*/ 176 w 510"/>
                <a:gd name="T49" fmla="*/ 492 h 501"/>
                <a:gd name="T50" fmla="*/ 233 w 510"/>
                <a:gd name="T51" fmla="*/ 501 h 501"/>
                <a:gd name="T52" fmla="*/ 295 w 510"/>
                <a:gd name="T53" fmla="*/ 499 h 501"/>
                <a:gd name="T54" fmla="*/ 350 w 510"/>
                <a:gd name="T55" fmla="*/ 482 h 501"/>
                <a:gd name="T56" fmla="*/ 403 w 510"/>
                <a:gd name="T57" fmla="*/ 454 h 501"/>
                <a:gd name="T58" fmla="*/ 446 w 510"/>
                <a:gd name="T59" fmla="*/ 415 h 501"/>
                <a:gd name="T60" fmla="*/ 479 w 510"/>
                <a:gd name="T61" fmla="*/ 365 h 501"/>
                <a:gd name="T62" fmla="*/ 500 w 510"/>
                <a:gd name="T63" fmla="*/ 310 h 501"/>
                <a:gd name="T64" fmla="*/ 510 w 510"/>
                <a:gd name="T65" fmla="*/ 253 h 501"/>
                <a:gd name="T66" fmla="*/ 505 w 510"/>
                <a:gd name="T67" fmla="*/ 194 h 501"/>
                <a:gd name="T68" fmla="*/ 486 w 510"/>
                <a:gd name="T69" fmla="*/ 139 h 501"/>
                <a:gd name="T70" fmla="*/ 458 w 510"/>
                <a:gd name="T71" fmla="*/ 89 h 501"/>
                <a:gd name="T72" fmla="*/ 417 w 510"/>
                <a:gd name="T73" fmla="*/ 48 h 501"/>
                <a:gd name="T74" fmla="*/ 367 w 510"/>
                <a:gd name="T75" fmla="*/ 17 h 501"/>
                <a:gd name="T76" fmla="*/ 312 w 510"/>
                <a:gd name="T77"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0" h="501">
                  <a:moveTo>
                    <a:pt x="331" y="501"/>
                  </a:moveTo>
                  <a:lnTo>
                    <a:pt x="381" y="473"/>
                  </a:lnTo>
                  <a:lnTo>
                    <a:pt x="424" y="434"/>
                  </a:lnTo>
                  <a:lnTo>
                    <a:pt x="460" y="384"/>
                  </a:lnTo>
                  <a:lnTo>
                    <a:pt x="481" y="329"/>
                  </a:lnTo>
                  <a:lnTo>
                    <a:pt x="491" y="272"/>
                  </a:lnTo>
                  <a:lnTo>
                    <a:pt x="486" y="213"/>
                  </a:lnTo>
                  <a:lnTo>
                    <a:pt x="467" y="158"/>
                  </a:lnTo>
                  <a:lnTo>
                    <a:pt x="438" y="108"/>
                  </a:lnTo>
                  <a:lnTo>
                    <a:pt x="396" y="65"/>
                  </a:lnTo>
                  <a:lnTo>
                    <a:pt x="348" y="34"/>
                  </a:lnTo>
                  <a:lnTo>
                    <a:pt x="293" y="15"/>
                  </a:lnTo>
                  <a:lnTo>
                    <a:pt x="236" y="10"/>
                  </a:lnTo>
                  <a:lnTo>
                    <a:pt x="178" y="17"/>
                  </a:lnTo>
                  <a:lnTo>
                    <a:pt x="126" y="38"/>
                  </a:lnTo>
                  <a:lnTo>
                    <a:pt x="78" y="72"/>
                  </a:lnTo>
                  <a:lnTo>
                    <a:pt x="40" y="115"/>
                  </a:lnTo>
                  <a:lnTo>
                    <a:pt x="14" y="165"/>
                  </a:lnTo>
                  <a:lnTo>
                    <a:pt x="0" y="222"/>
                  </a:lnTo>
                  <a:lnTo>
                    <a:pt x="0" y="279"/>
                  </a:lnTo>
                  <a:lnTo>
                    <a:pt x="14" y="337"/>
                  </a:lnTo>
                  <a:lnTo>
                    <a:pt x="38" y="384"/>
                  </a:lnTo>
                  <a:lnTo>
                    <a:pt x="76" y="432"/>
                  </a:lnTo>
                  <a:lnTo>
                    <a:pt x="124" y="468"/>
                  </a:lnTo>
                  <a:lnTo>
                    <a:pt x="176" y="492"/>
                  </a:lnTo>
                  <a:lnTo>
                    <a:pt x="233" y="501"/>
                  </a:lnTo>
                  <a:lnTo>
                    <a:pt x="295" y="499"/>
                  </a:lnTo>
                  <a:lnTo>
                    <a:pt x="350" y="482"/>
                  </a:lnTo>
                  <a:lnTo>
                    <a:pt x="403" y="454"/>
                  </a:lnTo>
                  <a:lnTo>
                    <a:pt x="446" y="415"/>
                  </a:lnTo>
                  <a:lnTo>
                    <a:pt x="479" y="365"/>
                  </a:lnTo>
                  <a:lnTo>
                    <a:pt x="500" y="310"/>
                  </a:lnTo>
                  <a:lnTo>
                    <a:pt x="510" y="253"/>
                  </a:lnTo>
                  <a:lnTo>
                    <a:pt x="505" y="194"/>
                  </a:lnTo>
                  <a:lnTo>
                    <a:pt x="486" y="139"/>
                  </a:lnTo>
                  <a:lnTo>
                    <a:pt x="458" y="89"/>
                  </a:lnTo>
                  <a:lnTo>
                    <a:pt x="417" y="48"/>
                  </a:lnTo>
                  <a:lnTo>
                    <a:pt x="367" y="17"/>
                  </a:lnTo>
                  <a:lnTo>
                    <a:pt x="312"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47" name="Freeform 1438"/>
            <p:cNvSpPr>
              <a:spLocks/>
            </p:cNvSpPr>
            <p:nvPr/>
          </p:nvSpPr>
          <p:spPr bwMode="auto">
            <a:xfrm>
              <a:off x="3683197" y="1777608"/>
              <a:ext cx="51636" cy="434936"/>
            </a:xfrm>
            <a:custGeom>
              <a:avLst/>
              <a:gdLst>
                <a:gd name="T0" fmla="*/ 4 w 26"/>
                <a:gd name="T1" fmla="*/ 0 h 219"/>
                <a:gd name="T2" fmla="*/ 23 w 26"/>
                <a:gd name="T3" fmla="*/ 57 h 219"/>
                <a:gd name="T4" fmla="*/ 26 w 26"/>
                <a:gd name="T5" fmla="*/ 117 h 219"/>
                <a:gd name="T6" fmla="*/ 19 w 26"/>
                <a:gd name="T7" fmla="*/ 176 h 219"/>
                <a:gd name="T8" fmla="*/ 0 w 26"/>
                <a:gd name="T9" fmla="*/ 219 h 219"/>
              </a:gdLst>
              <a:ahLst/>
              <a:cxnLst>
                <a:cxn ang="0">
                  <a:pos x="T0" y="T1"/>
                </a:cxn>
                <a:cxn ang="0">
                  <a:pos x="T2" y="T3"/>
                </a:cxn>
                <a:cxn ang="0">
                  <a:pos x="T4" y="T5"/>
                </a:cxn>
                <a:cxn ang="0">
                  <a:pos x="T6" y="T7"/>
                </a:cxn>
                <a:cxn ang="0">
                  <a:pos x="T8" y="T9"/>
                </a:cxn>
              </a:cxnLst>
              <a:rect l="0" t="0" r="r" b="b"/>
              <a:pathLst>
                <a:path w="26" h="219">
                  <a:moveTo>
                    <a:pt x="4" y="0"/>
                  </a:moveTo>
                  <a:lnTo>
                    <a:pt x="23" y="57"/>
                  </a:lnTo>
                  <a:lnTo>
                    <a:pt x="26" y="117"/>
                  </a:lnTo>
                  <a:lnTo>
                    <a:pt x="19" y="176"/>
                  </a:lnTo>
                  <a:lnTo>
                    <a:pt x="0" y="219"/>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48" name="Freeform 1439"/>
            <p:cNvSpPr>
              <a:spLocks/>
            </p:cNvSpPr>
            <p:nvPr/>
          </p:nvSpPr>
          <p:spPr bwMode="auto">
            <a:xfrm>
              <a:off x="2996039" y="1455874"/>
              <a:ext cx="236335" cy="800362"/>
            </a:xfrm>
            <a:custGeom>
              <a:avLst/>
              <a:gdLst>
                <a:gd name="T0" fmla="*/ 81 w 119"/>
                <a:gd name="T1" fmla="*/ 403 h 403"/>
                <a:gd name="T2" fmla="*/ 43 w 119"/>
                <a:gd name="T3" fmla="*/ 355 h 403"/>
                <a:gd name="T4" fmla="*/ 14 w 119"/>
                <a:gd name="T5" fmla="*/ 305 h 403"/>
                <a:gd name="T6" fmla="*/ 0 w 119"/>
                <a:gd name="T7" fmla="*/ 248 h 403"/>
                <a:gd name="T8" fmla="*/ 0 w 119"/>
                <a:gd name="T9" fmla="*/ 188 h 403"/>
                <a:gd name="T10" fmla="*/ 12 w 119"/>
                <a:gd name="T11" fmla="*/ 133 h 403"/>
                <a:gd name="T12" fmla="*/ 38 w 119"/>
                <a:gd name="T13" fmla="*/ 81 h 403"/>
                <a:gd name="T14" fmla="*/ 74 w 119"/>
                <a:gd name="T15" fmla="*/ 35 h 403"/>
                <a:gd name="T16" fmla="*/ 119 w 119"/>
                <a:gd name="T17"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403">
                  <a:moveTo>
                    <a:pt x="81" y="403"/>
                  </a:moveTo>
                  <a:lnTo>
                    <a:pt x="43" y="355"/>
                  </a:lnTo>
                  <a:lnTo>
                    <a:pt x="14" y="305"/>
                  </a:lnTo>
                  <a:lnTo>
                    <a:pt x="0" y="248"/>
                  </a:lnTo>
                  <a:lnTo>
                    <a:pt x="0" y="188"/>
                  </a:lnTo>
                  <a:lnTo>
                    <a:pt x="12" y="133"/>
                  </a:lnTo>
                  <a:lnTo>
                    <a:pt x="38" y="81"/>
                  </a:lnTo>
                  <a:lnTo>
                    <a:pt x="74" y="35"/>
                  </a:lnTo>
                  <a:lnTo>
                    <a:pt x="119"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49" name="Freeform 1440"/>
            <p:cNvSpPr>
              <a:spLocks/>
            </p:cNvSpPr>
            <p:nvPr/>
          </p:nvSpPr>
          <p:spPr bwMode="auto">
            <a:xfrm>
              <a:off x="3232373" y="1388350"/>
              <a:ext cx="218460" cy="67524"/>
            </a:xfrm>
            <a:custGeom>
              <a:avLst/>
              <a:gdLst>
                <a:gd name="T0" fmla="*/ 110 w 110"/>
                <a:gd name="T1" fmla="*/ 0 h 34"/>
                <a:gd name="T2" fmla="*/ 52 w 110"/>
                <a:gd name="T3" fmla="*/ 10 h 34"/>
                <a:gd name="T4" fmla="*/ 0 w 110"/>
                <a:gd name="T5" fmla="*/ 34 h 34"/>
              </a:gdLst>
              <a:ahLst/>
              <a:cxnLst>
                <a:cxn ang="0">
                  <a:pos x="T0" y="T1"/>
                </a:cxn>
                <a:cxn ang="0">
                  <a:pos x="T2" y="T3"/>
                </a:cxn>
                <a:cxn ang="0">
                  <a:pos x="T4" y="T5"/>
                </a:cxn>
              </a:cxnLst>
              <a:rect l="0" t="0" r="r" b="b"/>
              <a:pathLst>
                <a:path w="110" h="34">
                  <a:moveTo>
                    <a:pt x="110" y="0"/>
                  </a:moveTo>
                  <a:lnTo>
                    <a:pt x="52" y="10"/>
                  </a:lnTo>
                  <a:lnTo>
                    <a:pt x="0" y="3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50" name="Freeform 1441"/>
            <p:cNvSpPr>
              <a:spLocks/>
            </p:cNvSpPr>
            <p:nvPr/>
          </p:nvSpPr>
          <p:spPr bwMode="auto">
            <a:xfrm>
              <a:off x="2890780" y="1610783"/>
              <a:ext cx="591830" cy="768585"/>
            </a:xfrm>
            <a:custGeom>
              <a:avLst/>
              <a:gdLst>
                <a:gd name="T0" fmla="*/ 38 w 298"/>
                <a:gd name="T1" fmla="*/ 0 h 387"/>
                <a:gd name="T2" fmla="*/ 12 w 298"/>
                <a:gd name="T3" fmla="*/ 53 h 387"/>
                <a:gd name="T4" fmla="*/ 0 w 298"/>
                <a:gd name="T5" fmla="*/ 108 h 387"/>
                <a:gd name="T6" fmla="*/ 0 w 298"/>
                <a:gd name="T7" fmla="*/ 165 h 387"/>
                <a:gd name="T8" fmla="*/ 15 w 298"/>
                <a:gd name="T9" fmla="*/ 222 h 387"/>
                <a:gd name="T10" fmla="*/ 41 w 298"/>
                <a:gd name="T11" fmla="*/ 275 h 387"/>
                <a:gd name="T12" fmla="*/ 79 w 298"/>
                <a:gd name="T13" fmla="*/ 320 h 387"/>
                <a:gd name="T14" fmla="*/ 127 w 298"/>
                <a:gd name="T15" fmla="*/ 353 h 387"/>
                <a:gd name="T16" fmla="*/ 182 w 298"/>
                <a:gd name="T17" fmla="*/ 377 h 387"/>
                <a:gd name="T18" fmla="*/ 239 w 298"/>
                <a:gd name="T19" fmla="*/ 387 h 387"/>
                <a:gd name="T20" fmla="*/ 298 w 298"/>
                <a:gd name="T21" fmla="*/ 384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8" h="387">
                  <a:moveTo>
                    <a:pt x="38" y="0"/>
                  </a:moveTo>
                  <a:lnTo>
                    <a:pt x="12" y="53"/>
                  </a:lnTo>
                  <a:lnTo>
                    <a:pt x="0" y="108"/>
                  </a:lnTo>
                  <a:lnTo>
                    <a:pt x="0" y="165"/>
                  </a:lnTo>
                  <a:lnTo>
                    <a:pt x="15" y="222"/>
                  </a:lnTo>
                  <a:lnTo>
                    <a:pt x="41" y="275"/>
                  </a:lnTo>
                  <a:lnTo>
                    <a:pt x="79" y="320"/>
                  </a:lnTo>
                  <a:lnTo>
                    <a:pt x="127" y="353"/>
                  </a:lnTo>
                  <a:lnTo>
                    <a:pt x="182" y="377"/>
                  </a:lnTo>
                  <a:lnTo>
                    <a:pt x="239" y="387"/>
                  </a:lnTo>
                  <a:lnTo>
                    <a:pt x="298" y="38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51" name="Freeform 1442"/>
            <p:cNvSpPr>
              <a:spLocks/>
            </p:cNvSpPr>
            <p:nvPr/>
          </p:nvSpPr>
          <p:spPr bwMode="auto">
            <a:xfrm>
              <a:off x="2763676" y="1791509"/>
              <a:ext cx="691131" cy="667299"/>
            </a:xfrm>
            <a:custGeom>
              <a:avLst/>
              <a:gdLst>
                <a:gd name="T0" fmla="*/ 14 w 348"/>
                <a:gd name="T1" fmla="*/ 0 h 336"/>
                <a:gd name="T2" fmla="*/ 0 w 348"/>
                <a:gd name="T3" fmla="*/ 55 h 336"/>
                <a:gd name="T4" fmla="*/ 0 w 348"/>
                <a:gd name="T5" fmla="*/ 112 h 336"/>
                <a:gd name="T6" fmla="*/ 12 w 348"/>
                <a:gd name="T7" fmla="*/ 169 h 336"/>
                <a:gd name="T8" fmla="*/ 36 w 348"/>
                <a:gd name="T9" fmla="*/ 222 h 336"/>
                <a:gd name="T10" fmla="*/ 74 w 348"/>
                <a:gd name="T11" fmla="*/ 267 h 336"/>
                <a:gd name="T12" fmla="*/ 119 w 348"/>
                <a:gd name="T13" fmla="*/ 301 h 336"/>
                <a:gd name="T14" fmla="*/ 174 w 348"/>
                <a:gd name="T15" fmla="*/ 324 h 336"/>
                <a:gd name="T16" fmla="*/ 231 w 348"/>
                <a:gd name="T17" fmla="*/ 336 h 336"/>
                <a:gd name="T18" fmla="*/ 288 w 348"/>
                <a:gd name="T19" fmla="*/ 334 h 336"/>
                <a:gd name="T20" fmla="*/ 348 w 348"/>
                <a:gd name="T21" fmla="*/ 317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8" h="336">
                  <a:moveTo>
                    <a:pt x="14" y="0"/>
                  </a:moveTo>
                  <a:lnTo>
                    <a:pt x="0" y="55"/>
                  </a:lnTo>
                  <a:lnTo>
                    <a:pt x="0" y="112"/>
                  </a:lnTo>
                  <a:lnTo>
                    <a:pt x="12" y="169"/>
                  </a:lnTo>
                  <a:lnTo>
                    <a:pt x="36" y="222"/>
                  </a:lnTo>
                  <a:lnTo>
                    <a:pt x="74" y="267"/>
                  </a:lnTo>
                  <a:lnTo>
                    <a:pt x="119" y="301"/>
                  </a:lnTo>
                  <a:lnTo>
                    <a:pt x="174" y="324"/>
                  </a:lnTo>
                  <a:lnTo>
                    <a:pt x="231" y="336"/>
                  </a:lnTo>
                  <a:lnTo>
                    <a:pt x="288" y="334"/>
                  </a:lnTo>
                  <a:lnTo>
                    <a:pt x="348" y="3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52" name="Freeform 1443"/>
            <p:cNvSpPr>
              <a:spLocks/>
            </p:cNvSpPr>
            <p:nvPr/>
          </p:nvSpPr>
          <p:spPr bwMode="auto">
            <a:xfrm>
              <a:off x="2811340" y="2127145"/>
              <a:ext cx="909591" cy="375356"/>
            </a:xfrm>
            <a:custGeom>
              <a:avLst/>
              <a:gdLst>
                <a:gd name="T0" fmla="*/ 458 w 458"/>
                <a:gd name="T1" fmla="*/ 0 h 189"/>
                <a:gd name="T2" fmla="*/ 436 w 458"/>
                <a:gd name="T3" fmla="*/ 55 h 189"/>
                <a:gd name="T4" fmla="*/ 400 w 458"/>
                <a:gd name="T5" fmla="*/ 105 h 189"/>
                <a:gd name="T6" fmla="*/ 358 w 458"/>
                <a:gd name="T7" fmla="*/ 143 h 189"/>
                <a:gd name="T8" fmla="*/ 303 w 458"/>
                <a:gd name="T9" fmla="*/ 172 h 189"/>
                <a:gd name="T10" fmla="*/ 250 w 458"/>
                <a:gd name="T11" fmla="*/ 186 h 189"/>
                <a:gd name="T12" fmla="*/ 191 w 458"/>
                <a:gd name="T13" fmla="*/ 189 h 189"/>
                <a:gd name="T14" fmla="*/ 133 w 458"/>
                <a:gd name="T15" fmla="*/ 177 h 189"/>
                <a:gd name="T16" fmla="*/ 81 w 458"/>
                <a:gd name="T17" fmla="*/ 153 h 189"/>
                <a:gd name="T18" fmla="*/ 36 w 458"/>
                <a:gd name="T19" fmla="*/ 117 h 189"/>
                <a:gd name="T20" fmla="*/ 0 w 458"/>
                <a:gd name="T21"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189">
                  <a:moveTo>
                    <a:pt x="458" y="0"/>
                  </a:moveTo>
                  <a:lnTo>
                    <a:pt x="436" y="55"/>
                  </a:lnTo>
                  <a:lnTo>
                    <a:pt x="400" y="105"/>
                  </a:lnTo>
                  <a:lnTo>
                    <a:pt x="358" y="143"/>
                  </a:lnTo>
                  <a:lnTo>
                    <a:pt x="303" y="172"/>
                  </a:lnTo>
                  <a:lnTo>
                    <a:pt x="250" y="186"/>
                  </a:lnTo>
                  <a:lnTo>
                    <a:pt x="191" y="189"/>
                  </a:lnTo>
                  <a:lnTo>
                    <a:pt x="133" y="177"/>
                  </a:lnTo>
                  <a:lnTo>
                    <a:pt x="81" y="153"/>
                  </a:lnTo>
                  <a:lnTo>
                    <a:pt x="36" y="117"/>
                  </a:lnTo>
                  <a:lnTo>
                    <a:pt x="0" y="74"/>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53" name="Freeform 1444"/>
            <p:cNvSpPr>
              <a:spLocks/>
            </p:cNvSpPr>
            <p:nvPr/>
          </p:nvSpPr>
          <p:spPr bwMode="auto">
            <a:xfrm>
              <a:off x="2944403" y="1938474"/>
              <a:ext cx="893703" cy="440893"/>
            </a:xfrm>
            <a:custGeom>
              <a:avLst/>
              <a:gdLst>
                <a:gd name="T0" fmla="*/ 450 w 450"/>
                <a:gd name="T1" fmla="*/ 134 h 222"/>
                <a:gd name="T2" fmla="*/ 407 w 450"/>
                <a:gd name="T3" fmla="*/ 174 h 222"/>
                <a:gd name="T4" fmla="*/ 355 w 450"/>
                <a:gd name="T5" fmla="*/ 203 h 222"/>
                <a:gd name="T6" fmla="*/ 298 w 450"/>
                <a:gd name="T7" fmla="*/ 219 h 222"/>
                <a:gd name="T8" fmla="*/ 240 w 450"/>
                <a:gd name="T9" fmla="*/ 222 h 222"/>
                <a:gd name="T10" fmla="*/ 181 w 450"/>
                <a:gd name="T11" fmla="*/ 212 h 222"/>
                <a:gd name="T12" fmla="*/ 128 w 450"/>
                <a:gd name="T13" fmla="*/ 188 h 222"/>
                <a:gd name="T14" fmla="*/ 81 w 450"/>
                <a:gd name="T15" fmla="*/ 153 h 222"/>
                <a:gd name="T16" fmla="*/ 40 w 450"/>
                <a:gd name="T17" fmla="*/ 107 h 222"/>
                <a:gd name="T18" fmla="*/ 14 w 450"/>
                <a:gd name="T19" fmla="*/ 57 h 222"/>
                <a:gd name="T20" fmla="*/ 0 w 450"/>
                <a:gd name="T21"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0" h="222">
                  <a:moveTo>
                    <a:pt x="450" y="134"/>
                  </a:moveTo>
                  <a:lnTo>
                    <a:pt x="407" y="174"/>
                  </a:lnTo>
                  <a:lnTo>
                    <a:pt x="355" y="203"/>
                  </a:lnTo>
                  <a:lnTo>
                    <a:pt x="298" y="219"/>
                  </a:lnTo>
                  <a:lnTo>
                    <a:pt x="240" y="222"/>
                  </a:lnTo>
                  <a:lnTo>
                    <a:pt x="181" y="212"/>
                  </a:lnTo>
                  <a:lnTo>
                    <a:pt x="128" y="188"/>
                  </a:lnTo>
                  <a:lnTo>
                    <a:pt x="81" y="153"/>
                  </a:lnTo>
                  <a:lnTo>
                    <a:pt x="40" y="107"/>
                  </a:lnTo>
                  <a:lnTo>
                    <a:pt x="14" y="57"/>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54" name="Freeform 1445"/>
            <p:cNvSpPr>
              <a:spLocks/>
            </p:cNvSpPr>
            <p:nvPr/>
          </p:nvSpPr>
          <p:spPr bwMode="auto">
            <a:xfrm>
              <a:off x="2719984" y="1620713"/>
              <a:ext cx="991017" cy="1018822"/>
            </a:xfrm>
            <a:custGeom>
              <a:avLst/>
              <a:gdLst>
                <a:gd name="T0" fmla="*/ 492 w 499"/>
                <a:gd name="T1" fmla="*/ 198 h 513"/>
                <a:gd name="T2" fmla="*/ 466 w 499"/>
                <a:gd name="T3" fmla="*/ 146 h 513"/>
                <a:gd name="T4" fmla="*/ 427 w 499"/>
                <a:gd name="T5" fmla="*/ 100 h 513"/>
                <a:gd name="T6" fmla="*/ 380 w 499"/>
                <a:gd name="T7" fmla="*/ 62 h 513"/>
                <a:gd name="T8" fmla="*/ 327 w 499"/>
                <a:gd name="T9" fmla="*/ 38 h 513"/>
                <a:gd name="T10" fmla="*/ 270 w 499"/>
                <a:gd name="T11" fmla="*/ 26 h 513"/>
                <a:gd name="T12" fmla="*/ 210 w 499"/>
                <a:gd name="T13" fmla="*/ 29 h 513"/>
                <a:gd name="T14" fmla="*/ 155 w 499"/>
                <a:gd name="T15" fmla="*/ 45 h 513"/>
                <a:gd name="T16" fmla="*/ 103 w 499"/>
                <a:gd name="T17" fmla="*/ 72 h 513"/>
                <a:gd name="T18" fmla="*/ 62 w 499"/>
                <a:gd name="T19" fmla="*/ 110 h 513"/>
                <a:gd name="T20" fmla="*/ 29 w 499"/>
                <a:gd name="T21" fmla="*/ 158 h 513"/>
                <a:gd name="T22" fmla="*/ 8 w 499"/>
                <a:gd name="T23" fmla="*/ 212 h 513"/>
                <a:gd name="T24" fmla="*/ 0 w 499"/>
                <a:gd name="T25" fmla="*/ 270 h 513"/>
                <a:gd name="T26" fmla="*/ 8 w 499"/>
                <a:gd name="T27" fmla="*/ 327 h 513"/>
                <a:gd name="T28" fmla="*/ 27 w 499"/>
                <a:gd name="T29" fmla="*/ 379 h 513"/>
                <a:gd name="T30" fmla="*/ 58 w 499"/>
                <a:gd name="T31" fmla="*/ 427 h 513"/>
                <a:gd name="T32" fmla="*/ 101 w 499"/>
                <a:gd name="T33" fmla="*/ 468 h 513"/>
                <a:gd name="T34" fmla="*/ 151 w 499"/>
                <a:gd name="T35" fmla="*/ 496 h 513"/>
                <a:gd name="T36" fmla="*/ 206 w 499"/>
                <a:gd name="T37" fmla="*/ 511 h 513"/>
                <a:gd name="T38" fmla="*/ 263 w 499"/>
                <a:gd name="T39" fmla="*/ 513 h 513"/>
                <a:gd name="T40" fmla="*/ 320 w 499"/>
                <a:gd name="T41" fmla="*/ 503 h 513"/>
                <a:gd name="T42" fmla="*/ 375 w 499"/>
                <a:gd name="T43" fmla="*/ 480 h 513"/>
                <a:gd name="T44" fmla="*/ 420 w 499"/>
                <a:gd name="T45" fmla="*/ 444 h 513"/>
                <a:gd name="T46" fmla="*/ 458 w 499"/>
                <a:gd name="T47" fmla="*/ 398 h 513"/>
                <a:gd name="T48" fmla="*/ 485 w 499"/>
                <a:gd name="T49" fmla="*/ 346 h 513"/>
                <a:gd name="T50" fmla="*/ 499 w 499"/>
                <a:gd name="T51" fmla="*/ 286 h 513"/>
                <a:gd name="T52" fmla="*/ 499 w 499"/>
                <a:gd name="T53" fmla="*/ 229 h 513"/>
                <a:gd name="T54" fmla="*/ 485 w 499"/>
                <a:gd name="T55" fmla="*/ 172 h 513"/>
                <a:gd name="T56" fmla="*/ 458 w 499"/>
                <a:gd name="T57" fmla="*/ 117 h 513"/>
                <a:gd name="T58" fmla="*/ 420 w 499"/>
                <a:gd name="T59" fmla="*/ 72 h 513"/>
                <a:gd name="T60" fmla="*/ 375 w 499"/>
                <a:gd name="T61" fmla="*/ 36 h 513"/>
                <a:gd name="T62" fmla="*/ 320 w 499"/>
                <a:gd name="T63" fmla="*/ 12 h 513"/>
                <a:gd name="T64" fmla="*/ 263 w 499"/>
                <a:gd name="T65" fmla="*/ 0 h 513"/>
                <a:gd name="T66" fmla="*/ 206 w 499"/>
                <a:gd name="T67" fmla="*/ 3 h 513"/>
                <a:gd name="T68" fmla="*/ 148 w 499"/>
                <a:gd name="T69" fmla="*/ 19 h 513"/>
                <a:gd name="T70" fmla="*/ 98 w 499"/>
                <a:gd name="T71" fmla="*/ 48 h 513"/>
                <a:gd name="T72" fmla="*/ 60 w 499"/>
                <a:gd name="T73" fmla="*/ 84 h 513"/>
                <a:gd name="T74" fmla="*/ 24 w 499"/>
                <a:gd name="T75" fmla="*/ 134 h 513"/>
                <a:gd name="T76" fmla="*/ 3 w 499"/>
                <a:gd name="T77" fmla="*/ 189 h 513"/>
                <a:gd name="T78" fmla="*/ 0 w 499"/>
                <a:gd name="T79" fmla="*/ 243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9" h="513">
                  <a:moveTo>
                    <a:pt x="492" y="198"/>
                  </a:moveTo>
                  <a:lnTo>
                    <a:pt x="466" y="146"/>
                  </a:lnTo>
                  <a:lnTo>
                    <a:pt x="427" y="100"/>
                  </a:lnTo>
                  <a:lnTo>
                    <a:pt x="380" y="62"/>
                  </a:lnTo>
                  <a:lnTo>
                    <a:pt x="327" y="38"/>
                  </a:lnTo>
                  <a:lnTo>
                    <a:pt x="270" y="26"/>
                  </a:lnTo>
                  <a:lnTo>
                    <a:pt x="210" y="29"/>
                  </a:lnTo>
                  <a:lnTo>
                    <a:pt x="155" y="45"/>
                  </a:lnTo>
                  <a:lnTo>
                    <a:pt x="103" y="72"/>
                  </a:lnTo>
                  <a:lnTo>
                    <a:pt x="62" y="110"/>
                  </a:lnTo>
                  <a:lnTo>
                    <a:pt x="29" y="158"/>
                  </a:lnTo>
                  <a:lnTo>
                    <a:pt x="8" y="212"/>
                  </a:lnTo>
                  <a:lnTo>
                    <a:pt x="0" y="270"/>
                  </a:lnTo>
                  <a:lnTo>
                    <a:pt x="8" y="327"/>
                  </a:lnTo>
                  <a:lnTo>
                    <a:pt x="27" y="379"/>
                  </a:lnTo>
                  <a:lnTo>
                    <a:pt x="58" y="427"/>
                  </a:lnTo>
                  <a:lnTo>
                    <a:pt x="101" y="468"/>
                  </a:lnTo>
                  <a:lnTo>
                    <a:pt x="151" y="496"/>
                  </a:lnTo>
                  <a:lnTo>
                    <a:pt x="206" y="511"/>
                  </a:lnTo>
                  <a:lnTo>
                    <a:pt x="263" y="513"/>
                  </a:lnTo>
                  <a:lnTo>
                    <a:pt x="320" y="503"/>
                  </a:lnTo>
                  <a:lnTo>
                    <a:pt x="375" y="480"/>
                  </a:lnTo>
                  <a:lnTo>
                    <a:pt x="420" y="444"/>
                  </a:lnTo>
                  <a:lnTo>
                    <a:pt x="458" y="398"/>
                  </a:lnTo>
                  <a:lnTo>
                    <a:pt x="485" y="346"/>
                  </a:lnTo>
                  <a:lnTo>
                    <a:pt x="499" y="286"/>
                  </a:lnTo>
                  <a:lnTo>
                    <a:pt x="499" y="229"/>
                  </a:lnTo>
                  <a:lnTo>
                    <a:pt x="485" y="172"/>
                  </a:lnTo>
                  <a:lnTo>
                    <a:pt x="458" y="117"/>
                  </a:lnTo>
                  <a:lnTo>
                    <a:pt x="420" y="72"/>
                  </a:lnTo>
                  <a:lnTo>
                    <a:pt x="375" y="36"/>
                  </a:lnTo>
                  <a:lnTo>
                    <a:pt x="320" y="12"/>
                  </a:lnTo>
                  <a:lnTo>
                    <a:pt x="263" y="0"/>
                  </a:lnTo>
                  <a:lnTo>
                    <a:pt x="206" y="3"/>
                  </a:lnTo>
                  <a:lnTo>
                    <a:pt x="148" y="19"/>
                  </a:lnTo>
                  <a:lnTo>
                    <a:pt x="98" y="48"/>
                  </a:lnTo>
                  <a:lnTo>
                    <a:pt x="60" y="84"/>
                  </a:lnTo>
                  <a:lnTo>
                    <a:pt x="24" y="134"/>
                  </a:lnTo>
                  <a:lnTo>
                    <a:pt x="3" y="189"/>
                  </a:lnTo>
                  <a:lnTo>
                    <a:pt x="0" y="24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55" name="Freeform 1446"/>
            <p:cNvSpPr>
              <a:spLocks/>
            </p:cNvSpPr>
            <p:nvPr/>
          </p:nvSpPr>
          <p:spPr bwMode="auto">
            <a:xfrm>
              <a:off x="2735872" y="1980180"/>
              <a:ext cx="985060" cy="710991"/>
            </a:xfrm>
            <a:custGeom>
              <a:avLst/>
              <a:gdLst>
                <a:gd name="T0" fmla="*/ 484 w 496"/>
                <a:gd name="T1" fmla="*/ 17 h 358"/>
                <a:gd name="T2" fmla="*/ 496 w 496"/>
                <a:gd name="T3" fmla="*/ 74 h 358"/>
                <a:gd name="T4" fmla="*/ 496 w 496"/>
                <a:gd name="T5" fmla="*/ 134 h 358"/>
                <a:gd name="T6" fmla="*/ 481 w 496"/>
                <a:gd name="T7" fmla="*/ 191 h 358"/>
                <a:gd name="T8" fmla="*/ 455 w 496"/>
                <a:gd name="T9" fmla="*/ 244 h 358"/>
                <a:gd name="T10" fmla="*/ 419 w 496"/>
                <a:gd name="T11" fmla="*/ 289 h 358"/>
                <a:gd name="T12" fmla="*/ 372 w 496"/>
                <a:gd name="T13" fmla="*/ 325 h 358"/>
                <a:gd name="T14" fmla="*/ 319 w 496"/>
                <a:gd name="T15" fmla="*/ 349 h 358"/>
                <a:gd name="T16" fmla="*/ 262 w 496"/>
                <a:gd name="T17" fmla="*/ 358 h 358"/>
                <a:gd name="T18" fmla="*/ 205 w 496"/>
                <a:gd name="T19" fmla="*/ 356 h 358"/>
                <a:gd name="T20" fmla="*/ 150 w 496"/>
                <a:gd name="T21" fmla="*/ 339 h 358"/>
                <a:gd name="T22" fmla="*/ 100 w 496"/>
                <a:gd name="T23" fmla="*/ 310 h 358"/>
                <a:gd name="T24" fmla="*/ 57 w 496"/>
                <a:gd name="T25" fmla="*/ 270 h 358"/>
                <a:gd name="T26" fmla="*/ 26 w 496"/>
                <a:gd name="T27" fmla="*/ 222 h 358"/>
                <a:gd name="T28" fmla="*/ 4 w 496"/>
                <a:gd name="T29" fmla="*/ 167 h 358"/>
                <a:gd name="T30" fmla="*/ 0 w 496"/>
                <a:gd name="T31" fmla="*/ 113 h 358"/>
                <a:gd name="T32" fmla="*/ 7 w 496"/>
                <a:gd name="T33" fmla="*/ 55 h 358"/>
                <a:gd name="T34" fmla="*/ 28 w 496"/>
                <a:gd name="T3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6" h="358">
                  <a:moveTo>
                    <a:pt x="484" y="17"/>
                  </a:moveTo>
                  <a:lnTo>
                    <a:pt x="496" y="74"/>
                  </a:lnTo>
                  <a:lnTo>
                    <a:pt x="496" y="134"/>
                  </a:lnTo>
                  <a:lnTo>
                    <a:pt x="481" y="191"/>
                  </a:lnTo>
                  <a:lnTo>
                    <a:pt x="455" y="244"/>
                  </a:lnTo>
                  <a:lnTo>
                    <a:pt x="419" y="289"/>
                  </a:lnTo>
                  <a:lnTo>
                    <a:pt x="372" y="325"/>
                  </a:lnTo>
                  <a:lnTo>
                    <a:pt x="319" y="349"/>
                  </a:lnTo>
                  <a:lnTo>
                    <a:pt x="262" y="358"/>
                  </a:lnTo>
                  <a:lnTo>
                    <a:pt x="205" y="356"/>
                  </a:lnTo>
                  <a:lnTo>
                    <a:pt x="150" y="339"/>
                  </a:lnTo>
                  <a:lnTo>
                    <a:pt x="100" y="310"/>
                  </a:lnTo>
                  <a:lnTo>
                    <a:pt x="57" y="270"/>
                  </a:lnTo>
                  <a:lnTo>
                    <a:pt x="26" y="222"/>
                  </a:lnTo>
                  <a:lnTo>
                    <a:pt x="4" y="167"/>
                  </a:lnTo>
                  <a:lnTo>
                    <a:pt x="0" y="113"/>
                  </a:lnTo>
                  <a:lnTo>
                    <a:pt x="7" y="55"/>
                  </a:lnTo>
                  <a:lnTo>
                    <a:pt x="28"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56" name="Freeform 1447"/>
            <p:cNvSpPr>
              <a:spLocks/>
            </p:cNvSpPr>
            <p:nvPr/>
          </p:nvSpPr>
          <p:spPr bwMode="auto">
            <a:xfrm>
              <a:off x="3051647" y="1725971"/>
              <a:ext cx="693117" cy="685173"/>
            </a:xfrm>
            <a:custGeom>
              <a:avLst/>
              <a:gdLst>
                <a:gd name="T0" fmla="*/ 334 w 349"/>
                <a:gd name="T1" fmla="*/ 345 h 345"/>
                <a:gd name="T2" fmla="*/ 349 w 349"/>
                <a:gd name="T3" fmla="*/ 288 h 345"/>
                <a:gd name="T4" fmla="*/ 349 w 349"/>
                <a:gd name="T5" fmla="*/ 229 h 345"/>
                <a:gd name="T6" fmla="*/ 337 w 349"/>
                <a:gd name="T7" fmla="*/ 169 h 345"/>
                <a:gd name="T8" fmla="*/ 310 w 349"/>
                <a:gd name="T9" fmla="*/ 116 h 345"/>
                <a:gd name="T10" fmla="*/ 272 w 349"/>
                <a:gd name="T11" fmla="*/ 71 h 345"/>
                <a:gd name="T12" fmla="*/ 227 w 349"/>
                <a:gd name="T13" fmla="*/ 35 h 345"/>
                <a:gd name="T14" fmla="*/ 172 w 349"/>
                <a:gd name="T15" fmla="*/ 12 h 345"/>
                <a:gd name="T16" fmla="*/ 115 w 349"/>
                <a:gd name="T17" fmla="*/ 0 h 345"/>
                <a:gd name="T18" fmla="*/ 55 w 349"/>
                <a:gd name="T19" fmla="*/ 0 h 345"/>
                <a:gd name="T20" fmla="*/ 0 w 349"/>
                <a:gd name="T21" fmla="*/ 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45">
                  <a:moveTo>
                    <a:pt x="334" y="345"/>
                  </a:moveTo>
                  <a:lnTo>
                    <a:pt x="349" y="288"/>
                  </a:lnTo>
                  <a:lnTo>
                    <a:pt x="349" y="229"/>
                  </a:lnTo>
                  <a:lnTo>
                    <a:pt x="337" y="169"/>
                  </a:lnTo>
                  <a:lnTo>
                    <a:pt x="310" y="116"/>
                  </a:lnTo>
                  <a:lnTo>
                    <a:pt x="272" y="71"/>
                  </a:lnTo>
                  <a:lnTo>
                    <a:pt x="227" y="35"/>
                  </a:lnTo>
                  <a:lnTo>
                    <a:pt x="172" y="12"/>
                  </a:lnTo>
                  <a:lnTo>
                    <a:pt x="115" y="0"/>
                  </a:lnTo>
                  <a:lnTo>
                    <a:pt x="55" y="0"/>
                  </a:lnTo>
                  <a:lnTo>
                    <a:pt x="0" y="1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57" name="Freeform 1448"/>
            <p:cNvSpPr>
              <a:spLocks/>
            </p:cNvSpPr>
            <p:nvPr/>
          </p:nvSpPr>
          <p:spPr bwMode="auto">
            <a:xfrm>
              <a:off x="2815312" y="2411145"/>
              <a:ext cx="899661" cy="327691"/>
            </a:xfrm>
            <a:custGeom>
              <a:avLst/>
              <a:gdLst>
                <a:gd name="T0" fmla="*/ 453 w 453"/>
                <a:gd name="T1" fmla="*/ 0 h 165"/>
                <a:gd name="T2" fmla="*/ 427 w 453"/>
                <a:gd name="T3" fmla="*/ 51 h 165"/>
                <a:gd name="T4" fmla="*/ 391 w 453"/>
                <a:gd name="T5" fmla="*/ 96 h 165"/>
                <a:gd name="T6" fmla="*/ 344 w 453"/>
                <a:gd name="T7" fmla="*/ 132 h 165"/>
                <a:gd name="T8" fmla="*/ 291 w 453"/>
                <a:gd name="T9" fmla="*/ 156 h 165"/>
                <a:gd name="T10" fmla="*/ 234 w 453"/>
                <a:gd name="T11" fmla="*/ 165 h 165"/>
                <a:gd name="T12" fmla="*/ 177 w 453"/>
                <a:gd name="T13" fmla="*/ 160 h 165"/>
                <a:gd name="T14" fmla="*/ 122 w 453"/>
                <a:gd name="T15" fmla="*/ 144 h 165"/>
                <a:gd name="T16" fmla="*/ 72 w 453"/>
                <a:gd name="T17" fmla="*/ 115 h 165"/>
                <a:gd name="T18" fmla="*/ 31 w 453"/>
                <a:gd name="T19" fmla="*/ 74 h 165"/>
                <a:gd name="T20" fmla="*/ 0 w 453"/>
                <a:gd name="T21"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65">
                  <a:moveTo>
                    <a:pt x="453" y="0"/>
                  </a:moveTo>
                  <a:lnTo>
                    <a:pt x="427" y="51"/>
                  </a:lnTo>
                  <a:lnTo>
                    <a:pt x="391" y="96"/>
                  </a:lnTo>
                  <a:lnTo>
                    <a:pt x="344" y="132"/>
                  </a:lnTo>
                  <a:lnTo>
                    <a:pt x="291" y="156"/>
                  </a:lnTo>
                  <a:lnTo>
                    <a:pt x="234" y="165"/>
                  </a:lnTo>
                  <a:lnTo>
                    <a:pt x="177" y="160"/>
                  </a:lnTo>
                  <a:lnTo>
                    <a:pt x="122" y="144"/>
                  </a:lnTo>
                  <a:lnTo>
                    <a:pt x="72" y="115"/>
                  </a:lnTo>
                  <a:lnTo>
                    <a:pt x="31" y="74"/>
                  </a:lnTo>
                  <a:lnTo>
                    <a:pt x="0" y="2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58" name="Freeform 1449"/>
            <p:cNvSpPr>
              <a:spLocks/>
            </p:cNvSpPr>
            <p:nvPr/>
          </p:nvSpPr>
          <p:spPr bwMode="auto">
            <a:xfrm>
              <a:off x="2767648" y="1767677"/>
              <a:ext cx="663326" cy="697089"/>
            </a:xfrm>
            <a:custGeom>
              <a:avLst/>
              <a:gdLst>
                <a:gd name="T0" fmla="*/ 334 w 334"/>
                <a:gd name="T1" fmla="*/ 12 h 351"/>
                <a:gd name="T2" fmla="*/ 275 w 334"/>
                <a:gd name="T3" fmla="*/ 0 h 351"/>
                <a:gd name="T4" fmla="*/ 217 w 334"/>
                <a:gd name="T5" fmla="*/ 0 h 351"/>
                <a:gd name="T6" fmla="*/ 160 w 334"/>
                <a:gd name="T7" fmla="*/ 14 h 351"/>
                <a:gd name="T8" fmla="*/ 108 w 334"/>
                <a:gd name="T9" fmla="*/ 43 h 351"/>
                <a:gd name="T10" fmla="*/ 65 w 334"/>
                <a:gd name="T11" fmla="*/ 81 h 351"/>
                <a:gd name="T12" fmla="*/ 31 w 334"/>
                <a:gd name="T13" fmla="*/ 129 h 351"/>
                <a:gd name="T14" fmla="*/ 10 w 334"/>
                <a:gd name="T15" fmla="*/ 181 h 351"/>
                <a:gd name="T16" fmla="*/ 0 w 334"/>
                <a:gd name="T17" fmla="*/ 239 h 351"/>
                <a:gd name="T18" fmla="*/ 5 w 334"/>
                <a:gd name="T19" fmla="*/ 296 h 351"/>
                <a:gd name="T20" fmla="*/ 24 w 334"/>
                <a:gd name="T21" fmla="*/ 3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351">
                  <a:moveTo>
                    <a:pt x="334" y="12"/>
                  </a:moveTo>
                  <a:lnTo>
                    <a:pt x="275" y="0"/>
                  </a:lnTo>
                  <a:lnTo>
                    <a:pt x="217" y="0"/>
                  </a:lnTo>
                  <a:lnTo>
                    <a:pt x="160" y="14"/>
                  </a:lnTo>
                  <a:lnTo>
                    <a:pt x="108" y="43"/>
                  </a:lnTo>
                  <a:lnTo>
                    <a:pt x="65" y="81"/>
                  </a:lnTo>
                  <a:lnTo>
                    <a:pt x="31" y="129"/>
                  </a:lnTo>
                  <a:lnTo>
                    <a:pt x="10" y="181"/>
                  </a:lnTo>
                  <a:lnTo>
                    <a:pt x="0" y="239"/>
                  </a:lnTo>
                  <a:lnTo>
                    <a:pt x="5" y="296"/>
                  </a:lnTo>
                  <a:lnTo>
                    <a:pt x="24" y="35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59" name="Freeform 1450"/>
            <p:cNvSpPr>
              <a:spLocks/>
            </p:cNvSpPr>
            <p:nvPr/>
          </p:nvSpPr>
          <p:spPr bwMode="auto">
            <a:xfrm>
              <a:off x="2791480" y="1757747"/>
              <a:ext cx="260167" cy="222433"/>
            </a:xfrm>
            <a:custGeom>
              <a:avLst/>
              <a:gdLst>
                <a:gd name="T0" fmla="*/ 131 w 131"/>
                <a:gd name="T1" fmla="*/ 0 h 112"/>
                <a:gd name="T2" fmla="*/ 79 w 131"/>
                <a:gd name="T3" fmla="*/ 27 h 112"/>
                <a:gd name="T4" fmla="*/ 36 w 131"/>
                <a:gd name="T5" fmla="*/ 65 h 112"/>
                <a:gd name="T6" fmla="*/ 0 w 131"/>
                <a:gd name="T7" fmla="*/ 112 h 112"/>
              </a:gdLst>
              <a:ahLst/>
              <a:cxnLst>
                <a:cxn ang="0">
                  <a:pos x="T0" y="T1"/>
                </a:cxn>
                <a:cxn ang="0">
                  <a:pos x="T2" y="T3"/>
                </a:cxn>
                <a:cxn ang="0">
                  <a:pos x="T4" y="T5"/>
                </a:cxn>
                <a:cxn ang="0">
                  <a:pos x="T6" y="T7"/>
                </a:cxn>
              </a:cxnLst>
              <a:rect l="0" t="0" r="r" b="b"/>
              <a:pathLst>
                <a:path w="131" h="112">
                  <a:moveTo>
                    <a:pt x="131" y="0"/>
                  </a:moveTo>
                  <a:lnTo>
                    <a:pt x="79" y="27"/>
                  </a:lnTo>
                  <a:lnTo>
                    <a:pt x="36" y="65"/>
                  </a:lnTo>
                  <a:lnTo>
                    <a:pt x="0" y="11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60" name="Freeform 1452"/>
            <p:cNvSpPr>
              <a:spLocks/>
            </p:cNvSpPr>
            <p:nvPr/>
          </p:nvSpPr>
          <p:spPr bwMode="auto">
            <a:xfrm>
              <a:off x="2811340" y="2160907"/>
              <a:ext cx="718934" cy="615662"/>
            </a:xfrm>
            <a:custGeom>
              <a:avLst/>
              <a:gdLst>
                <a:gd name="T0" fmla="*/ 7 w 362"/>
                <a:gd name="T1" fmla="*/ 0 h 310"/>
                <a:gd name="T2" fmla="*/ 0 w 362"/>
                <a:gd name="T3" fmla="*/ 57 h 310"/>
                <a:gd name="T4" fmla="*/ 2 w 362"/>
                <a:gd name="T5" fmla="*/ 115 h 310"/>
                <a:gd name="T6" fmla="*/ 21 w 362"/>
                <a:gd name="T7" fmla="*/ 169 h 310"/>
                <a:gd name="T8" fmla="*/ 50 w 362"/>
                <a:gd name="T9" fmla="*/ 217 h 310"/>
                <a:gd name="T10" fmla="*/ 90 w 362"/>
                <a:gd name="T11" fmla="*/ 258 h 310"/>
                <a:gd name="T12" fmla="*/ 140 w 362"/>
                <a:gd name="T13" fmla="*/ 289 h 310"/>
                <a:gd name="T14" fmla="*/ 195 w 362"/>
                <a:gd name="T15" fmla="*/ 305 h 310"/>
                <a:gd name="T16" fmla="*/ 253 w 362"/>
                <a:gd name="T17" fmla="*/ 310 h 310"/>
                <a:gd name="T18" fmla="*/ 310 w 362"/>
                <a:gd name="T19" fmla="*/ 301 h 310"/>
                <a:gd name="T20" fmla="*/ 362 w 362"/>
                <a:gd name="T21" fmla="*/ 27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2" h="310">
                  <a:moveTo>
                    <a:pt x="7" y="0"/>
                  </a:moveTo>
                  <a:lnTo>
                    <a:pt x="0" y="57"/>
                  </a:lnTo>
                  <a:lnTo>
                    <a:pt x="2" y="115"/>
                  </a:lnTo>
                  <a:lnTo>
                    <a:pt x="21" y="169"/>
                  </a:lnTo>
                  <a:lnTo>
                    <a:pt x="50" y="217"/>
                  </a:lnTo>
                  <a:lnTo>
                    <a:pt x="90" y="258"/>
                  </a:lnTo>
                  <a:lnTo>
                    <a:pt x="140" y="289"/>
                  </a:lnTo>
                  <a:lnTo>
                    <a:pt x="195" y="305"/>
                  </a:lnTo>
                  <a:lnTo>
                    <a:pt x="253" y="310"/>
                  </a:lnTo>
                  <a:lnTo>
                    <a:pt x="310" y="301"/>
                  </a:lnTo>
                  <a:lnTo>
                    <a:pt x="362" y="27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61" name="Freeform 1453"/>
            <p:cNvSpPr>
              <a:spLocks/>
            </p:cNvSpPr>
            <p:nvPr/>
          </p:nvSpPr>
          <p:spPr bwMode="auto">
            <a:xfrm>
              <a:off x="2825242" y="1801440"/>
              <a:ext cx="919521" cy="359467"/>
            </a:xfrm>
            <a:custGeom>
              <a:avLst/>
              <a:gdLst>
                <a:gd name="T0" fmla="*/ 463 w 463"/>
                <a:gd name="T1" fmla="*/ 119 h 181"/>
                <a:gd name="T2" fmla="*/ 427 w 463"/>
                <a:gd name="T3" fmla="*/ 71 h 181"/>
                <a:gd name="T4" fmla="*/ 379 w 463"/>
                <a:gd name="T5" fmla="*/ 36 h 181"/>
                <a:gd name="T6" fmla="*/ 327 w 463"/>
                <a:gd name="T7" fmla="*/ 12 h 181"/>
                <a:gd name="T8" fmla="*/ 269 w 463"/>
                <a:gd name="T9" fmla="*/ 0 h 181"/>
                <a:gd name="T10" fmla="*/ 210 w 463"/>
                <a:gd name="T11" fmla="*/ 0 h 181"/>
                <a:gd name="T12" fmla="*/ 153 w 463"/>
                <a:gd name="T13" fmla="*/ 14 h 181"/>
                <a:gd name="T14" fmla="*/ 100 w 463"/>
                <a:gd name="T15" fmla="*/ 43 h 181"/>
                <a:gd name="T16" fmla="*/ 57 w 463"/>
                <a:gd name="T17" fmla="*/ 81 h 181"/>
                <a:gd name="T18" fmla="*/ 21 w 463"/>
                <a:gd name="T19" fmla="*/ 129 h 181"/>
                <a:gd name="T20" fmla="*/ 0 w 463"/>
                <a:gd name="T2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3" h="181">
                  <a:moveTo>
                    <a:pt x="463" y="119"/>
                  </a:moveTo>
                  <a:lnTo>
                    <a:pt x="427" y="71"/>
                  </a:lnTo>
                  <a:lnTo>
                    <a:pt x="379" y="36"/>
                  </a:lnTo>
                  <a:lnTo>
                    <a:pt x="327" y="12"/>
                  </a:lnTo>
                  <a:lnTo>
                    <a:pt x="269" y="0"/>
                  </a:lnTo>
                  <a:lnTo>
                    <a:pt x="210" y="0"/>
                  </a:lnTo>
                  <a:lnTo>
                    <a:pt x="153" y="14"/>
                  </a:lnTo>
                  <a:lnTo>
                    <a:pt x="100" y="43"/>
                  </a:lnTo>
                  <a:lnTo>
                    <a:pt x="57" y="81"/>
                  </a:lnTo>
                  <a:lnTo>
                    <a:pt x="21" y="129"/>
                  </a:lnTo>
                  <a:lnTo>
                    <a:pt x="0" y="18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62" name="Freeform 1454"/>
            <p:cNvSpPr>
              <a:spLocks/>
            </p:cNvSpPr>
            <p:nvPr/>
          </p:nvSpPr>
          <p:spPr bwMode="auto">
            <a:xfrm>
              <a:off x="3242304" y="2037775"/>
              <a:ext cx="577928" cy="766600"/>
            </a:xfrm>
            <a:custGeom>
              <a:avLst/>
              <a:gdLst>
                <a:gd name="T0" fmla="*/ 253 w 291"/>
                <a:gd name="T1" fmla="*/ 0 h 386"/>
                <a:gd name="T2" fmla="*/ 279 w 291"/>
                <a:gd name="T3" fmla="*/ 53 h 386"/>
                <a:gd name="T4" fmla="*/ 291 w 291"/>
                <a:gd name="T5" fmla="*/ 110 h 386"/>
                <a:gd name="T6" fmla="*/ 291 w 291"/>
                <a:gd name="T7" fmla="*/ 169 h 386"/>
                <a:gd name="T8" fmla="*/ 276 w 291"/>
                <a:gd name="T9" fmla="*/ 227 h 386"/>
                <a:gd name="T10" fmla="*/ 250 w 291"/>
                <a:gd name="T11" fmla="*/ 277 h 386"/>
                <a:gd name="T12" fmla="*/ 212 w 291"/>
                <a:gd name="T13" fmla="*/ 322 h 386"/>
                <a:gd name="T14" fmla="*/ 167 w 291"/>
                <a:gd name="T15" fmla="*/ 355 h 386"/>
                <a:gd name="T16" fmla="*/ 112 w 291"/>
                <a:gd name="T17" fmla="*/ 377 h 386"/>
                <a:gd name="T18" fmla="*/ 57 w 291"/>
                <a:gd name="T19" fmla="*/ 386 h 386"/>
                <a:gd name="T20" fmla="*/ 0 w 291"/>
                <a:gd name="T21" fmla="*/ 382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386">
                  <a:moveTo>
                    <a:pt x="253" y="0"/>
                  </a:moveTo>
                  <a:lnTo>
                    <a:pt x="279" y="53"/>
                  </a:lnTo>
                  <a:lnTo>
                    <a:pt x="291" y="110"/>
                  </a:lnTo>
                  <a:lnTo>
                    <a:pt x="291" y="169"/>
                  </a:lnTo>
                  <a:lnTo>
                    <a:pt x="276" y="227"/>
                  </a:lnTo>
                  <a:lnTo>
                    <a:pt x="250" y="277"/>
                  </a:lnTo>
                  <a:lnTo>
                    <a:pt x="212" y="322"/>
                  </a:lnTo>
                  <a:lnTo>
                    <a:pt x="167" y="355"/>
                  </a:lnTo>
                  <a:lnTo>
                    <a:pt x="112" y="377"/>
                  </a:lnTo>
                  <a:lnTo>
                    <a:pt x="57" y="386"/>
                  </a:lnTo>
                  <a:lnTo>
                    <a:pt x="0" y="38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63" name="Freeform 1455"/>
            <p:cNvSpPr>
              <a:spLocks/>
            </p:cNvSpPr>
            <p:nvPr/>
          </p:nvSpPr>
          <p:spPr bwMode="auto">
            <a:xfrm>
              <a:off x="2853046" y="1910670"/>
              <a:ext cx="389258" cy="885759"/>
            </a:xfrm>
            <a:custGeom>
              <a:avLst/>
              <a:gdLst>
                <a:gd name="T0" fmla="*/ 112 w 196"/>
                <a:gd name="T1" fmla="*/ 0 h 446"/>
                <a:gd name="T2" fmla="*/ 67 w 196"/>
                <a:gd name="T3" fmla="*/ 38 h 446"/>
                <a:gd name="T4" fmla="*/ 34 w 196"/>
                <a:gd name="T5" fmla="*/ 83 h 446"/>
                <a:gd name="T6" fmla="*/ 10 w 196"/>
                <a:gd name="T7" fmla="*/ 140 h 446"/>
                <a:gd name="T8" fmla="*/ 0 w 196"/>
                <a:gd name="T9" fmla="*/ 195 h 446"/>
                <a:gd name="T10" fmla="*/ 5 w 196"/>
                <a:gd name="T11" fmla="*/ 252 h 446"/>
                <a:gd name="T12" fmla="*/ 22 w 196"/>
                <a:gd name="T13" fmla="*/ 307 h 446"/>
                <a:gd name="T14" fmla="*/ 53 w 196"/>
                <a:gd name="T15" fmla="*/ 357 h 446"/>
                <a:gd name="T16" fmla="*/ 91 w 196"/>
                <a:gd name="T17" fmla="*/ 398 h 446"/>
                <a:gd name="T18" fmla="*/ 141 w 196"/>
                <a:gd name="T19" fmla="*/ 427 h 446"/>
                <a:gd name="T20" fmla="*/ 196 w 196"/>
                <a:gd name="T21"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446">
                  <a:moveTo>
                    <a:pt x="112" y="0"/>
                  </a:moveTo>
                  <a:lnTo>
                    <a:pt x="67" y="38"/>
                  </a:lnTo>
                  <a:lnTo>
                    <a:pt x="34" y="83"/>
                  </a:lnTo>
                  <a:lnTo>
                    <a:pt x="10" y="140"/>
                  </a:lnTo>
                  <a:lnTo>
                    <a:pt x="0" y="195"/>
                  </a:lnTo>
                  <a:lnTo>
                    <a:pt x="5" y="252"/>
                  </a:lnTo>
                  <a:lnTo>
                    <a:pt x="22" y="307"/>
                  </a:lnTo>
                  <a:lnTo>
                    <a:pt x="53" y="357"/>
                  </a:lnTo>
                  <a:lnTo>
                    <a:pt x="91" y="398"/>
                  </a:lnTo>
                  <a:lnTo>
                    <a:pt x="141" y="427"/>
                  </a:lnTo>
                  <a:lnTo>
                    <a:pt x="196" y="4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64" name="Freeform 1456"/>
            <p:cNvSpPr>
              <a:spLocks/>
            </p:cNvSpPr>
            <p:nvPr/>
          </p:nvSpPr>
          <p:spPr bwMode="auto">
            <a:xfrm>
              <a:off x="3075479" y="1819314"/>
              <a:ext cx="796389" cy="577929"/>
            </a:xfrm>
            <a:custGeom>
              <a:avLst/>
              <a:gdLst>
                <a:gd name="T0" fmla="*/ 399 w 401"/>
                <a:gd name="T1" fmla="*/ 291 h 291"/>
                <a:gd name="T2" fmla="*/ 401 w 401"/>
                <a:gd name="T3" fmla="*/ 232 h 291"/>
                <a:gd name="T4" fmla="*/ 389 w 401"/>
                <a:gd name="T5" fmla="*/ 174 h 291"/>
                <a:gd name="T6" fmla="*/ 363 w 401"/>
                <a:gd name="T7" fmla="*/ 122 h 291"/>
                <a:gd name="T8" fmla="*/ 325 w 401"/>
                <a:gd name="T9" fmla="*/ 74 h 291"/>
                <a:gd name="T10" fmla="*/ 279 w 401"/>
                <a:gd name="T11" fmla="*/ 38 h 291"/>
                <a:gd name="T12" fmla="*/ 225 w 401"/>
                <a:gd name="T13" fmla="*/ 15 h 291"/>
                <a:gd name="T14" fmla="*/ 167 w 401"/>
                <a:gd name="T15" fmla="*/ 0 h 291"/>
                <a:gd name="T16" fmla="*/ 110 w 401"/>
                <a:gd name="T17" fmla="*/ 3 h 291"/>
                <a:gd name="T18" fmla="*/ 50 w 401"/>
                <a:gd name="T19" fmla="*/ 19 h 291"/>
                <a:gd name="T20" fmla="*/ 0 w 401"/>
                <a:gd name="T21"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 h="291">
                  <a:moveTo>
                    <a:pt x="399" y="291"/>
                  </a:moveTo>
                  <a:lnTo>
                    <a:pt x="401" y="232"/>
                  </a:lnTo>
                  <a:lnTo>
                    <a:pt x="389" y="174"/>
                  </a:lnTo>
                  <a:lnTo>
                    <a:pt x="363" y="122"/>
                  </a:lnTo>
                  <a:lnTo>
                    <a:pt x="325" y="74"/>
                  </a:lnTo>
                  <a:lnTo>
                    <a:pt x="279" y="38"/>
                  </a:lnTo>
                  <a:lnTo>
                    <a:pt x="225" y="15"/>
                  </a:lnTo>
                  <a:lnTo>
                    <a:pt x="167" y="0"/>
                  </a:lnTo>
                  <a:lnTo>
                    <a:pt x="110" y="3"/>
                  </a:lnTo>
                  <a:lnTo>
                    <a:pt x="50" y="19"/>
                  </a:lnTo>
                  <a:lnTo>
                    <a:pt x="0" y="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65" name="Freeform 1457"/>
            <p:cNvSpPr>
              <a:spLocks/>
            </p:cNvSpPr>
            <p:nvPr/>
          </p:nvSpPr>
          <p:spPr bwMode="auto">
            <a:xfrm>
              <a:off x="3005968" y="2397242"/>
              <a:ext cx="861927" cy="423020"/>
            </a:xfrm>
            <a:custGeom>
              <a:avLst/>
              <a:gdLst>
                <a:gd name="T0" fmla="*/ 434 w 434"/>
                <a:gd name="T1" fmla="*/ 0 h 213"/>
                <a:gd name="T2" fmla="*/ 419 w 434"/>
                <a:gd name="T3" fmla="*/ 55 h 213"/>
                <a:gd name="T4" fmla="*/ 393 w 434"/>
                <a:gd name="T5" fmla="*/ 108 h 213"/>
                <a:gd name="T6" fmla="*/ 355 w 434"/>
                <a:gd name="T7" fmla="*/ 151 h 213"/>
                <a:gd name="T8" fmla="*/ 310 w 434"/>
                <a:gd name="T9" fmla="*/ 184 h 213"/>
                <a:gd name="T10" fmla="*/ 255 w 434"/>
                <a:gd name="T11" fmla="*/ 205 h 213"/>
                <a:gd name="T12" fmla="*/ 197 w 434"/>
                <a:gd name="T13" fmla="*/ 213 h 213"/>
                <a:gd name="T14" fmla="*/ 143 w 434"/>
                <a:gd name="T15" fmla="*/ 208 h 213"/>
                <a:gd name="T16" fmla="*/ 88 w 434"/>
                <a:gd name="T17" fmla="*/ 191 h 213"/>
                <a:gd name="T18" fmla="*/ 40 w 434"/>
                <a:gd name="T19" fmla="*/ 160 h 213"/>
                <a:gd name="T20" fmla="*/ 0 w 434"/>
                <a:gd name="T21" fmla="*/ 11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4" h="213">
                  <a:moveTo>
                    <a:pt x="434" y="0"/>
                  </a:moveTo>
                  <a:lnTo>
                    <a:pt x="419" y="55"/>
                  </a:lnTo>
                  <a:lnTo>
                    <a:pt x="393" y="108"/>
                  </a:lnTo>
                  <a:lnTo>
                    <a:pt x="355" y="151"/>
                  </a:lnTo>
                  <a:lnTo>
                    <a:pt x="310" y="184"/>
                  </a:lnTo>
                  <a:lnTo>
                    <a:pt x="255" y="205"/>
                  </a:lnTo>
                  <a:lnTo>
                    <a:pt x="197" y="213"/>
                  </a:lnTo>
                  <a:lnTo>
                    <a:pt x="143" y="208"/>
                  </a:lnTo>
                  <a:lnTo>
                    <a:pt x="88" y="191"/>
                  </a:lnTo>
                  <a:lnTo>
                    <a:pt x="40" y="160"/>
                  </a:lnTo>
                  <a:lnTo>
                    <a:pt x="0" y="117"/>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66" name="Freeform 1458"/>
            <p:cNvSpPr>
              <a:spLocks/>
            </p:cNvSpPr>
            <p:nvPr/>
          </p:nvSpPr>
          <p:spPr bwMode="auto">
            <a:xfrm>
              <a:off x="2904682" y="1833216"/>
              <a:ext cx="560054" cy="796389"/>
            </a:xfrm>
            <a:custGeom>
              <a:avLst/>
              <a:gdLst>
                <a:gd name="T0" fmla="*/ 282 w 282"/>
                <a:gd name="T1" fmla="*/ 0 h 401"/>
                <a:gd name="T2" fmla="*/ 222 w 282"/>
                <a:gd name="T3" fmla="*/ 0 h 401"/>
                <a:gd name="T4" fmla="*/ 165 w 282"/>
                <a:gd name="T5" fmla="*/ 15 h 401"/>
                <a:gd name="T6" fmla="*/ 113 w 282"/>
                <a:gd name="T7" fmla="*/ 43 h 401"/>
                <a:gd name="T8" fmla="*/ 67 w 282"/>
                <a:gd name="T9" fmla="*/ 82 h 401"/>
                <a:gd name="T10" fmla="*/ 34 w 282"/>
                <a:gd name="T11" fmla="*/ 129 h 401"/>
                <a:gd name="T12" fmla="*/ 10 w 282"/>
                <a:gd name="T13" fmla="*/ 182 h 401"/>
                <a:gd name="T14" fmla="*/ 0 w 282"/>
                <a:gd name="T15" fmla="*/ 239 h 401"/>
                <a:gd name="T16" fmla="*/ 3 w 282"/>
                <a:gd name="T17" fmla="*/ 296 h 401"/>
                <a:gd name="T18" fmla="*/ 20 w 282"/>
                <a:gd name="T19" fmla="*/ 353 h 401"/>
                <a:gd name="T20" fmla="*/ 51 w 282"/>
                <a:gd name="T21" fmla="*/ 40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2" h="401">
                  <a:moveTo>
                    <a:pt x="282" y="0"/>
                  </a:moveTo>
                  <a:lnTo>
                    <a:pt x="222" y="0"/>
                  </a:lnTo>
                  <a:lnTo>
                    <a:pt x="165" y="15"/>
                  </a:lnTo>
                  <a:lnTo>
                    <a:pt x="113" y="43"/>
                  </a:lnTo>
                  <a:lnTo>
                    <a:pt x="67" y="82"/>
                  </a:lnTo>
                  <a:lnTo>
                    <a:pt x="34" y="129"/>
                  </a:lnTo>
                  <a:lnTo>
                    <a:pt x="10" y="182"/>
                  </a:lnTo>
                  <a:lnTo>
                    <a:pt x="0" y="239"/>
                  </a:lnTo>
                  <a:lnTo>
                    <a:pt x="3" y="296"/>
                  </a:lnTo>
                  <a:lnTo>
                    <a:pt x="20" y="353"/>
                  </a:lnTo>
                  <a:lnTo>
                    <a:pt x="51" y="401"/>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67" name="Freeform 1459"/>
            <p:cNvSpPr>
              <a:spLocks/>
            </p:cNvSpPr>
            <p:nvPr/>
          </p:nvSpPr>
          <p:spPr bwMode="auto">
            <a:xfrm>
              <a:off x="2958304" y="1833216"/>
              <a:ext cx="1016836" cy="994991"/>
            </a:xfrm>
            <a:custGeom>
              <a:avLst/>
              <a:gdLst>
                <a:gd name="T0" fmla="*/ 272 w 512"/>
                <a:gd name="T1" fmla="*/ 497 h 501"/>
                <a:gd name="T2" fmla="*/ 329 w 512"/>
                <a:gd name="T3" fmla="*/ 489 h 501"/>
                <a:gd name="T4" fmla="*/ 381 w 512"/>
                <a:gd name="T5" fmla="*/ 470 h 501"/>
                <a:gd name="T6" fmla="*/ 429 w 512"/>
                <a:gd name="T7" fmla="*/ 437 h 501"/>
                <a:gd name="T8" fmla="*/ 467 w 512"/>
                <a:gd name="T9" fmla="*/ 394 h 501"/>
                <a:gd name="T10" fmla="*/ 496 w 512"/>
                <a:gd name="T11" fmla="*/ 344 h 501"/>
                <a:gd name="T12" fmla="*/ 510 w 512"/>
                <a:gd name="T13" fmla="*/ 289 h 501"/>
                <a:gd name="T14" fmla="*/ 512 w 512"/>
                <a:gd name="T15" fmla="*/ 229 h 501"/>
                <a:gd name="T16" fmla="*/ 501 w 512"/>
                <a:gd name="T17" fmla="*/ 172 h 501"/>
                <a:gd name="T18" fmla="*/ 477 w 512"/>
                <a:gd name="T19" fmla="*/ 120 h 501"/>
                <a:gd name="T20" fmla="*/ 439 w 512"/>
                <a:gd name="T21" fmla="*/ 74 h 501"/>
                <a:gd name="T22" fmla="*/ 393 w 512"/>
                <a:gd name="T23" fmla="*/ 39 h 501"/>
                <a:gd name="T24" fmla="*/ 341 w 512"/>
                <a:gd name="T25" fmla="*/ 12 h 501"/>
                <a:gd name="T26" fmla="*/ 281 w 512"/>
                <a:gd name="T27" fmla="*/ 0 h 501"/>
                <a:gd name="T28" fmla="*/ 224 w 512"/>
                <a:gd name="T29" fmla="*/ 0 h 501"/>
                <a:gd name="T30" fmla="*/ 167 w 512"/>
                <a:gd name="T31" fmla="*/ 15 h 501"/>
                <a:gd name="T32" fmla="*/ 114 w 512"/>
                <a:gd name="T33" fmla="*/ 41 h 501"/>
                <a:gd name="T34" fmla="*/ 69 w 512"/>
                <a:gd name="T35" fmla="*/ 79 h 501"/>
                <a:gd name="T36" fmla="*/ 33 w 512"/>
                <a:gd name="T37" fmla="*/ 127 h 501"/>
                <a:gd name="T38" fmla="*/ 9 w 512"/>
                <a:gd name="T39" fmla="*/ 182 h 501"/>
                <a:gd name="T40" fmla="*/ 0 w 512"/>
                <a:gd name="T41" fmla="*/ 239 h 501"/>
                <a:gd name="T42" fmla="*/ 2 w 512"/>
                <a:gd name="T43" fmla="*/ 296 h 501"/>
                <a:gd name="T44" fmla="*/ 19 w 512"/>
                <a:gd name="T45" fmla="*/ 353 h 501"/>
                <a:gd name="T46" fmla="*/ 50 w 512"/>
                <a:gd name="T47" fmla="*/ 404 h 501"/>
                <a:gd name="T48" fmla="*/ 88 w 512"/>
                <a:gd name="T49" fmla="*/ 444 h 501"/>
                <a:gd name="T50" fmla="*/ 136 w 512"/>
                <a:gd name="T51" fmla="*/ 475 h 501"/>
                <a:gd name="T52" fmla="*/ 190 w 512"/>
                <a:gd name="T53" fmla="*/ 494 h 501"/>
                <a:gd name="T54" fmla="*/ 248 w 512"/>
                <a:gd name="T55" fmla="*/ 501 h 501"/>
                <a:gd name="T56" fmla="*/ 305 w 512"/>
                <a:gd name="T57" fmla="*/ 492 h 501"/>
                <a:gd name="T58" fmla="*/ 357 w 512"/>
                <a:gd name="T59" fmla="*/ 473 h 501"/>
                <a:gd name="T60" fmla="*/ 405 w 512"/>
                <a:gd name="T61" fmla="*/ 439 h 501"/>
                <a:gd name="T62" fmla="*/ 443 w 512"/>
                <a:gd name="T63" fmla="*/ 396 h 501"/>
                <a:gd name="T64" fmla="*/ 470 w 512"/>
                <a:gd name="T65" fmla="*/ 344 h 501"/>
                <a:gd name="T66" fmla="*/ 484 w 512"/>
                <a:gd name="T67" fmla="*/ 289 h 501"/>
                <a:gd name="T68" fmla="*/ 486 w 512"/>
                <a:gd name="T69" fmla="*/ 229 h 501"/>
                <a:gd name="T70" fmla="*/ 474 w 512"/>
                <a:gd name="T71" fmla="*/ 175 h 501"/>
                <a:gd name="T72" fmla="*/ 412 w 512"/>
                <a:gd name="T73" fmla="*/ 74 h 501"/>
                <a:gd name="T74" fmla="*/ 365 w 512"/>
                <a:gd name="T75" fmla="*/ 39 h 501"/>
                <a:gd name="T76" fmla="*/ 312 w 512"/>
                <a:gd name="T77" fmla="*/ 12 h 501"/>
                <a:gd name="T78" fmla="*/ 255 w 512"/>
                <a:gd name="T7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01">
                  <a:moveTo>
                    <a:pt x="272" y="497"/>
                  </a:moveTo>
                  <a:lnTo>
                    <a:pt x="329" y="489"/>
                  </a:lnTo>
                  <a:lnTo>
                    <a:pt x="381" y="470"/>
                  </a:lnTo>
                  <a:lnTo>
                    <a:pt x="429" y="437"/>
                  </a:lnTo>
                  <a:lnTo>
                    <a:pt x="467" y="394"/>
                  </a:lnTo>
                  <a:lnTo>
                    <a:pt x="496" y="344"/>
                  </a:lnTo>
                  <a:lnTo>
                    <a:pt x="510" y="289"/>
                  </a:lnTo>
                  <a:lnTo>
                    <a:pt x="512" y="229"/>
                  </a:lnTo>
                  <a:lnTo>
                    <a:pt x="501" y="172"/>
                  </a:lnTo>
                  <a:lnTo>
                    <a:pt x="477" y="120"/>
                  </a:lnTo>
                  <a:lnTo>
                    <a:pt x="439" y="74"/>
                  </a:lnTo>
                  <a:lnTo>
                    <a:pt x="393" y="39"/>
                  </a:lnTo>
                  <a:lnTo>
                    <a:pt x="341" y="12"/>
                  </a:lnTo>
                  <a:lnTo>
                    <a:pt x="281" y="0"/>
                  </a:lnTo>
                  <a:lnTo>
                    <a:pt x="224" y="0"/>
                  </a:lnTo>
                  <a:lnTo>
                    <a:pt x="167" y="15"/>
                  </a:lnTo>
                  <a:lnTo>
                    <a:pt x="114" y="41"/>
                  </a:lnTo>
                  <a:lnTo>
                    <a:pt x="69" y="79"/>
                  </a:lnTo>
                  <a:lnTo>
                    <a:pt x="33" y="127"/>
                  </a:lnTo>
                  <a:lnTo>
                    <a:pt x="9" y="182"/>
                  </a:lnTo>
                  <a:lnTo>
                    <a:pt x="0" y="239"/>
                  </a:lnTo>
                  <a:lnTo>
                    <a:pt x="2" y="296"/>
                  </a:lnTo>
                  <a:lnTo>
                    <a:pt x="19" y="353"/>
                  </a:lnTo>
                  <a:lnTo>
                    <a:pt x="50" y="404"/>
                  </a:lnTo>
                  <a:lnTo>
                    <a:pt x="88" y="444"/>
                  </a:lnTo>
                  <a:lnTo>
                    <a:pt x="136" y="475"/>
                  </a:lnTo>
                  <a:lnTo>
                    <a:pt x="190" y="494"/>
                  </a:lnTo>
                  <a:lnTo>
                    <a:pt x="248" y="501"/>
                  </a:lnTo>
                  <a:lnTo>
                    <a:pt x="305" y="492"/>
                  </a:lnTo>
                  <a:lnTo>
                    <a:pt x="357" y="473"/>
                  </a:lnTo>
                  <a:lnTo>
                    <a:pt x="405" y="439"/>
                  </a:lnTo>
                  <a:lnTo>
                    <a:pt x="443" y="396"/>
                  </a:lnTo>
                  <a:lnTo>
                    <a:pt x="470" y="344"/>
                  </a:lnTo>
                  <a:lnTo>
                    <a:pt x="484" y="289"/>
                  </a:lnTo>
                  <a:lnTo>
                    <a:pt x="486" y="229"/>
                  </a:lnTo>
                  <a:lnTo>
                    <a:pt x="474" y="175"/>
                  </a:lnTo>
                  <a:lnTo>
                    <a:pt x="412" y="74"/>
                  </a:lnTo>
                  <a:lnTo>
                    <a:pt x="365" y="39"/>
                  </a:lnTo>
                  <a:lnTo>
                    <a:pt x="312" y="12"/>
                  </a:lnTo>
                  <a:lnTo>
                    <a:pt x="255"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p>
          </p:txBody>
        </p:sp>
        <p:sp>
          <p:nvSpPr>
            <p:cNvPr id="868" name="Freeform 1460"/>
            <p:cNvSpPr>
              <a:spLocks/>
            </p:cNvSpPr>
            <p:nvPr/>
          </p:nvSpPr>
          <p:spPr bwMode="auto">
            <a:xfrm>
              <a:off x="2791480" y="1487650"/>
              <a:ext cx="663326" cy="303859"/>
            </a:xfrm>
            <a:custGeom>
              <a:avLst/>
              <a:gdLst>
                <a:gd name="T0" fmla="*/ 334 w 334"/>
                <a:gd name="T1" fmla="*/ 24 h 153"/>
                <a:gd name="T2" fmla="*/ 282 w 334"/>
                <a:gd name="T3" fmla="*/ 5 h 153"/>
                <a:gd name="T4" fmla="*/ 224 w 334"/>
                <a:gd name="T5" fmla="*/ 0 h 153"/>
                <a:gd name="T6" fmla="*/ 167 w 334"/>
                <a:gd name="T7" fmla="*/ 7 h 153"/>
                <a:gd name="T8" fmla="*/ 112 w 334"/>
                <a:gd name="T9" fmla="*/ 27 h 153"/>
                <a:gd name="T10" fmla="*/ 65 w 334"/>
                <a:gd name="T11" fmla="*/ 60 h 153"/>
                <a:gd name="T12" fmla="*/ 29 w 334"/>
                <a:gd name="T13" fmla="*/ 103 h 153"/>
                <a:gd name="T14" fmla="*/ 0 w 334"/>
                <a:gd name="T15" fmla="*/ 153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53">
                  <a:moveTo>
                    <a:pt x="334" y="24"/>
                  </a:moveTo>
                  <a:lnTo>
                    <a:pt x="282" y="5"/>
                  </a:lnTo>
                  <a:lnTo>
                    <a:pt x="224" y="0"/>
                  </a:lnTo>
                  <a:lnTo>
                    <a:pt x="167" y="7"/>
                  </a:lnTo>
                  <a:lnTo>
                    <a:pt x="112" y="27"/>
                  </a:lnTo>
                  <a:lnTo>
                    <a:pt x="65" y="60"/>
                  </a:lnTo>
                  <a:lnTo>
                    <a:pt x="29" y="103"/>
                  </a:lnTo>
                  <a:lnTo>
                    <a:pt x="0" y="153"/>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69" name="Freeform 1461"/>
            <p:cNvSpPr>
              <a:spLocks/>
            </p:cNvSpPr>
            <p:nvPr/>
          </p:nvSpPr>
          <p:spPr bwMode="auto">
            <a:xfrm>
              <a:off x="3454807" y="1535314"/>
              <a:ext cx="236335" cy="242293"/>
            </a:xfrm>
            <a:custGeom>
              <a:avLst/>
              <a:gdLst>
                <a:gd name="T0" fmla="*/ 119 w 119"/>
                <a:gd name="T1" fmla="*/ 122 h 122"/>
                <a:gd name="T2" fmla="*/ 91 w 119"/>
                <a:gd name="T3" fmla="*/ 74 h 122"/>
                <a:gd name="T4" fmla="*/ 50 w 119"/>
                <a:gd name="T5" fmla="*/ 31 h 122"/>
                <a:gd name="T6" fmla="*/ 0 w 119"/>
                <a:gd name="T7" fmla="*/ 0 h 122"/>
              </a:gdLst>
              <a:ahLst/>
              <a:cxnLst>
                <a:cxn ang="0">
                  <a:pos x="T0" y="T1"/>
                </a:cxn>
                <a:cxn ang="0">
                  <a:pos x="T2" y="T3"/>
                </a:cxn>
                <a:cxn ang="0">
                  <a:pos x="T4" y="T5"/>
                </a:cxn>
                <a:cxn ang="0">
                  <a:pos x="T6" y="T7"/>
                </a:cxn>
              </a:cxnLst>
              <a:rect l="0" t="0" r="r" b="b"/>
              <a:pathLst>
                <a:path w="119" h="122">
                  <a:moveTo>
                    <a:pt x="119" y="122"/>
                  </a:moveTo>
                  <a:lnTo>
                    <a:pt x="91" y="74"/>
                  </a:lnTo>
                  <a:lnTo>
                    <a:pt x="50" y="31"/>
                  </a:lnTo>
                  <a:lnTo>
                    <a:pt x="0" y="0"/>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70" name="Freeform 1462"/>
            <p:cNvSpPr>
              <a:spLocks/>
            </p:cNvSpPr>
            <p:nvPr/>
          </p:nvSpPr>
          <p:spPr bwMode="auto">
            <a:xfrm>
              <a:off x="2739844" y="1535314"/>
              <a:ext cx="981088" cy="738795"/>
            </a:xfrm>
            <a:custGeom>
              <a:avLst/>
              <a:gdLst>
                <a:gd name="T0" fmla="*/ 484 w 494"/>
                <a:gd name="T1" fmla="*/ 325 h 372"/>
                <a:gd name="T2" fmla="*/ 494 w 494"/>
                <a:gd name="T3" fmla="*/ 265 h 372"/>
                <a:gd name="T4" fmla="*/ 489 w 494"/>
                <a:gd name="T5" fmla="*/ 208 h 372"/>
                <a:gd name="T6" fmla="*/ 470 w 494"/>
                <a:gd name="T7" fmla="*/ 150 h 372"/>
                <a:gd name="T8" fmla="*/ 441 w 494"/>
                <a:gd name="T9" fmla="*/ 100 h 372"/>
                <a:gd name="T10" fmla="*/ 401 w 494"/>
                <a:gd name="T11" fmla="*/ 57 h 372"/>
                <a:gd name="T12" fmla="*/ 351 w 494"/>
                <a:gd name="T13" fmla="*/ 26 h 372"/>
                <a:gd name="T14" fmla="*/ 296 w 494"/>
                <a:gd name="T15" fmla="*/ 5 h 372"/>
                <a:gd name="T16" fmla="*/ 238 w 494"/>
                <a:gd name="T17" fmla="*/ 0 h 372"/>
                <a:gd name="T18" fmla="*/ 181 w 494"/>
                <a:gd name="T19" fmla="*/ 7 h 372"/>
                <a:gd name="T20" fmla="*/ 129 w 494"/>
                <a:gd name="T21" fmla="*/ 26 h 372"/>
                <a:gd name="T22" fmla="*/ 81 w 494"/>
                <a:gd name="T23" fmla="*/ 57 h 372"/>
                <a:gd name="T24" fmla="*/ 40 w 494"/>
                <a:gd name="T25" fmla="*/ 100 h 372"/>
                <a:gd name="T26" fmla="*/ 14 w 494"/>
                <a:gd name="T27" fmla="*/ 153 h 372"/>
                <a:gd name="T28" fmla="*/ 2 w 494"/>
                <a:gd name="T29" fmla="*/ 208 h 372"/>
                <a:gd name="T30" fmla="*/ 0 w 494"/>
                <a:gd name="T31" fmla="*/ 265 h 372"/>
                <a:gd name="T32" fmla="*/ 9 w 494"/>
                <a:gd name="T33" fmla="*/ 320 h 372"/>
                <a:gd name="T34" fmla="*/ 36 w 494"/>
                <a:gd name="T35" fmla="*/ 372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4" h="372">
                  <a:moveTo>
                    <a:pt x="484" y="325"/>
                  </a:moveTo>
                  <a:lnTo>
                    <a:pt x="494" y="265"/>
                  </a:lnTo>
                  <a:lnTo>
                    <a:pt x="489" y="208"/>
                  </a:lnTo>
                  <a:lnTo>
                    <a:pt x="470" y="150"/>
                  </a:lnTo>
                  <a:lnTo>
                    <a:pt x="441" y="100"/>
                  </a:lnTo>
                  <a:lnTo>
                    <a:pt x="401" y="57"/>
                  </a:lnTo>
                  <a:lnTo>
                    <a:pt x="351" y="26"/>
                  </a:lnTo>
                  <a:lnTo>
                    <a:pt x="296" y="5"/>
                  </a:lnTo>
                  <a:lnTo>
                    <a:pt x="238" y="0"/>
                  </a:lnTo>
                  <a:lnTo>
                    <a:pt x="181" y="7"/>
                  </a:lnTo>
                  <a:lnTo>
                    <a:pt x="129" y="26"/>
                  </a:lnTo>
                  <a:lnTo>
                    <a:pt x="81" y="57"/>
                  </a:lnTo>
                  <a:lnTo>
                    <a:pt x="40" y="100"/>
                  </a:lnTo>
                  <a:lnTo>
                    <a:pt x="14" y="153"/>
                  </a:lnTo>
                  <a:lnTo>
                    <a:pt x="2" y="208"/>
                  </a:lnTo>
                  <a:lnTo>
                    <a:pt x="0" y="265"/>
                  </a:lnTo>
                  <a:lnTo>
                    <a:pt x="9" y="320"/>
                  </a:lnTo>
                  <a:lnTo>
                    <a:pt x="36" y="372"/>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71" name="Freeform 1463"/>
            <p:cNvSpPr>
              <a:spLocks/>
            </p:cNvSpPr>
            <p:nvPr/>
          </p:nvSpPr>
          <p:spPr bwMode="auto">
            <a:xfrm>
              <a:off x="2719984" y="1582979"/>
              <a:ext cx="991017" cy="1022794"/>
            </a:xfrm>
            <a:custGeom>
              <a:avLst/>
              <a:gdLst>
                <a:gd name="T0" fmla="*/ 494 w 499"/>
                <a:gd name="T1" fmla="*/ 301 h 515"/>
                <a:gd name="T2" fmla="*/ 470 w 499"/>
                <a:gd name="T3" fmla="*/ 355 h 515"/>
                <a:gd name="T4" fmla="*/ 439 w 499"/>
                <a:gd name="T5" fmla="*/ 403 h 515"/>
                <a:gd name="T6" fmla="*/ 392 w 499"/>
                <a:gd name="T7" fmla="*/ 444 h 515"/>
                <a:gd name="T8" fmla="*/ 341 w 499"/>
                <a:gd name="T9" fmla="*/ 470 h 515"/>
                <a:gd name="T10" fmla="*/ 284 w 499"/>
                <a:gd name="T11" fmla="*/ 487 h 515"/>
                <a:gd name="T12" fmla="*/ 227 w 499"/>
                <a:gd name="T13" fmla="*/ 489 h 515"/>
                <a:gd name="T14" fmla="*/ 170 w 499"/>
                <a:gd name="T15" fmla="*/ 477 h 515"/>
                <a:gd name="T16" fmla="*/ 117 w 499"/>
                <a:gd name="T17" fmla="*/ 453 h 515"/>
                <a:gd name="T18" fmla="*/ 72 w 499"/>
                <a:gd name="T19" fmla="*/ 417 h 515"/>
                <a:gd name="T20" fmla="*/ 36 w 499"/>
                <a:gd name="T21" fmla="*/ 372 h 515"/>
                <a:gd name="T22" fmla="*/ 12 w 499"/>
                <a:gd name="T23" fmla="*/ 320 h 515"/>
                <a:gd name="T24" fmla="*/ 0 w 499"/>
                <a:gd name="T25" fmla="*/ 262 h 515"/>
                <a:gd name="T26" fmla="*/ 3 w 499"/>
                <a:gd name="T27" fmla="*/ 208 h 515"/>
                <a:gd name="T28" fmla="*/ 17 w 499"/>
                <a:gd name="T29" fmla="*/ 150 h 515"/>
                <a:gd name="T30" fmla="*/ 46 w 499"/>
                <a:gd name="T31" fmla="*/ 103 h 515"/>
                <a:gd name="T32" fmla="*/ 84 w 499"/>
                <a:gd name="T33" fmla="*/ 60 h 515"/>
                <a:gd name="T34" fmla="*/ 134 w 499"/>
                <a:gd name="T35" fmla="*/ 29 h 515"/>
                <a:gd name="T36" fmla="*/ 186 w 499"/>
                <a:gd name="T37" fmla="*/ 7 h 515"/>
                <a:gd name="T38" fmla="*/ 244 w 499"/>
                <a:gd name="T39" fmla="*/ 0 h 515"/>
                <a:gd name="T40" fmla="*/ 303 w 499"/>
                <a:gd name="T41" fmla="*/ 7 h 515"/>
                <a:gd name="T42" fmla="*/ 358 w 499"/>
                <a:gd name="T43" fmla="*/ 29 h 515"/>
                <a:gd name="T44" fmla="*/ 406 w 499"/>
                <a:gd name="T45" fmla="*/ 60 h 515"/>
                <a:gd name="T46" fmla="*/ 446 w 499"/>
                <a:gd name="T47" fmla="*/ 103 h 515"/>
                <a:gd name="T48" fmla="*/ 477 w 499"/>
                <a:gd name="T49" fmla="*/ 153 h 515"/>
                <a:gd name="T50" fmla="*/ 494 w 499"/>
                <a:gd name="T51" fmla="*/ 210 h 515"/>
                <a:gd name="T52" fmla="*/ 499 w 499"/>
                <a:gd name="T53" fmla="*/ 270 h 515"/>
                <a:gd name="T54" fmla="*/ 489 w 499"/>
                <a:gd name="T55" fmla="*/ 327 h 515"/>
                <a:gd name="T56" fmla="*/ 468 w 499"/>
                <a:gd name="T57" fmla="*/ 382 h 515"/>
                <a:gd name="T58" fmla="*/ 432 w 499"/>
                <a:gd name="T59" fmla="*/ 429 h 515"/>
                <a:gd name="T60" fmla="*/ 389 w 499"/>
                <a:gd name="T61" fmla="*/ 470 h 515"/>
                <a:gd name="T62" fmla="*/ 337 w 499"/>
                <a:gd name="T63" fmla="*/ 496 h 515"/>
                <a:gd name="T64" fmla="*/ 279 w 499"/>
                <a:gd name="T65" fmla="*/ 513 h 515"/>
                <a:gd name="T66" fmla="*/ 222 w 499"/>
                <a:gd name="T67" fmla="*/ 515 h 515"/>
                <a:gd name="T68" fmla="*/ 165 w 499"/>
                <a:gd name="T69" fmla="*/ 503 h 515"/>
                <a:gd name="T70" fmla="*/ 113 w 499"/>
                <a:gd name="T71" fmla="*/ 479 h 515"/>
                <a:gd name="T72" fmla="*/ 67 w 499"/>
                <a:gd name="T73" fmla="*/ 444 h 515"/>
                <a:gd name="T74" fmla="*/ 31 w 499"/>
                <a:gd name="T75" fmla="*/ 398 h 515"/>
                <a:gd name="T76" fmla="*/ 8 w 499"/>
                <a:gd name="T77" fmla="*/ 346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9" h="515">
                  <a:moveTo>
                    <a:pt x="494" y="301"/>
                  </a:moveTo>
                  <a:lnTo>
                    <a:pt x="470" y="355"/>
                  </a:lnTo>
                  <a:lnTo>
                    <a:pt x="439" y="403"/>
                  </a:lnTo>
                  <a:lnTo>
                    <a:pt x="392" y="444"/>
                  </a:lnTo>
                  <a:lnTo>
                    <a:pt x="341" y="470"/>
                  </a:lnTo>
                  <a:lnTo>
                    <a:pt x="284" y="487"/>
                  </a:lnTo>
                  <a:lnTo>
                    <a:pt x="227" y="489"/>
                  </a:lnTo>
                  <a:lnTo>
                    <a:pt x="170" y="477"/>
                  </a:lnTo>
                  <a:lnTo>
                    <a:pt x="117" y="453"/>
                  </a:lnTo>
                  <a:lnTo>
                    <a:pt x="72" y="417"/>
                  </a:lnTo>
                  <a:lnTo>
                    <a:pt x="36" y="372"/>
                  </a:lnTo>
                  <a:lnTo>
                    <a:pt x="12" y="320"/>
                  </a:lnTo>
                  <a:lnTo>
                    <a:pt x="0" y="262"/>
                  </a:lnTo>
                  <a:lnTo>
                    <a:pt x="3" y="208"/>
                  </a:lnTo>
                  <a:lnTo>
                    <a:pt x="17" y="150"/>
                  </a:lnTo>
                  <a:lnTo>
                    <a:pt x="46" y="103"/>
                  </a:lnTo>
                  <a:lnTo>
                    <a:pt x="84" y="60"/>
                  </a:lnTo>
                  <a:lnTo>
                    <a:pt x="134" y="29"/>
                  </a:lnTo>
                  <a:lnTo>
                    <a:pt x="186" y="7"/>
                  </a:lnTo>
                  <a:lnTo>
                    <a:pt x="244" y="0"/>
                  </a:lnTo>
                  <a:lnTo>
                    <a:pt x="303" y="7"/>
                  </a:lnTo>
                  <a:lnTo>
                    <a:pt x="358" y="29"/>
                  </a:lnTo>
                  <a:lnTo>
                    <a:pt x="406" y="60"/>
                  </a:lnTo>
                  <a:lnTo>
                    <a:pt x="446" y="103"/>
                  </a:lnTo>
                  <a:lnTo>
                    <a:pt x="477" y="153"/>
                  </a:lnTo>
                  <a:lnTo>
                    <a:pt x="494" y="210"/>
                  </a:lnTo>
                  <a:lnTo>
                    <a:pt x="499" y="270"/>
                  </a:lnTo>
                  <a:lnTo>
                    <a:pt x="489" y="327"/>
                  </a:lnTo>
                  <a:lnTo>
                    <a:pt x="468" y="382"/>
                  </a:lnTo>
                  <a:lnTo>
                    <a:pt x="432" y="429"/>
                  </a:lnTo>
                  <a:lnTo>
                    <a:pt x="389" y="470"/>
                  </a:lnTo>
                  <a:lnTo>
                    <a:pt x="337" y="496"/>
                  </a:lnTo>
                  <a:lnTo>
                    <a:pt x="279" y="513"/>
                  </a:lnTo>
                  <a:lnTo>
                    <a:pt x="222" y="515"/>
                  </a:lnTo>
                  <a:lnTo>
                    <a:pt x="165" y="503"/>
                  </a:lnTo>
                  <a:lnTo>
                    <a:pt x="113" y="479"/>
                  </a:lnTo>
                  <a:lnTo>
                    <a:pt x="67" y="444"/>
                  </a:lnTo>
                  <a:lnTo>
                    <a:pt x="31" y="398"/>
                  </a:lnTo>
                  <a:lnTo>
                    <a:pt x="8" y="346"/>
                  </a:lnTo>
                </a:path>
              </a:pathLst>
            </a:cu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72" name="Oval 1464"/>
            <p:cNvSpPr>
              <a:spLocks/>
            </p:cNvSpPr>
            <p:nvPr/>
          </p:nvSpPr>
          <p:spPr bwMode="auto">
            <a:xfrm>
              <a:off x="2706312" y="1374448"/>
              <a:ext cx="1449785" cy="1449786"/>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73" name="Oval 1465"/>
            <p:cNvSpPr>
              <a:spLocks/>
            </p:cNvSpPr>
            <p:nvPr/>
          </p:nvSpPr>
          <p:spPr bwMode="auto">
            <a:xfrm>
              <a:off x="3166838" y="1833215"/>
              <a:ext cx="540194" cy="546152"/>
            </a:xfrm>
            <a:prstGeom prst="ellipse">
              <a:avLst/>
            </a:prstGeom>
            <a:grpFill/>
            <a:ln w="0" cap="flat">
              <a:solidFill>
                <a:schemeClr val="bg1">
                  <a:alpha val="20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6048772" y="56692"/>
            <a:ext cx="2217053" cy="439939"/>
          </a:xfrm>
          <a:prstGeom prst="rect">
            <a:avLst/>
          </a:prstGeom>
          <a:noFill/>
        </p:spPr>
        <p:txBody>
          <a:bodyPr wrap="none" lIns="158932" tIns="79466" rIns="158932" bIns="79466" rtlCol="0">
            <a:spAutoFit/>
          </a:bodyPr>
          <a:lstStyle/>
          <a:p>
            <a:pPr algn="ctr"/>
            <a:r>
              <a:rPr lang="zh-CN" altLang="en-US" sz="1800" b="1" dirty="0">
                <a:solidFill>
                  <a:schemeClr val="bg1"/>
                </a:solidFill>
                <a:latin typeface="微软雅黑" pitchFamily="34" charset="-122"/>
                <a:ea typeface="微软雅黑" pitchFamily="34" charset="-122"/>
              </a:rPr>
              <a:t>吉隆坡网络诈骗案</a:t>
            </a:r>
          </a:p>
        </p:txBody>
      </p:sp>
      <p:pic>
        <p:nvPicPr>
          <p:cNvPr id="5" name="图片 4" descr="6b4932a1g8f1d56c5c91a&amp;690.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55238" y="612056"/>
            <a:ext cx="2525281" cy="1948447"/>
          </a:xfrm>
          <a:prstGeom prst="rect">
            <a:avLst/>
          </a:prstGeom>
        </p:spPr>
      </p:pic>
      <p:pic>
        <p:nvPicPr>
          <p:cNvPr id="7" name="图片 6" descr="屏幕快照 2016-12-07 上午10.14.33.png"/>
          <p:cNvPicPr>
            <a:picLocks noChangeAspect="1"/>
          </p:cNvPicPr>
          <p:nvPr/>
        </p:nvPicPr>
        <p:blipFill rotWithShape="1">
          <a:blip r:embed="rId3" cstate="print">
            <a:extLst>
              <a:ext uri="{28A0092B-C50C-407E-A947-70E740481C1C}">
                <a14:useLocalDpi xmlns:a14="http://schemas.microsoft.com/office/drawing/2010/main" val="0"/>
              </a:ext>
            </a:extLst>
          </a:blip>
          <a:srcRect t="6909" r="2553"/>
          <a:stretch/>
        </p:blipFill>
        <p:spPr>
          <a:xfrm>
            <a:off x="1080220" y="612056"/>
            <a:ext cx="2986039" cy="1906264"/>
          </a:xfrm>
          <a:prstGeom prst="rect">
            <a:avLst/>
          </a:prstGeom>
        </p:spPr>
      </p:pic>
      <p:sp>
        <p:nvSpPr>
          <p:cNvPr id="8" name="矩形 7"/>
          <p:cNvSpPr/>
          <p:nvPr/>
        </p:nvSpPr>
        <p:spPr>
          <a:xfrm>
            <a:off x="4608612" y="540048"/>
            <a:ext cx="4104456" cy="2179498"/>
          </a:xfrm>
          <a:prstGeom prst="rect">
            <a:avLst/>
          </a:prstGeom>
        </p:spPr>
        <p:txBody>
          <a:bodyPr wrap="square" lIns="158932" tIns="79466" rIns="158932" bIns="79466">
            <a:spAutoFit/>
          </a:bodyPr>
          <a:lstStyle/>
          <a:p>
            <a:pPr>
              <a:lnSpc>
                <a:spcPct val="120000"/>
              </a:lnSpc>
            </a:pPr>
            <a:r>
              <a:rPr lang="en-US" altLang="zh-CN" sz="1200" dirty="0">
                <a:solidFill>
                  <a:schemeClr val="bg1"/>
                </a:solidFill>
                <a:latin typeface="微软雅黑" panose="020B0503020204020204" pitchFamily="34" charset="-122"/>
                <a:ea typeface="微软雅黑" panose="020B0503020204020204" pitchFamily="34" charset="-122"/>
              </a:rPr>
              <a:t>2016</a:t>
            </a:r>
            <a:r>
              <a:rPr lang="zh-CN" altLang="zh-CN" sz="1200" dirty="0">
                <a:solidFill>
                  <a:schemeClr val="bg1"/>
                </a:solidFill>
                <a:latin typeface="微软雅黑" panose="020B0503020204020204" pitchFamily="34" charset="-122"/>
                <a:ea typeface="微软雅黑" panose="020B0503020204020204" pitchFamily="34" charset="-122"/>
              </a:rPr>
              <a:t>年</a:t>
            </a:r>
            <a:r>
              <a:rPr lang="en-US" altLang="zh-CN" sz="1200" dirty="0">
                <a:solidFill>
                  <a:schemeClr val="bg1"/>
                </a:solidFill>
                <a:latin typeface="微软雅黑" panose="020B0503020204020204" pitchFamily="34" charset="-122"/>
                <a:ea typeface="微软雅黑" panose="020B0503020204020204" pitchFamily="34" charset="-122"/>
              </a:rPr>
              <a:t>10</a:t>
            </a:r>
            <a:r>
              <a:rPr lang="zh-CN" altLang="zh-CN" sz="1200" dirty="0">
                <a:solidFill>
                  <a:schemeClr val="bg1"/>
                </a:solidFill>
                <a:latin typeface="微软雅黑" panose="020B0503020204020204" pitchFamily="34" charset="-122"/>
                <a:ea typeface="微软雅黑" panose="020B0503020204020204" pitchFamily="34" charset="-122"/>
              </a:rPr>
              <a:t>月</a:t>
            </a:r>
            <a:r>
              <a:rPr lang="en-US" altLang="zh-CN" sz="1200" dirty="0">
                <a:solidFill>
                  <a:schemeClr val="bg1"/>
                </a:solidFill>
                <a:latin typeface="微软雅黑" panose="020B0503020204020204" pitchFamily="34" charset="-122"/>
                <a:ea typeface="微软雅黑" panose="020B0503020204020204" pitchFamily="34" charset="-122"/>
              </a:rPr>
              <a:t>18</a:t>
            </a:r>
            <a:r>
              <a:rPr lang="zh-CN" altLang="zh-CN" sz="1200" dirty="0">
                <a:solidFill>
                  <a:schemeClr val="bg1"/>
                </a:solidFill>
                <a:latin typeface="微软雅黑" panose="020B0503020204020204" pitchFamily="34" charset="-122"/>
                <a:ea typeface="微软雅黑" panose="020B0503020204020204" pitchFamily="34" charset="-122"/>
              </a:rPr>
              <a:t>日，</a:t>
            </a:r>
            <a:r>
              <a:rPr lang="zh-CN" altLang="en-US" sz="1200" dirty="0">
                <a:solidFill>
                  <a:schemeClr val="bg1"/>
                </a:solidFill>
                <a:latin typeface="微软雅黑" panose="020B0503020204020204" pitchFamily="34" charset="-122"/>
                <a:ea typeface="微软雅黑" panose="020B0503020204020204" pitchFamily="34" charset="-122"/>
              </a:rPr>
              <a:t>微博曝光了</a:t>
            </a:r>
            <a:r>
              <a:rPr lang="zh-CN" altLang="zh-CN" sz="1200" dirty="0">
                <a:solidFill>
                  <a:schemeClr val="bg1"/>
                </a:solidFill>
                <a:latin typeface="微软雅黑" panose="020B0503020204020204" pitchFamily="34" charset="-122"/>
                <a:ea typeface="微软雅黑" panose="020B0503020204020204" pitchFamily="34" charset="-122"/>
              </a:rPr>
              <a:t>一</a:t>
            </a:r>
            <a:r>
              <a:rPr lang="zh-CN" altLang="en-US" sz="1200" dirty="0">
                <a:solidFill>
                  <a:schemeClr val="bg1"/>
                </a:solidFill>
                <a:latin typeface="微软雅黑" panose="020B0503020204020204" pitchFamily="34" charset="-122"/>
                <a:ea typeface="微软雅黑" panose="020B0503020204020204" pitchFamily="34" charset="-122"/>
              </a:rPr>
              <a:t>名</a:t>
            </a:r>
            <a:r>
              <a:rPr lang="zh-CN" altLang="zh-CN" sz="1200" dirty="0">
                <a:solidFill>
                  <a:schemeClr val="bg1"/>
                </a:solidFill>
                <a:latin typeface="微软雅黑" panose="020B0503020204020204" pitchFamily="34" charset="-122"/>
                <a:ea typeface="微软雅黑" panose="020B0503020204020204" pitchFamily="34" charset="-122"/>
              </a:rPr>
              <a:t>刚毕业女大学生，被诈骗</a:t>
            </a:r>
            <a:r>
              <a:rPr lang="en-US" altLang="zh-CN" sz="1200" dirty="0">
                <a:solidFill>
                  <a:schemeClr val="bg1"/>
                </a:solidFill>
                <a:latin typeface="微软雅黑" panose="020B0503020204020204" pitchFamily="34" charset="-122"/>
                <a:ea typeface="微软雅黑" panose="020B0503020204020204" pitchFamily="34" charset="-122"/>
              </a:rPr>
              <a:t>4</a:t>
            </a:r>
            <a:r>
              <a:rPr lang="zh-CN" altLang="en-US" sz="1200" dirty="0">
                <a:solidFill>
                  <a:schemeClr val="bg1"/>
                </a:solidFill>
                <a:latin typeface="微软雅黑" panose="020B0503020204020204" pitchFamily="34" charset="-122"/>
                <a:ea typeface="微软雅黑" panose="020B0503020204020204" pitchFamily="34" charset="-122"/>
              </a:rPr>
              <a:t>万余</a:t>
            </a:r>
            <a:r>
              <a:rPr lang="zh-CN" altLang="zh-CN" sz="1200" dirty="0">
                <a:solidFill>
                  <a:schemeClr val="bg1"/>
                </a:solidFill>
                <a:latin typeface="微软雅黑" panose="020B0503020204020204" pitchFamily="34" charset="-122"/>
                <a:ea typeface="微软雅黑" panose="020B0503020204020204" pitchFamily="34" charset="-122"/>
              </a:rPr>
              <a:t>元，</a:t>
            </a:r>
            <a:r>
              <a:rPr lang="zh-CN" altLang="en-US" sz="1200" dirty="0">
                <a:solidFill>
                  <a:schemeClr val="bg1"/>
                </a:solidFill>
                <a:latin typeface="微软雅黑" panose="020B0503020204020204" pitchFamily="34" charset="-122"/>
                <a:ea typeface="微软雅黑" panose="020B0503020204020204" pitchFamily="34" charset="-122"/>
              </a:rPr>
              <a:t>并产生了</a:t>
            </a:r>
            <a:r>
              <a:rPr lang="zh-CN" altLang="zh-CN" sz="1200" dirty="0">
                <a:solidFill>
                  <a:schemeClr val="bg1"/>
                </a:solidFill>
                <a:latin typeface="微软雅黑" panose="020B0503020204020204" pitchFamily="34" charset="-122"/>
                <a:ea typeface="微软雅黑" panose="020B0503020204020204" pitchFamily="34" charset="-122"/>
              </a:rPr>
              <a:t>轻生想法</a:t>
            </a:r>
            <a:r>
              <a:rPr lang="zh-CN" altLang="en-US" sz="1200" dirty="0">
                <a:solidFill>
                  <a:schemeClr val="bg1"/>
                </a:solidFill>
                <a:latin typeface="微软雅黑" panose="020B0503020204020204" pitchFamily="34" charset="-122"/>
                <a:ea typeface="微软雅黑" panose="020B0503020204020204" pitchFamily="34" charset="-122"/>
              </a:rPr>
              <a:t>。</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chemeClr val="bg1"/>
                </a:solidFill>
                <a:latin typeface="微软雅黑" panose="020B0503020204020204" pitchFamily="34" charset="-122"/>
                <a:ea typeface="微软雅黑" panose="020B0503020204020204" pitchFamily="34" charset="-122"/>
              </a:rPr>
              <a:t>阿里安全部积极配合</a:t>
            </a:r>
            <a:r>
              <a:rPr lang="zh-CN" altLang="en-US" sz="1200" dirty="0">
                <a:solidFill>
                  <a:srgbClr val="FF0000"/>
                </a:solidFill>
                <a:latin typeface="微软雅黑" panose="020B0503020204020204" pitchFamily="34" charset="-122"/>
                <a:ea typeface="微软雅黑" panose="020B0503020204020204" pitchFamily="34" charset="-122"/>
              </a:rPr>
              <a:t>广东公安厅刑侦总队</a:t>
            </a:r>
            <a:r>
              <a:rPr lang="zh-CN" altLang="en-US" sz="1200" dirty="0">
                <a:solidFill>
                  <a:schemeClr val="bg1"/>
                </a:solidFill>
                <a:latin typeface="微软雅黑" panose="020B0503020204020204" pitchFamily="34" charset="-122"/>
                <a:ea typeface="微软雅黑" panose="020B0503020204020204" pitchFamily="34" charset="-122"/>
              </a:rPr>
              <a:t>，通过大数据分析研判，发现了一个位于马来西亚，利用“改号”软件进行电信网络诈骗的特大跨国犯罪团伙。</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chemeClr val="bg1"/>
                </a:solidFill>
                <a:latin typeface="微软雅黑" panose="020B0503020204020204" pitchFamily="34" charset="-122"/>
                <a:ea typeface="微软雅黑" panose="020B0503020204020204" pitchFamily="34" charset="-122"/>
              </a:rPr>
              <a:t>      </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0000"/>
              </a:lnSpc>
            </a:pPr>
            <a:r>
              <a:rPr lang="en-US" altLang="zh-CN" sz="1200" dirty="0">
                <a:solidFill>
                  <a:schemeClr val="bg1"/>
                </a:solidFill>
                <a:latin typeface="微软雅黑" panose="020B0503020204020204" pitchFamily="34" charset="-122"/>
                <a:ea typeface="微软雅黑" panose="020B0503020204020204" pitchFamily="34" charset="-122"/>
              </a:rPr>
              <a:t>2016</a:t>
            </a:r>
            <a:r>
              <a:rPr lang="zh-CN" altLang="zh-CN" sz="1200" dirty="0">
                <a:solidFill>
                  <a:schemeClr val="bg1"/>
                </a:solidFill>
                <a:latin typeface="微软雅黑" panose="020B0503020204020204" pitchFamily="34" charset="-122"/>
                <a:ea typeface="微软雅黑" panose="020B0503020204020204" pitchFamily="34" charset="-122"/>
              </a:rPr>
              <a:t>年</a:t>
            </a:r>
            <a:r>
              <a:rPr lang="en-US" altLang="zh-CN" sz="1200" dirty="0">
                <a:solidFill>
                  <a:schemeClr val="bg1"/>
                </a:solidFill>
                <a:latin typeface="微软雅黑" panose="020B0503020204020204" pitchFamily="34" charset="-122"/>
                <a:ea typeface="微软雅黑" panose="020B0503020204020204" pitchFamily="34" charset="-122"/>
              </a:rPr>
              <a:t>11</a:t>
            </a:r>
            <a:r>
              <a:rPr lang="zh-CN" altLang="zh-CN" sz="1200" dirty="0">
                <a:solidFill>
                  <a:schemeClr val="bg1"/>
                </a:solidFill>
                <a:latin typeface="微软雅黑" panose="020B0503020204020204" pitchFamily="34" charset="-122"/>
                <a:ea typeface="微软雅黑" panose="020B0503020204020204" pitchFamily="34" charset="-122"/>
              </a:rPr>
              <a:t>月</a:t>
            </a:r>
            <a:r>
              <a:rPr lang="en-US" altLang="zh-CN" sz="1200" dirty="0">
                <a:solidFill>
                  <a:schemeClr val="bg1"/>
                </a:solidFill>
                <a:latin typeface="微软雅黑" panose="020B0503020204020204" pitchFamily="34" charset="-122"/>
                <a:ea typeface="微软雅黑" panose="020B0503020204020204" pitchFamily="34" charset="-122"/>
              </a:rPr>
              <a:t>8</a:t>
            </a:r>
            <a:r>
              <a:rPr lang="zh-CN" altLang="zh-CN" sz="1200" dirty="0">
                <a:solidFill>
                  <a:schemeClr val="bg1"/>
                </a:solidFill>
                <a:latin typeface="微软雅黑" panose="020B0503020204020204" pitchFamily="34" charset="-122"/>
                <a:ea typeface="微软雅黑" panose="020B0503020204020204" pitchFamily="34" charset="-122"/>
              </a:rPr>
              <a:t>日，</a:t>
            </a:r>
            <a:r>
              <a:rPr lang="zh-CN" altLang="en-US" sz="1200" dirty="0">
                <a:solidFill>
                  <a:schemeClr val="bg1"/>
                </a:solidFill>
                <a:latin typeface="微软雅黑" panose="020B0503020204020204" pitchFamily="34" charset="-122"/>
                <a:ea typeface="微软雅黑" panose="020B0503020204020204" pitchFamily="34" charset="-122"/>
              </a:rPr>
              <a:t>在吉隆坡开展联合抓捕，抓获</a:t>
            </a:r>
            <a:r>
              <a:rPr lang="en-US" altLang="zh-CN" sz="1200" dirty="0">
                <a:solidFill>
                  <a:srgbClr val="FF0000"/>
                </a:solidFill>
                <a:latin typeface="微软雅黑" panose="020B0503020204020204" pitchFamily="34" charset="-122"/>
                <a:ea typeface="微软雅黑" panose="020B0503020204020204" pitchFamily="34" charset="-122"/>
              </a:rPr>
              <a:t>40</a:t>
            </a:r>
            <a:r>
              <a:rPr lang="zh-CN" altLang="en-US" sz="1200" dirty="0">
                <a:solidFill>
                  <a:srgbClr val="FF0000"/>
                </a:solidFill>
                <a:latin typeface="微软雅黑" panose="020B0503020204020204" pitchFamily="34" charset="-122"/>
                <a:ea typeface="微软雅黑" panose="020B0503020204020204" pitchFamily="34" charset="-122"/>
              </a:rPr>
              <a:t>余名</a:t>
            </a:r>
            <a:r>
              <a:rPr lang="zh-CN" altLang="en-US" sz="1200" dirty="0">
                <a:solidFill>
                  <a:schemeClr val="bg1"/>
                </a:solidFill>
                <a:latin typeface="微软雅黑" panose="020B0503020204020204" pitchFamily="34" charset="-122"/>
                <a:ea typeface="微软雅黑" panose="020B0503020204020204" pitchFamily="34" charset="-122"/>
              </a:rPr>
              <a:t>大陆籍嫌疑人。</a:t>
            </a:r>
          </a:p>
          <a:p>
            <a:endParaRPr lang="zh-CN" altLang="en-US" sz="1600" dirty="0"/>
          </a:p>
        </p:txBody>
      </p:sp>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4065406" y="53548"/>
            <a:ext cx="6231838" cy="439939"/>
          </a:xfrm>
          <a:prstGeom prst="rect">
            <a:avLst/>
          </a:prstGeom>
          <a:noFill/>
        </p:spPr>
        <p:txBody>
          <a:bodyPr wrap="none" lIns="158932" tIns="79466" rIns="158932" bIns="79466" rtlCol="0">
            <a:spAutoFit/>
          </a:bodyPr>
          <a:lstStyle/>
          <a:p>
            <a:pPr algn="ctr"/>
            <a:r>
              <a:rPr lang="zh-CN" altLang="en-US" sz="1800" b="1" dirty="0">
                <a:solidFill>
                  <a:schemeClr val="bg1"/>
                </a:solidFill>
                <a:latin typeface="微软雅黑" pitchFamily="34" charset="-122"/>
                <a:ea typeface="微软雅黑" pitchFamily="34" charset="-122"/>
              </a:rPr>
              <a:t>马来西亚槟城信用卡盗刷案</a:t>
            </a:r>
            <a:r>
              <a:rPr lang="en-US" altLang="zh-CN" sz="1800" b="1" dirty="0">
                <a:solidFill>
                  <a:schemeClr val="bg1"/>
                </a:solidFill>
                <a:latin typeface="微软雅黑" pitchFamily="34" charset="-122"/>
                <a:ea typeface="微软雅黑" pitchFamily="34" charset="-122"/>
              </a:rPr>
              <a:t>——</a:t>
            </a:r>
            <a:r>
              <a:rPr lang="zh-CN" altLang="en-US" sz="1800" b="1" dirty="0">
                <a:solidFill>
                  <a:schemeClr val="bg1"/>
                </a:solidFill>
                <a:latin typeface="微软雅黑" pitchFamily="34" charset="-122"/>
                <a:ea typeface="微软雅黑" pitchFamily="34" charset="-122"/>
              </a:rPr>
              <a:t>联动驻外使馆、国外警方</a:t>
            </a:r>
          </a:p>
        </p:txBody>
      </p:sp>
      <p:sp>
        <p:nvSpPr>
          <p:cNvPr id="4" name="矩形 3"/>
          <p:cNvSpPr/>
          <p:nvPr/>
        </p:nvSpPr>
        <p:spPr>
          <a:xfrm>
            <a:off x="2664396" y="1188120"/>
            <a:ext cx="3600400" cy="819126"/>
          </a:xfrm>
          <a:prstGeom prst="rect">
            <a:avLst/>
          </a:prstGeom>
        </p:spPr>
        <p:txBody>
          <a:bodyPr wrap="square" lIns="158932" tIns="79466" rIns="158932" bIns="79466">
            <a:spAutoFit/>
          </a:bodyPr>
          <a:lstStyle/>
          <a:p>
            <a:pPr>
              <a:lnSpc>
                <a:spcPct val="120000"/>
              </a:lnSpc>
            </a:pPr>
            <a:r>
              <a:rPr lang="en-US" altLang="zh-CN" sz="1200" dirty="0">
                <a:solidFill>
                  <a:schemeClr val="bg1"/>
                </a:solidFill>
                <a:latin typeface="微软雅黑"/>
                <a:ea typeface="微软雅黑"/>
                <a:cs typeface="微软雅黑"/>
              </a:rPr>
              <a:t>2016</a:t>
            </a:r>
            <a:r>
              <a:rPr lang="zh-CN" altLang="en-US" sz="1200" dirty="0">
                <a:solidFill>
                  <a:schemeClr val="bg1"/>
                </a:solidFill>
                <a:latin typeface="微软雅黑"/>
                <a:ea typeface="微软雅黑"/>
                <a:cs typeface="微软雅黑"/>
              </a:rPr>
              <a:t>年</a:t>
            </a:r>
            <a:r>
              <a:rPr lang="en-US" altLang="zh-CN" sz="1200" dirty="0">
                <a:solidFill>
                  <a:schemeClr val="bg1"/>
                </a:solidFill>
                <a:latin typeface="微软雅黑"/>
                <a:ea typeface="微软雅黑"/>
                <a:cs typeface="微软雅黑"/>
              </a:rPr>
              <a:t>12</a:t>
            </a:r>
            <a:r>
              <a:rPr lang="zh-CN" altLang="en-US" sz="1200" dirty="0">
                <a:solidFill>
                  <a:schemeClr val="bg1"/>
                </a:solidFill>
                <a:latin typeface="微软雅黑"/>
                <a:ea typeface="微软雅黑"/>
                <a:cs typeface="微软雅黑"/>
              </a:rPr>
              <a:t>月，阿里国际风控团队主动推送马来西亚外卡盗刷案件线索，并与马来西亚警方合作，成功抓获</a:t>
            </a:r>
            <a:r>
              <a:rPr lang="en-US" altLang="zh-CN" sz="1200" dirty="0">
                <a:solidFill>
                  <a:schemeClr val="bg1"/>
                </a:solidFill>
                <a:latin typeface="微软雅黑"/>
                <a:ea typeface="微软雅黑"/>
                <a:cs typeface="微软雅黑"/>
              </a:rPr>
              <a:t>5</a:t>
            </a:r>
            <a:r>
              <a:rPr lang="zh-CN" altLang="en-US" sz="1200" dirty="0">
                <a:solidFill>
                  <a:schemeClr val="bg1"/>
                </a:solidFill>
                <a:latin typeface="微软雅黑"/>
                <a:ea typeface="微软雅黑"/>
                <a:cs typeface="微软雅黑"/>
              </a:rPr>
              <a:t>名外籍犯罪嫌疑人。</a:t>
            </a: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24836" y="718873"/>
            <a:ext cx="2261587" cy="1603391"/>
          </a:xfrm>
          <a:prstGeom prst="rect">
            <a:avLst/>
          </a:prstGeom>
        </p:spPr>
      </p:pic>
      <p:sp>
        <p:nvSpPr>
          <p:cNvPr id="13" name="矩形 12"/>
          <p:cNvSpPr/>
          <p:nvPr/>
        </p:nvSpPr>
        <p:spPr>
          <a:xfrm>
            <a:off x="6552728" y="2355138"/>
            <a:ext cx="7200900" cy="345150"/>
          </a:xfrm>
          <a:prstGeom prst="rect">
            <a:avLst/>
          </a:prstGeom>
        </p:spPr>
        <p:txBody>
          <a:bodyPr lIns="158932" tIns="79466" rIns="158932" bIns="79466">
            <a:spAutoFit/>
          </a:bodyPr>
          <a:lstStyle/>
          <a:p>
            <a:r>
              <a:rPr lang="en-US" altLang="zh-CN" sz="1200" dirty="0">
                <a:solidFill>
                  <a:schemeClr val="bg1"/>
                </a:solidFill>
                <a:latin typeface="微软雅黑"/>
                <a:ea typeface="微软雅黑"/>
                <a:cs typeface="微软雅黑"/>
              </a:rPr>
              <a:t>2</a:t>
            </a:r>
            <a:r>
              <a:rPr lang="zh-CN" altLang="en-US" sz="1200" dirty="0">
                <a:solidFill>
                  <a:schemeClr val="bg1"/>
                </a:solidFill>
                <a:latin typeface="微软雅黑"/>
                <a:ea typeface="微软雅黑"/>
                <a:cs typeface="微软雅黑"/>
              </a:rPr>
              <a:t>月</a:t>
            </a:r>
            <a:r>
              <a:rPr lang="en-US" altLang="zh-CN" sz="1200" dirty="0">
                <a:solidFill>
                  <a:schemeClr val="bg1"/>
                </a:solidFill>
                <a:latin typeface="微软雅黑"/>
                <a:ea typeface="微软雅黑"/>
                <a:cs typeface="微软雅黑"/>
              </a:rPr>
              <a:t>16</a:t>
            </a:r>
            <a:r>
              <a:rPr lang="zh-CN" altLang="en-US" sz="1200" dirty="0">
                <a:solidFill>
                  <a:schemeClr val="bg1"/>
                </a:solidFill>
                <a:latin typeface="微软雅黑"/>
                <a:ea typeface="微软雅黑"/>
                <a:cs typeface="微软雅黑"/>
              </a:rPr>
              <a:t>日，我方与驻马警务参赞一同前往槟州警察总部，共同研讨案情。</a:t>
            </a: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73108" y="718873"/>
            <a:ext cx="2378794" cy="1621375"/>
          </a:xfrm>
          <a:prstGeom prst="rect">
            <a:avLst/>
          </a:prstGeom>
        </p:spPr>
      </p:pic>
    </p:spTree>
    <p:extLst>
      <p:ext uri="{BB962C8B-B14F-4D97-AF65-F5344CB8AC3E}">
        <p14:creationId xmlns:p14="http://schemas.microsoft.com/office/powerpoint/2010/main" val="150243798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462995" y="28101"/>
            <a:ext cx="3466097" cy="439939"/>
          </a:xfrm>
          <a:prstGeom prst="rect">
            <a:avLst/>
          </a:prstGeom>
          <a:noFill/>
        </p:spPr>
        <p:txBody>
          <a:bodyPr wrap="none" lIns="158932" tIns="79466" rIns="158932" bIns="79466" rtlCol="0">
            <a:spAutoFit/>
          </a:bodyPr>
          <a:lstStyle/>
          <a:p>
            <a:r>
              <a:rPr lang="en-US" altLang="zh-CN" sz="1800" b="1" dirty="0">
                <a:solidFill>
                  <a:schemeClr val="bg1"/>
                </a:solidFill>
                <a:latin typeface="微软雅黑"/>
                <a:ea typeface="微软雅黑"/>
                <a:cs typeface="微软雅黑"/>
              </a:rPr>
              <a:t>2016</a:t>
            </a:r>
            <a:r>
              <a:rPr lang="zh-CN" altLang="en-US" sz="1800" b="1" dirty="0">
                <a:solidFill>
                  <a:schemeClr val="bg1"/>
                </a:solidFill>
                <a:latin typeface="微软雅黑"/>
                <a:ea typeface="微软雅黑"/>
                <a:cs typeface="微软雅黑"/>
              </a:rPr>
              <a:t>世界互联网大会反恐论坛</a:t>
            </a:r>
          </a:p>
        </p:txBody>
      </p:sp>
      <p:pic>
        <p:nvPicPr>
          <p:cNvPr id="4" name="图片 3" descr="wangzch6b557_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1101" y="768233"/>
            <a:ext cx="2651927" cy="1769998"/>
          </a:xfrm>
          <a:prstGeom prst="rect">
            <a:avLst/>
          </a:prstGeom>
        </p:spPr>
      </p:pic>
      <p:pic>
        <p:nvPicPr>
          <p:cNvPr id="5" name="图片 4" descr="7574438_007269.jpg"/>
          <p:cNvPicPr>
            <a:picLocks noChangeAspect="1"/>
          </p:cNvPicPr>
          <p:nvPr/>
        </p:nvPicPr>
        <p:blipFill rotWithShape="1">
          <a:blip r:embed="rId3">
            <a:extLst>
              <a:ext uri="{28A0092B-C50C-407E-A947-70E740481C1C}">
                <a14:useLocalDpi xmlns:a14="http://schemas.microsoft.com/office/drawing/2010/main" val="0"/>
              </a:ext>
            </a:extLst>
          </a:blip>
          <a:srcRect t="13122" b="15703"/>
          <a:stretch/>
        </p:blipFill>
        <p:spPr>
          <a:xfrm>
            <a:off x="8497044" y="756072"/>
            <a:ext cx="3744416" cy="1766997"/>
          </a:xfrm>
          <a:prstGeom prst="rect">
            <a:avLst/>
          </a:prstGeom>
        </p:spPr>
      </p:pic>
      <p:sp>
        <p:nvSpPr>
          <p:cNvPr id="6" name="矩形 5"/>
          <p:cNvSpPr/>
          <p:nvPr/>
        </p:nvSpPr>
        <p:spPr>
          <a:xfrm>
            <a:off x="720180" y="1116112"/>
            <a:ext cx="4896544" cy="1040725"/>
          </a:xfrm>
          <a:prstGeom prst="rect">
            <a:avLst/>
          </a:prstGeom>
        </p:spPr>
        <p:txBody>
          <a:bodyPr wrap="square" lIns="158932" tIns="79466" rIns="158932" bIns="79466">
            <a:spAutoFit/>
          </a:bodyPr>
          <a:lstStyle/>
          <a:p>
            <a:pPr>
              <a:lnSpc>
                <a:spcPct val="120000"/>
              </a:lnSpc>
            </a:pPr>
            <a:r>
              <a:rPr lang="en-US" altLang="zh-CN" sz="1200" dirty="0">
                <a:solidFill>
                  <a:schemeClr val="bg1"/>
                </a:solidFill>
                <a:latin typeface="微软雅黑"/>
                <a:ea typeface="微软雅黑"/>
                <a:cs typeface="微软雅黑"/>
              </a:rPr>
              <a:t>2016</a:t>
            </a:r>
            <a:r>
              <a:rPr lang="zh-CN" altLang="en-US" sz="1200" dirty="0">
                <a:solidFill>
                  <a:schemeClr val="bg1"/>
                </a:solidFill>
                <a:latin typeface="微软雅黑"/>
                <a:ea typeface="微软雅黑"/>
                <a:cs typeface="微软雅黑"/>
              </a:rPr>
              <a:t>年</a:t>
            </a:r>
            <a:r>
              <a:rPr lang="en-US" altLang="zh-CN" sz="1200" dirty="0">
                <a:solidFill>
                  <a:schemeClr val="bg1"/>
                </a:solidFill>
                <a:latin typeface="微软雅黑"/>
                <a:ea typeface="微软雅黑"/>
                <a:cs typeface="微软雅黑"/>
              </a:rPr>
              <a:t>11</a:t>
            </a:r>
            <a:r>
              <a:rPr lang="zh-CN" altLang="en-US" sz="1200" dirty="0">
                <a:solidFill>
                  <a:schemeClr val="bg1"/>
                </a:solidFill>
                <a:latin typeface="微软雅黑"/>
                <a:ea typeface="微软雅黑"/>
                <a:cs typeface="微软雅黑"/>
              </a:rPr>
              <a:t>月，阿里巴巴</a:t>
            </a:r>
            <a:r>
              <a:rPr lang="zh-CN" altLang="en-US" sz="1200" dirty="0" smtClean="0">
                <a:solidFill>
                  <a:schemeClr val="bg1"/>
                </a:solidFill>
                <a:latin typeface="微软雅黑"/>
                <a:ea typeface="微软雅黑"/>
                <a:cs typeface="微软雅黑"/>
              </a:rPr>
              <a:t>安全部应邀参加世界互联网大会反恐论坛。</a:t>
            </a:r>
            <a:endParaRPr lang="en-US" altLang="zh-CN" sz="1200" dirty="0" smtClean="0">
              <a:solidFill>
                <a:schemeClr val="bg1"/>
              </a:solidFill>
              <a:latin typeface="微软雅黑"/>
              <a:ea typeface="微软雅黑"/>
              <a:cs typeface="微软雅黑"/>
            </a:endParaRPr>
          </a:p>
          <a:p>
            <a:pPr>
              <a:lnSpc>
                <a:spcPct val="120000"/>
              </a:lnSpc>
            </a:pPr>
            <a:r>
              <a:rPr lang="zh-CN" altLang="en-US" sz="1200" dirty="0" smtClean="0">
                <a:solidFill>
                  <a:schemeClr val="bg1"/>
                </a:solidFill>
                <a:latin typeface="微软雅黑"/>
                <a:ea typeface="微软雅黑"/>
                <a:cs typeface="微软雅黑"/>
              </a:rPr>
              <a:t>本次论坛议题为</a:t>
            </a:r>
            <a:r>
              <a:rPr lang="zh-CN" altLang="en-US" sz="1200" dirty="0">
                <a:solidFill>
                  <a:schemeClr val="bg1"/>
                </a:solidFill>
                <a:latin typeface="微软雅黑"/>
                <a:ea typeface="微软雅黑"/>
                <a:cs typeface="微软雅黑"/>
              </a:rPr>
              <a:t>“加强国际合作，共同打击网络恐怖主义”，研讨加强国际网络反恐交流，促进合作，倡议推动构建目标一致、有效协同的网络反恐国际治理机制。</a:t>
            </a:r>
            <a:endParaRPr lang="en-US" altLang="zh-CN" sz="1200" dirty="0">
              <a:solidFill>
                <a:schemeClr val="bg1"/>
              </a:solidFill>
              <a:latin typeface="微软雅黑"/>
              <a:ea typeface="微软雅黑"/>
              <a:cs typeface="微软雅黑"/>
            </a:endParaRPr>
          </a:p>
        </p:txBody>
      </p:sp>
    </p:spTree>
    <p:extLst>
      <p:ext uri="{BB962C8B-B14F-4D97-AF65-F5344CB8AC3E}">
        <p14:creationId xmlns:p14="http://schemas.microsoft.com/office/powerpoint/2010/main" val="75556965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4464596" y="35992"/>
            <a:ext cx="5495794" cy="439939"/>
          </a:xfrm>
          <a:prstGeom prst="rect">
            <a:avLst/>
          </a:prstGeom>
          <a:noFill/>
        </p:spPr>
        <p:txBody>
          <a:bodyPr wrap="none" lIns="158932" tIns="79466" rIns="158932" bIns="79466" rtlCol="0">
            <a:spAutoFit/>
          </a:bodyPr>
          <a:lstStyle/>
          <a:p>
            <a:r>
              <a:rPr lang="zh-CN" altLang="en-US" sz="1800" b="1" dirty="0">
                <a:solidFill>
                  <a:schemeClr val="bg1"/>
                </a:solidFill>
                <a:latin typeface="微软雅黑"/>
                <a:ea typeface="微软雅黑"/>
                <a:cs typeface="微软雅黑"/>
              </a:rPr>
              <a:t>“全球反恐论坛”第二次打击网络恐怖主义研讨会</a:t>
            </a:r>
          </a:p>
        </p:txBody>
      </p:sp>
      <p:pic>
        <p:nvPicPr>
          <p:cNvPr id="4" name="图片 3" descr="W020161021822783778629.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8293" y="737422"/>
            <a:ext cx="2727458" cy="1789582"/>
          </a:xfrm>
          <a:prstGeom prst="rect">
            <a:avLst/>
          </a:prstGeom>
        </p:spPr>
      </p:pic>
      <p:pic>
        <p:nvPicPr>
          <p:cNvPr id="5" name="图片 4" descr="859649132.jpg"/>
          <p:cNvPicPr>
            <a:picLocks noChangeAspect="1"/>
          </p:cNvPicPr>
          <p:nvPr/>
        </p:nvPicPr>
        <p:blipFill rotWithShape="1">
          <a:blip r:embed="rId3">
            <a:extLst>
              <a:ext uri="{28A0092B-C50C-407E-A947-70E740481C1C}">
                <a14:useLocalDpi xmlns:a14="http://schemas.microsoft.com/office/drawing/2010/main" val="0"/>
              </a:ext>
            </a:extLst>
          </a:blip>
          <a:srcRect l="14949" t="5604" r="18534" b="24460"/>
          <a:stretch/>
        </p:blipFill>
        <p:spPr>
          <a:xfrm>
            <a:off x="4749315" y="780334"/>
            <a:ext cx="2379577" cy="1732648"/>
          </a:xfrm>
          <a:prstGeom prst="rect">
            <a:avLst/>
          </a:prstGeom>
        </p:spPr>
      </p:pic>
      <p:sp>
        <p:nvSpPr>
          <p:cNvPr id="7" name="矩形 6"/>
          <p:cNvSpPr/>
          <p:nvPr/>
        </p:nvSpPr>
        <p:spPr>
          <a:xfrm>
            <a:off x="7776964" y="972096"/>
            <a:ext cx="5976664" cy="1262324"/>
          </a:xfrm>
          <a:prstGeom prst="rect">
            <a:avLst/>
          </a:prstGeom>
        </p:spPr>
        <p:txBody>
          <a:bodyPr wrap="square" lIns="158932" tIns="79466" rIns="158932" bIns="79466">
            <a:spAutoFit/>
          </a:bodyPr>
          <a:lstStyle/>
          <a:p>
            <a:pPr>
              <a:lnSpc>
                <a:spcPct val="120000"/>
              </a:lnSpc>
            </a:pPr>
            <a:r>
              <a:rPr lang="en-US" altLang="zh-CN" sz="1200" dirty="0">
                <a:solidFill>
                  <a:schemeClr val="bg1"/>
                </a:solidFill>
                <a:latin typeface="微软雅黑"/>
                <a:ea typeface="微软雅黑"/>
                <a:cs typeface="微软雅黑"/>
              </a:rPr>
              <a:t>2016</a:t>
            </a:r>
            <a:r>
              <a:rPr lang="zh-CN" altLang="en-US" sz="1200" dirty="0">
                <a:solidFill>
                  <a:schemeClr val="bg1"/>
                </a:solidFill>
                <a:latin typeface="微软雅黑"/>
                <a:ea typeface="微软雅黑"/>
                <a:cs typeface="微软雅黑"/>
              </a:rPr>
              <a:t>年</a:t>
            </a:r>
            <a:r>
              <a:rPr lang="en-US" altLang="zh-CN" sz="1200" dirty="0">
                <a:solidFill>
                  <a:schemeClr val="bg1"/>
                </a:solidFill>
                <a:latin typeface="微软雅黑"/>
                <a:ea typeface="微软雅黑"/>
                <a:cs typeface="微软雅黑"/>
              </a:rPr>
              <a:t>10</a:t>
            </a:r>
            <a:r>
              <a:rPr lang="zh-CN" altLang="en-US" sz="1200" dirty="0">
                <a:solidFill>
                  <a:schemeClr val="bg1"/>
                </a:solidFill>
                <a:latin typeface="微软雅黑"/>
                <a:ea typeface="微软雅黑"/>
                <a:cs typeface="微软雅黑"/>
              </a:rPr>
              <a:t>月，阿里巴巴应邀参加“全球反恐论坛”第二次打击网络恐怖主义研讨会。</a:t>
            </a:r>
            <a:endParaRPr lang="en-US" altLang="zh-CN" sz="1200" dirty="0">
              <a:solidFill>
                <a:schemeClr val="bg1"/>
              </a:solidFill>
              <a:latin typeface="微软雅黑"/>
              <a:ea typeface="微软雅黑"/>
              <a:cs typeface="微软雅黑"/>
            </a:endParaRPr>
          </a:p>
          <a:p>
            <a:pPr>
              <a:lnSpc>
                <a:spcPct val="120000"/>
              </a:lnSpc>
            </a:pPr>
            <a:endParaRPr lang="en-US" altLang="zh-CN" sz="1200" dirty="0">
              <a:solidFill>
                <a:schemeClr val="bg1"/>
              </a:solidFill>
              <a:latin typeface="微软雅黑"/>
              <a:ea typeface="微软雅黑"/>
              <a:cs typeface="微软雅黑"/>
            </a:endParaRPr>
          </a:p>
          <a:p>
            <a:pPr>
              <a:lnSpc>
                <a:spcPct val="120000"/>
              </a:lnSpc>
            </a:pPr>
            <a:r>
              <a:rPr lang="zh-CN" altLang="en-US" sz="1200" dirty="0" smtClean="0">
                <a:solidFill>
                  <a:schemeClr val="bg1"/>
                </a:solidFill>
                <a:latin typeface="微软雅黑"/>
                <a:ea typeface="微软雅黑"/>
                <a:cs typeface="微软雅黑"/>
              </a:rPr>
              <a:t>此次研讨会</a:t>
            </a:r>
            <a:r>
              <a:rPr lang="zh-CN" altLang="en-US" sz="1200" dirty="0">
                <a:solidFill>
                  <a:schemeClr val="bg1"/>
                </a:solidFill>
                <a:latin typeface="微软雅黑"/>
                <a:ea typeface="微软雅黑"/>
                <a:cs typeface="微软雅黑"/>
              </a:rPr>
              <a:t>由中国外交部主办，“全球反恐论坛”成员及相关国家和国际组织的官员、专家学者、知名互联网企业代表共约</a:t>
            </a:r>
            <a:r>
              <a:rPr lang="en-US" altLang="zh-CN" sz="1200" dirty="0">
                <a:solidFill>
                  <a:schemeClr val="bg1"/>
                </a:solidFill>
                <a:latin typeface="微软雅黑"/>
                <a:ea typeface="微软雅黑"/>
                <a:cs typeface="微软雅黑"/>
              </a:rPr>
              <a:t>180</a:t>
            </a:r>
            <a:r>
              <a:rPr lang="zh-CN" altLang="en-US" sz="1200" dirty="0">
                <a:solidFill>
                  <a:schemeClr val="bg1"/>
                </a:solidFill>
                <a:latin typeface="微软雅黑"/>
                <a:ea typeface="微软雅黑"/>
                <a:cs typeface="微软雅黑"/>
              </a:rPr>
              <a:t>人与会</a:t>
            </a:r>
            <a:r>
              <a:rPr lang="zh-CN" altLang="en-US" sz="1200" dirty="0" smtClean="0">
                <a:solidFill>
                  <a:schemeClr val="bg1"/>
                </a:solidFill>
                <a:latin typeface="微软雅黑"/>
                <a:ea typeface="微软雅黑"/>
                <a:cs typeface="微软雅黑"/>
              </a:rPr>
              <a:t>。</a:t>
            </a:r>
            <a:endParaRPr lang="en-US" altLang="zh-CN" sz="1200" dirty="0" smtClean="0">
              <a:solidFill>
                <a:schemeClr val="bg1"/>
              </a:solidFill>
              <a:latin typeface="微软雅黑"/>
              <a:ea typeface="微软雅黑"/>
              <a:cs typeface="微软雅黑"/>
            </a:endParaRPr>
          </a:p>
          <a:p>
            <a:pPr>
              <a:lnSpc>
                <a:spcPct val="120000"/>
              </a:lnSpc>
            </a:pPr>
            <a:r>
              <a:rPr lang="zh-CN" altLang="en-US" sz="1200" dirty="0" smtClean="0">
                <a:solidFill>
                  <a:schemeClr val="bg1"/>
                </a:solidFill>
                <a:latin typeface="微软雅黑"/>
                <a:ea typeface="微软雅黑"/>
                <a:cs typeface="微软雅黑"/>
              </a:rPr>
              <a:t>外交部长王毅出席研讨会开幕式并发表主旨讲话</a:t>
            </a:r>
            <a:r>
              <a:rPr lang="zh-CN" altLang="en-US" sz="1200" dirty="0">
                <a:solidFill>
                  <a:schemeClr val="bg1"/>
                </a:solidFill>
                <a:latin typeface="微软雅黑"/>
                <a:ea typeface="微软雅黑"/>
                <a:cs typeface="微软雅黑"/>
              </a:rPr>
              <a:t>。</a:t>
            </a:r>
            <a:endParaRPr lang="en-US" altLang="zh-CN" sz="1200" dirty="0">
              <a:solidFill>
                <a:schemeClr val="bg1"/>
              </a:solidFill>
              <a:latin typeface="微软雅黑"/>
              <a:ea typeface="微软雅黑"/>
              <a:cs typeface="微软雅黑"/>
            </a:endParaRPr>
          </a:p>
        </p:txBody>
      </p:sp>
    </p:spTree>
    <p:extLst>
      <p:ext uri="{BB962C8B-B14F-4D97-AF65-F5344CB8AC3E}">
        <p14:creationId xmlns:p14="http://schemas.microsoft.com/office/powerpoint/2010/main" val="75556965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54113dab0b4adf8be740c.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374" y="655571"/>
            <a:ext cx="1509599" cy="1122859"/>
          </a:xfrm>
          <a:prstGeom prst="rect">
            <a:avLst/>
          </a:prstGeom>
        </p:spPr>
      </p:pic>
      <p:sp>
        <p:nvSpPr>
          <p:cNvPr id="6" name="矩形 5"/>
          <p:cNvSpPr/>
          <p:nvPr/>
        </p:nvSpPr>
        <p:spPr>
          <a:xfrm>
            <a:off x="2692228" y="530810"/>
            <a:ext cx="1465512" cy="468261"/>
          </a:xfrm>
          <a:prstGeom prst="rect">
            <a:avLst/>
          </a:prstGeom>
        </p:spPr>
        <p:txBody>
          <a:bodyPr wrap="none" lIns="158932" tIns="79466" rIns="158932" bIns="79466">
            <a:spAutoFit/>
          </a:bodyPr>
          <a:lstStyle/>
          <a:p>
            <a:r>
              <a:rPr lang="zh-CN" altLang="en-US" sz="1600" dirty="0">
                <a:solidFill>
                  <a:srgbClr val="FFFFFF"/>
                </a:solidFill>
                <a:latin typeface="微软雅黑"/>
                <a:ea typeface="微软雅黑"/>
                <a:cs typeface="微软雅黑"/>
              </a:rPr>
              <a:t>总占比</a:t>
            </a:r>
            <a:r>
              <a:rPr lang="en-US" altLang="zh-CN" sz="2000" dirty="0" smtClean="0">
                <a:solidFill>
                  <a:srgbClr val="FF0000"/>
                </a:solidFill>
                <a:latin typeface="微软雅黑"/>
                <a:ea typeface="微软雅黑"/>
                <a:cs typeface="微软雅黑"/>
              </a:rPr>
              <a:t>53</a:t>
            </a:r>
            <a:r>
              <a:rPr lang="en-US" altLang="zh-CN" sz="2000" dirty="0">
                <a:solidFill>
                  <a:srgbClr val="FF0000"/>
                </a:solidFill>
                <a:latin typeface="微软雅黑"/>
                <a:ea typeface="微软雅黑"/>
                <a:cs typeface="微软雅黑"/>
              </a:rPr>
              <a:t>%</a:t>
            </a:r>
            <a:endParaRPr lang="zh-CN" altLang="en-US" sz="2000" dirty="0">
              <a:solidFill>
                <a:srgbClr val="FF0000"/>
              </a:solidFill>
              <a:latin typeface="微软雅黑"/>
              <a:ea typeface="微软雅黑"/>
              <a:cs typeface="微软雅黑"/>
            </a:endParaRPr>
          </a:p>
        </p:txBody>
      </p:sp>
      <p:sp>
        <p:nvSpPr>
          <p:cNvPr id="7" name="矩形 6"/>
          <p:cNvSpPr/>
          <p:nvPr/>
        </p:nvSpPr>
        <p:spPr>
          <a:xfrm>
            <a:off x="6073732" y="50497"/>
            <a:ext cx="2428945" cy="439939"/>
          </a:xfrm>
          <a:prstGeom prst="rect">
            <a:avLst/>
          </a:prstGeom>
        </p:spPr>
        <p:txBody>
          <a:bodyPr wrap="none" lIns="158932" tIns="79466" rIns="158932" bIns="79466">
            <a:spAutoFit/>
          </a:bodyPr>
          <a:lstStyle/>
          <a:p>
            <a:r>
              <a:rPr lang="zh-CN" altLang="en-US" sz="1800" b="1" dirty="0">
                <a:solidFill>
                  <a:srgbClr val="FF0000"/>
                </a:solidFill>
                <a:latin typeface="微软雅黑"/>
                <a:ea typeface="微软雅黑"/>
                <a:cs typeface="微软雅黑"/>
              </a:rPr>
              <a:t>网络犯罪</a:t>
            </a:r>
            <a:r>
              <a:rPr lang="zh-CN" altLang="en-US" sz="1800" b="1" dirty="0">
                <a:solidFill>
                  <a:schemeClr val="bg1"/>
                </a:solidFill>
                <a:latin typeface="微软雅黑"/>
                <a:ea typeface="微软雅黑"/>
                <a:cs typeface="微软雅黑"/>
              </a:rPr>
              <a:t>席卷全球！</a:t>
            </a:r>
          </a:p>
        </p:txBody>
      </p:sp>
      <p:pic>
        <p:nvPicPr>
          <p:cNvPr id="8" name="图片 7" descr="2561472_1016655_26a3029767_o.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46565" y="655573"/>
            <a:ext cx="1610240" cy="1122859"/>
          </a:xfrm>
          <a:prstGeom prst="rect">
            <a:avLst/>
          </a:prstGeom>
        </p:spPr>
      </p:pic>
      <p:sp>
        <p:nvSpPr>
          <p:cNvPr id="9" name="矩形 8"/>
          <p:cNvSpPr/>
          <p:nvPr/>
        </p:nvSpPr>
        <p:spPr>
          <a:xfrm>
            <a:off x="7075659" y="530810"/>
            <a:ext cx="1757259" cy="714482"/>
          </a:xfrm>
          <a:prstGeom prst="rect">
            <a:avLst/>
          </a:prstGeom>
        </p:spPr>
        <p:txBody>
          <a:bodyPr wrap="none" lIns="158932" tIns="79466" rIns="158932" bIns="79466">
            <a:spAutoFit/>
          </a:bodyPr>
          <a:lstStyle/>
          <a:p>
            <a:r>
              <a:rPr lang="zh-CN" altLang="en-US" sz="1600" dirty="0">
                <a:solidFill>
                  <a:srgbClr val="FFFFFF"/>
                </a:solidFill>
                <a:latin typeface="微软雅黑"/>
                <a:ea typeface="微软雅黑"/>
                <a:cs typeface="微软雅黑"/>
              </a:rPr>
              <a:t>超过贩毒犯罪</a:t>
            </a:r>
            <a:endParaRPr lang="en-US" altLang="zh-CN" sz="1600" dirty="0">
              <a:solidFill>
                <a:srgbClr val="FFFFFF"/>
              </a:solidFill>
              <a:latin typeface="微软雅黑"/>
              <a:ea typeface="微软雅黑"/>
              <a:cs typeface="微软雅黑"/>
            </a:endParaRPr>
          </a:p>
          <a:p>
            <a:r>
              <a:rPr lang="zh-CN" altLang="en-US" sz="1600" dirty="0">
                <a:solidFill>
                  <a:srgbClr val="FFFFFF"/>
                </a:solidFill>
                <a:latin typeface="微软雅黑"/>
                <a:ea typeface="微软雅黑"/>
                <a:cs typeface="微软雅黑"/>
              </a:rPr>
              <a:t>成为</a:t>
            </a:r>
            <a:r>
              <a:rPr lang="zh-CN" altLang="en-US" sz="2000" dirty="0" smtClean="0">
                <a:solidFill>
                  <a:srgbClr val="FF0000"/>
                </a:solidFill>
                <a:latin typeface="微软雅黑"/>
                <a:ea typeface="微软雅黑"/>
                <a:cs typeface="微软雅黑"/>
              </a:rPr>
              <a:t>第一大类</a:t>
            </a:r>
            <a:endParaRPr lang="zh-CN" altLang="en-US" sz="2000" dirty="0">
              <a:solidFill>
                <a:srgbClr val="FF0000"/>
              </a:solidFill>
              <a:latin typeface="微软雅黑"/>
              <a:ea typeface="微软雅黑"/>
              <a:cs typeface="微软雅黑"/>
            </a:endParaRPr>
          </a:p>
        </p:txBody>
      </p:sp>
      <p:pic>
        <p:nvPicPr>
          <p:cNvPr id="10" name="图片 9" descr="20120127120354_A3VwJ.thumb.700_0.jp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217124" y="655571"/>
            <a:ext cx="1685934" cy="1122859"/>
          </a:xfrm>
          <a:prstGeom prst="rect">
            <a:avLst/>
          </a:prstGeom>
        </p:spPr>
      </p:pic>
      <p:sp>
        <p:nvSpPr>
          <p:cNvPr id="11" name="矩形 10"/>
          <p:cNvSpPr/>
          <p:nvPr/>
        </p:nvSpPr>
        <p:spPr>
          <a:xfrm>
            <a:off x="11665396" y="530810"/>
            <a:ext cx="1465512" cy="776037"/>
          </a:xfrm>
          <a:prstGeom prst="rect">
            <a:avLst/>
          </a:prstGeom>
        </p:spPr>
        <p:txBody>
          <a:bodyPr wrap="none" lIns="158932" tIns="79466" rIns="158932" bIns="79466">
            <a:spAutoFit/>
          </a:bodyPr>
          <a:lstStyle/>
          <a:p>
            <a:r>
              <a:rPr lang="zh-CN" altLang="en-US" sz="1600" dirty="0">
                <a:solidFill>
                  <a:srgbClr val="FFFFFF"/>
                </a:solidFill>
                <a:latin typeface="微软雅黑"/>
                <a:ea typeface="微软雅黑"/>
                <a:cs typeface="微软雅黑"/>
              </a:rPr>
              <a:t>总占比</a:t>
            </a:r>
            <a:r>
              <a:rPr lang="en-US" altLang="zh-CN" sz="2000" dirty="0" smtClean="0">
                <a:solidFill>
                  <a:srgbClr val="FF0000"/>
                </a:solidFill>
                <a:latin typeface="微软雅黑"/>
                <a:ea typeface="微软雅黑"/>
                <a:cs typeface="微软雅黑"/>
              </a:rPr>
              <a:t>30%</a:t>
            </a:r>
          </a:p>
          <a:p>
            <a:r>
              <a:rPr lang="zh-CN" altLang="en-US" sz="1600" dirty="0">
                <a:solidFill>
                  <a:srgbClr val="FFFFFF"/>
                </a:solidFill>
                <a:latin typeface="微软雅黑"/>
                <a:ea typeface="微软雅黑"/>
                <a:cs typeface="微软雅黑"/>
              </a:rPr>
              <a:t>年增幅</a:t>
            </a:r>
            <a:r>
              <a:rPr lang="en-US" altLang="zh-CN" sz="2000" dirty="0" smtClean="0">
                <a:solidFill>
                  <a:srgbClr val="FF0000"/>
                </a:solidFill>
                <a:latin typeface="微软雅黑"/>
                <a:ea typeface="微软雅黑"/>
                <a:cs typeface="微软雅黑"/>
              </a:rPr>
              <a:t>30%</a:t>
            </a:r>
            <a:endParaRPr lang="zh-CN" altLang="en-US" sz="2000" dirty="0">
              <a:solidFill>
                <a:srgbClr val="FF0000"/>
              </a:solidFill>
              <a:latin typeface="微软雅黑"/>
              <a:ea typeface="微软雅黑"/>
              <a:cs typeface="微软雅黑"/>
            </a:endParaRPr>
          </a:p>
        </p:txBody>
      </p:sp>
      <p:sp>
        <p:nvSpPr>
          <p:cNvPr id="2" name="矩形 1"/>
          <p:cNvSpPr/>
          <p:nvPr/>
        </p:nvSpPr>
        <p:spPr>
          <a:xfrm>
            <a:off x="2316505" y="1404144"/>
            <a:ext cx="2630059" cy="1040725"/>
          </a:xfrm>
          <a:prstGeom prst="rect">
            <a:avLst/>
          </a:prstGeom>
        </p:spPr>
        <p:txBody>
          <a:bodyPr wrap="square" lIns="158932" tIns="79466" rIns="158932" bIns="79466">
            <a:spAutoFit/>
          </a:bodyPr>
          <a:lstStyle/>
          <a:p>
            <a:pPr>
              <a:lnSpc>
                <a:spcPct val="120000"/>
              </a:lnSpc>
            </a:pPr>
            <a:r>
              <a:rPr lang="en-US" altLang="zh-CN" sz="1200" dirty="0">
                <a:solidFill>
                  <a:srgbClr val="FFFFFF"/>
                </a:solidFill>
                <a:latin typeface="微软雅黑"/>
                <a:ea typeface="微软雅黑"/>
                <a:cs typeface="微软雅黑"/>
              </a:rPr>
              <a:t>2016</a:t>
            </a:r>
            <a:r>
              <a:rPr lang="zh-CN" altLang="en-US" sz="1200" dirty="0">
                <a:solidFill>
                  <a:srgbClr val="FFFFFF"/>
                </a:solidFill>
                <a:latin typeface="微软雅黑"/>
                <a:ea typeface="微软雅黑"/>
                <a:cs typeface="微软雅黑"/>
              </a:rPr>
              <a:t>年，英国启动新一轮的“国家网络安全战略</a:t>
            </a:r>
            <a:r>
              <a:rPr lang="en-US" altLang="zh-CN" sz="1200" dirty="0">
                <a:solidFill>
                  <a:srgbClr val="FFFFFF"/>
                </a:solidFill>
                <a:latin typeface="微软雅黑"/>
                <a:ea typeface="微软雅黑"/>
                <a:cs typeface="微软雅黑"/>
              </a:rPr>
              <a:t>2016-2021”</a:t>
            </a:r>
            <a:r>
              <a:rPr lang="zh-CN" altLang="en-US" sz="1200" dirty="0">
                <a:solidFill>
                  <a:srgbClr val="FFFFFF"/>
                </a:solidFill>
                <a:latin typeface="微软雅黑"/>
                <a:ea typeface="微软雅黑"/>
                <a:cs typeface="微软雅黑"/>
              </a:rPr>
              <a:t>，未来五年投资</a:t>
            </a:r>
            <a:r>
              <a:rPr lang="en-US" altLang="zh-CN" sz="1200" dirty="0">
                <a:solidFill>
                  <a:srgbClr val="FFFFFF"/>
                </a:solidFill>
                <a:latin typeface="微软雅黑"/>
                <a:ea typeface="微软雅黑"/>
                <a:cs typeface="微软雅黑"/>
              </a:rPr>
              <a:t>19</a:t>
            </a:r>
            <a:r>
              <a:rPr lang="zh-CN" altLang="en-US" sz="1200" dirty="0">
                <a:solidFill>
                  <a:srgbClr val="FFFFFF"/>
                </a:solidFill>
                <a:latin typeface="微软雅黑"/>
                <a:ea typeface="微软雅黑"/>
                <a:cs typeface="微软雅黑"/>
              </a:rPr>
              <a:t>亿英镑（约合</a:t>
            </a:r>
            <a:r>
              <a:rPr lang="en-US" altLang="zh-CN" sz="1200" dirty="0">
                <a:solidFill>
                  <a:srgbClr val="FFFFFF"/>
                </a:solidFill>
                <a:latin typeface="微软雅黑"/>
                <a:ea typeface="微软雅黑"/>
                <a:cs typeface="微软雅黑"/>
              </a:rPr>
              <a:t>157</a:t>
            </a:r>
            <a:r>
              <a:rPr lang="zh-CN" altLang="en-US" sz="1200" dirty="0">
                <a:solidFill>
                  <a:srgbClr val="FFFFFF"/>
                </a:solidFill>
                <a:latin typeface="微软雅黑"/>
                <a:ea typeface="微软雅黑"/>
                <a:cs typeface="微软雅黑"/>
              </a:rPr>
              <a:t>亿元人民币）加强互联网安全建设。</a:t>
            </a:r>
          </a:p>
        </p:txBody>
      </p:sp>
      <p:sp>
        <p:nvSpPr>
          <p:cNvPr id="13" name="矩形 12"/>
          <p:cNvSpPr/>
          <p:nvPr/>
        </p:nvSpPr>
        <p:spPr>
          <a:xfrm>
            <a:off x="8033199" y="7663420"/>
            <a:ext cx="5481104" cy="1129980"/>
          </a:xfrm>
          <a:prstGeom prst="rect">
            <a:avLst/>
          </a:prstGeom>
        </p:spPr>
        <p:txBody>
          <a:bodyPr wrap="square" lIns="158932" tIns="79466" rIns="158932" bIns="79466">
            <a:spAutoFit/>
          </a:bodyPr>
          <a:lstStyle/>
          <a:p>
            <a:r>
              <a:rPr lang="en-US" altLang="zh-CN" dirty="0" smtClean="0">
                <a:solidFill>
                  <a:srgbClr val="FFFFFF"/>
                </a:solidFill>
                <a:latin typeface="微软雅黑"/>
                <a:ea typeface="微软雅黑"/>
                <a:cs typeface="微软雅黑"/>
              </a:rPr>
              <a:t>      2016</a:t>
            </a:r>
            <a:r>
              <a:rPr lang="zh-CN" altLang="en-US" dirty="0">
                <a:solidFill>
                  <a:srgbClr val="FFFFFF"/>
                </a:solidFill>
                <a:latin typeface="微软雅黑"/>
                <a:ea typeface="微软雅黑"/>
                <a:cs typeface="微软雅黑"/>
              </a:rPr>
              <a:t>年，美国联邦调查局互联网犯罪投诉中心，总共接到了近</a:t>
            </a:r>
            <a:r>
              <a:rPr lang="en-US" altLang="zh-CN" dirty="0">
                <a:solidFill>
                  <a:srgbClr val="FFFFFF"/>
                </a:solidFill>
                <a:latin typeface="微软雅黑"/>
                <a:ea typeface="微软雅黑"/>
                <a:cs typeface="微软雅黑"/>
              </a:rPr>
              <a:t>30</a:t>
            </a:r>
            <a:r>
              <a:rPr lang="zh-CN" altLang="en-US" dirty="0">
                <a:solidFill>
                  <a:srgbClr val="FFFFFF"/>
                </a:solidFill>
                <a:latin typeface="微软雅黑"/>
                <a:ea typeface="微软雅黑"/>
                <a:cs typeface="微软雅黑"/>
              </a:rPr>
              <a:t>万次有关网络犯罪行为的投诉，导致超过</a:t>
            </a:r>
            <a:r>
              <a:rPr lang="en-US" altLang="zh-CN" dirty="0">
                <a:solidFill>
                  <a:srgbClr val="FFFFFF"/>
                </a:solidFill>
                <a:latin typeface="微软雅黑"/>
                <a:ea typeface="微软雅黑"/>
                <a:cs typeface="微软雅黑"/>
              </a:rPr>
              <a:t>13</a:t>
            </a:r>
            <a:r>
              <a:rPr lang="zh-CN" altLang="en-US" dirty="0">
                <a:solidFill>
                  <a:srgbClr val="FFFFFF"/>
                </a:solidFill>
                <a:latin typeface="微软雅黑"/>
                <a:ea typeface="微软雅黑"/>
                <a:cs typeface="微软雅黑"/>
              </a:rPr>
              <a:t>亿美元的经济损失</a:t>
            </a:r>
          </a:p>
        </p:txBody>
      </p:sp>
      <p:sp>
        <p:nvSpPr>
          <p:cNvPr id="14" name="矩形 13"/>
          <p:cNvSpPr/>
          <p:nvPr/>
        </p:nvSpPr>
        <p:spPr>
          <a:xfrm>
            <a:off x="8298263" y="7927470"/>
            <a:ext cx="5481104" cy="1129980"/>
          </a:xfrm>
          <a:prstGeom prst="rect">
            <a:avLst/>
          </a:prstGeom>
        </p:spPr>
        <p:txBody>
          <a:bodyPr wrap="square" lIns="158932" tIns="79466" rIns="158932" bIns="79466">
            <a:spAutoFit/>
          </a:bodyPr>
          <a:lstStyle/>
          <a:p>
            <a:r>
              <a:rPr lang="en-US" altLang="zh-CN" dirty="0" smtClean="0">
                <a:solidFill>
                  <a:srgbClr val="FFFFFF"/>
                </a:solidFill>
                <a:latin typeface="微软雅黑"/>
                <a:ea typeface="微软雅黑"/>
                <a:cs typeface="微软雅黑"/>
              </a:rPr>
              <a:t>      2016</a:t>
            </a:r>
            <a:r>
              <a:rPr lang="zh-CN" altLang="en-US" dirty="0">
                <a:solidFill>
                  <a:srgbClr val="FFFFFF"/>
                </a:solidFill>
                <a:latin typeface="微软雅黑"/>
                <a:ea typeface="微软雅黑"/>
                <a:cs typeface="微软雅黑"/>
              </a:rPr>
              <a:t>年，美国联邦调查局互联网犯罪投诉中心，总共接到了近</a:t>
            </a:r>
            <a:r>
              <a:rPr lang="en-US" altLang="zh-CN" dirty="0">
                <a:solidFill>
                  <a:srgbClr val="FFFFFF"/>
                </a:solidFill>
                <a:latin typeface="微软雅黑"/>
                <a:ea typeface="微软雅黑"/>
                <a:cs typeface="微软雅黑"/>
              </a:rPr>
              <a:t>30</a:t>
            </a:r>
            <a:r>
              <a:rPr lang="zh-CN" altLang="en-US" dirty="0">
                <a:solidFill>
                  <a:srgbClr val="FFFFFF"/>
                </a:solidFill>
                <a:latin typeface="微软雅黑"/>
                <a:ea typeface="微软雅黑"/>
                <a:cs typeface="微软雅黑"/>
              </a:rPr>
              <a:t>万次有关网络犯罪行为的投诉，导致超过</a:t>
            </a:r>
            <a:r>
              <a:rPr lang="en-US" altLang="zh-CN" dirty="0">
                <a:solidFill>
                  <a:srgbClr val="FFFFFF"/>
                </a:solidFill>
                <a:latin typeface="微软雅黑"/>
                <a:ea typeface="微软雅黑"/>
                <a:cs typeface="微软雅黑"/>
              </a:rPr>
              <a:t>13</a:t>
            </a:r>
            <a:r>
              <a:rPr lang="zh-CN" altLang="en-US" dirty="0">
                <a:solidFill>
                  <a:srgbClr val="FFFFFF"/>
                </a:solidFill>
                <a:latin typeface="微软雅黑"/>
                <a:ea typeface="微软雅黑"/>
                <a:cs typeface="微软雅黑"/>
              </a:rPr>
              <a:t>亿美元的经济损失</a:t>
            </a:r>
          </a:p>
        </p:txBody>
      </p:sp>
      <p:sp>
        <p:nvSpPr>
          <p:cNvPr id="3" name="矩形 2"/>
          <p:cNvSpPr/>
          <p:nvPr/>
        </p:nvSpPr>
        <p:spPr>
          <a:xfrm>
            <a:off x="6552829" y="1404144"/>
            <a:ext cx="2520280" cy="1040725"/>
          </a:xfrm>
          <a:prstGeom prst="rect">
            <a:avLst/>
          </a:prstGeom>
        </p:spPr>
        <p:txBody>
          <a:bodyPr wrap="square" lIns="158932" tIns="79466" rIns="158932" bIns="79466">
            <a:spAutoFit/>
          </a:bodyPr>
          <a:lstStyle/>
          <a:p>
            <a:pPr>
              <a:lnSpc>
                <a:spcPct val="120000"/>
              </a:lnSpc>
            </a:pPr>
            <a:r>
              <a:rPr lang="en-US" altLang="zh-CN" sz="1200" dirty="0">
                <a:solidFill>
                  <a:srgbClr val="FFFFFF"/>
                </a:solidFill>
                <a:latin typeface="微软雅黑"/>
                <a:ea typeface="微软雅黑"/>
                <a:cs typeface="微软雅黑"/>
              </a:rPr>
              <a:t>2016</a:t>
            </a:r>
            <a:r>
              <a:rPr lang="zh-CN" altLang="en-US" sz="1200" dirty="0">
                <a:solidFill>
                  <a:srgbClr val="FFFFFF"/>
                </a:solidFill>
                <a:latin typeface="微软雅黑"/>
                <a:ea typeface="微软雅黑"/>
                <a:cs typeface="微软雅黑"/>
              </a:rPr>
              <a:t>年，美国联邦调查局互联网犯罪投诉中心，总共接到了近</a:t>
            </a:r>
            <a:r>
              <a:rPr lang="en-US" altLang="zh-CN" sz="1200" dirty="0">
                <a:solidFill>
                  <a:srgbClr val="FFFFFF"/>
                </a:solidFill>
                <a:latin typeface="微软雅黑"/>
                <a:ea typeface="微软雅黑"/>
                <a:cs typeface="微软雅黑"/>
              </a:rPr>
              <a:t>30</a:t>
            </a:r>
            <a:r>
              <a:rPr lang="zh-CN" altLang="en-US" sz="1200" dirty="0">
                <a:solidFill>
                  <a:srgbClr val="FFFFFF"/>
                </a:solidFill>
                <a:latin typeface="微软雅黑"/>
                <a:ea typeface="微软雅黑"/>
                <a:cs typeface="微软雅黑"/>
              </a:rPr>
              <a:t>万次有关网络犯罪行为的投诉，导致超过</a:t>
            </a:r>
            <a:r>
              <a:rPr lang="en-US" altLang="zh-CN" sz="1200" dirty="0">
                <a:solidFill>
                  <a:srgbClr val="FFFFFF"/>
                </a:solidFill>
                <a:latin typeface="微软雅黑"/>
                <a:ea typeface="微软雅黑"/>
                <a:cs typeface="微软雅黑"/>
              </a:rPr>
              <a:t>13</a:t>
            </a:r>
            <a:r>
              <a:rPr lang="zh-CN" altLang="en-US" sz="1200" dirty="0">
                <a:solidFill>
                  <a:srgbClr val="FFFFFF"/>
                </a:solidFill>
                <a:latin typeface="微软雅黑"/>
                <a:ea typeface="微软雅黑"/>
                <a:cs typeface="微软雅黑"/>
              </a:rPr>
              <a:t>亿美元的经济损失。</a:t>
            </a:r>
          </a:p>
        </p:txBody>
      </p:sp>
      <p:sp>
        <p:nvSpPr>
          <p:cNvPr id="4" name="矩形 3"/>
          <p:cNvSpPr/>
          <p:nvPr/>
        </p:nvSpPr>
        <p:spPr>
          <a:xfrm>
            <a:off x="11089332" y="1310066"/>
            <a:ext cx="3093523" cy="1262324"/>
          </a:xfrm>
          <a:prstGeom prst="rect">
            <a:avLst/>
          </a:prstGeom>
        </p:spPr>
        <p:txBody>
          <a:bodyPr wrap="square" lIns="158932" tIns="79466" rIns="158932" bIns="79466">
            <a:spAutoFit/>
          </a:bodyPr>
          <a:lstStyle/>
          <a:p>
            <a:pPr>
              <a:lnSpc>
                <a:spcPct val="120000"/>
              </a:lnSpc>
            </a:pPr>
            <a:r>
              <a:rPr lang="zh-CN" altLang="en-US" sz="1200" dirty="0" smtClean="0">
                <a:solidFill>
                  <a:srgbClr val="FFFFFF"/>
                </a:solidFill>
                <a:latin typeface="微软雅黑"/>
                <a:ea typeface="微软雅黑"/>
                <a:cs typeface="微软雅黑"/>
              </a:rPr>
              <a:t>国务院</a:t>
            </a:r>
            <a:r>
              <a:rPr lang="zh-CN" altLang="en-US" sz="1200" dirty="0">
                <a:solidFill>
                  <a:srgbClr val="FFFFFF"/>
                </a:solidFill>
                <a:latin typeface="微软雅黑"/>
                <a:ea typeface="微软雅黑"/>
                <a:cs typeface="微软雅黑"/>
              </a:rPr>
              <a:t>批准建立了由</a:t>
            </a:r>
            <a:r>
              <a:rPr lang="en-US" altLang="zh-CN" sz="1200" dirty="0">
                <a:solidFill>
                  <a:srgbClr val="FFFFFF"/>
                </a:solidFill>
                <a:latin typeface="微软雅黑"/>
                <a:ea typeface="微软雅黑"/>
                <a:cs typeface="微软雅黑"/>
              </a:rPr>
              <a:t>23</a:t>
            </a:r>
            <a:r>
              <a:rPr lang="zh-CN" altLang="en-US" sz="1200" dirty="0">
                <a:solidFill>
                  <a:srgbClr val="FFFFFF"/>
                </a:solidFill>
                <a:latin typeface="微软雅黑"/>
                <a:ea typeface="微软雅黑"/>
                <a:cs typeface="微软雅黑"/>
              </a:rPr>
              <a:t>个部门和单位组成的打击治理电信网络新型违法犯罪工作部际联席会议。</a:t>
            </a:r>
            <a:endParaRPr lang="en-US" altLang="zh-CN" sz="1200" dirty="0">
              <a:solidFill>
                <a:srgbClr val="FFFFFF"/>
              </a:solidFill>
              <a:latin typeface="微软雅黑"/>
              <a:ea typeface="微软雅黑"/>
              <a:cs typeface="微软雅黑"/>
            </a:endParaRPr>
          </a:p>
          <a:p>
            <a:pPr>
              <a:lnSpc>
                <a:spcPct val="120000"/>
              </a:lnSpc>
            </a:pPr>
            <a:r>
              <a:rPr lang="en-US" altLang="zh-CN" sz="1200" dirty="0" smtClean="0">
                <a:solidFill>
                  <a:srgbClr val="FFFFFF"/>
                </a:solidFill>
                <a:latin typeface="微软雅黑"/>
                <a:ea typeface="微软雅黑"/>
                <a:cs typeface="微软雅黑"/>
              </a:rPr>
              <a:t>2016</a:t>
            </a:r>
            <a:r>
              <a:rPr lang="zh-CN" altLang="en-US" sz="1200" dirty="0" smtClean="0">
                <a:solidFill>
                  <a:srgbClr val="FFFFFF"/>
                </a:solidFill>
                <a:latin typeface="微软雅黑"/>
                <a:ea typeface="微软雅黑"/>
                <a:cs typeface="微软雅黑"/>
              </a:rPr>
              <a:t>年</a:t>
            </a:r>
            <a:r>
              <a:rPr lang="zh-CN" altLang="zh-CN" sz="1200" dirty="0">
                <a:solidFill>
                  <a:srgbClr val="FFFFFF"/>
                </a:solidFill>
                <a:latin typeface="微软雅黑"/>
                <a:ea typeface="微软雅黑"/>
                <a:cs typeface="微软雅黑"/>
              </a:rPr>
              <a:t>7</a:t>
            </a:r>
            <a:r>
              <a:rPr lang="zh-CN" altLang="en-US" sz="1200" dirty="0" smtClean="0">
                <a:solidFill>
                  <a:srgbClr val="FFFFFF"/>
                </a:solidFill>
                <a:latin typeface="微软雅黑"/>
                <a:ea typeface="微软雅黑"/>
                <a:cs typeface="微软雅黑"/>
              </a:rPr>
              <a:t>月</a:t>
            </a:r>
            <a:r>
              <a:rPr lang="zh-CN" altLang="en-US" sz="1200" dirty="0">
                <a:solidFill>
                  <a:srgbClr val="FFFFFF"/>
                </a:solidFill>
                <a:latin typeface="微软雅黑"/>
                <a:ea typeface="微软雅黑"/>
                <a:cs typeface="微软雅黑"/>
              </a:rPr>
              <a:t>，公安部授牌阿里巴巴成立打击治理电信网络新型违法犯罪防控中心。</a:t>
            </a:r>
            <a:endParaRPr lang="en-US" altLang="zh-CN" sz="1700" dirty="0">
              <a:solidFill>
                <a:srgbClr val="FF0000"/>
              </a:solidFill>
              <a:latin typeface="微软雅黑"/>
              <a:ea typeface="微软雅黑"/>
              <a:cs typeface="微软雅黑"/>
            </a:endParaRPr>
          </a:p>
        </p:txBody>
      </p:sp>
    </p:spTree>
    <p:extLst>
      <p:ext uri="{BB962C8B-B14F-4D97-AF65-F5344CB8AC3E}">
        <p14:creationId xmlns:p14="http://schemas.microsoft.com/office/powerpoint/2010/main" val="115893718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p:nvPr/>
        </p:nvSpPr>
        <p:spPr>
          <a:xfrm>
            <a:off x="5955616" y="100109"/>
            <a:ext cx="2685444" cy="439939"/>
          </a:xfrm>
          <a:prstGeom prst="rect">
            <a:avLst/>
          </a:prstGeom>
          <a:noFill/>
        </p:spPr>
        <p:txBody>
          <a:bodyPr wrap="none" lIns="158932" tIns="79466" rIns="158932" bIns="79466" rtlCol="0">
            <a:spAutoFit/>
          </a:bodyPr>
          <a:lstStyle/>
          <a:p>
            <a:r>
              <a:rPr lang="zh-CN" altLang="en-US" sz="1800" b="1" dirty="0">
                <a:solidFill>
                  <a:schemeClr val="bg1"/>
                </a:solidFill>
                <a:latin typeface="微软雅黑"/>
                <a:ea typeface="微软雅黑"/>
                <a:cs typeface="微软雅黑"/>
              </a:rPr>
              <a:t>国际刑警阿布扎比会议</a:t>
            </a:r>
          </a:p>
        </p:txBody>
      </p:sp>
      <p:pic>
        <p:nvPicPr>
          <p:cNvPr id="4" name="图片 3" descr="阿布扎比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7650" y="780333"/>
            <a:ext cx="2504818" cy="1871432"/>
          </a:xfrm>
          <a:prstGeom prst="rect">
            <a:avLst/>
          </a:prstGeom>
        </p:spPr>
      </p:pic>
      <p:pic>
        <p:nvPicPr>
          <p:cNvPr id="5" name="图片 4" descr="阿布扎比2.jpg"/>
          <p:cNvPicPr>
            <a:picLocks noChangeAspect="1"/>
          </p:cNvPicPr>
          <p:nvPr/>
        </p:nvPicPr>
        <p:blipFill rotWithShape="1">
          <a:blip r:embed="rId3" cstate="print">
            <a:extLst>
              <a:ext uri="{28A0092B-C50C-407E-A947-70E740481C1C}">
                <a14:useLocalDpi xmlns:a14="http://schemas.microsoft.com/office/drawing/2010/main" val="0"/>
              </a:ext>
            </a:extLst>
          </a:blip>
          <a:srcRect t="3376"/>
          <a:stretch/>
        </p:blipFill>
        <p:spPr>
          <a:xfrm>
            <a:off x="10729292" y="655571"/>
            <a:ext cx="2630059" cy="1889562"/>
          </a:xfrm>
          <a:prstGeom prst="rect">
            <a:avLst/>
          </a:prstGeom>
        </p:spPr>
      </p:pic>
      <p:sp>
        <p:nvSpPr>
          <p:cNvPr id="6" name="矩形 5"/>
          <p:cNvSpPr/>
          <p:nvPr/>
        </p:nvSpPr>
        <p:spPr>
          <a:xfrm>
            <a:off x="3462448" y="1044104"/>
            <a:ext cx="7050820" cy="1262324"/>
          </a:xfrm>
          <a:prstGeom prst="rect">
            <a:avLst/>
          </a:prstGeom>
        </p:spPr>
        <p:txBody>
          <a:bodyPr wrap="square" lIns="158932" tIns="79466" rIns="158932" bIns="79466">
            <a:spAutoFit/>
          </a:bodyPr>
          <a:lstStyle/>
          <a:p>
            <a:pPr>
              <a:lnSpc>
                <a:spcPct val="120000"/>
              </a:lnSpc>
            </a:pPr>
            <a:r>
              <a:rPr lang="en-US" altLang="zh-CN" sz="1200" dirty="0">
                <a:solidFill>
                  <a:schemeClr val="bg1"/>
                </a:solidFill>
                <a:latin typeface="微软雅黑"/>
                <a:ea typeface="微软雅黑"/>
                <a:cs typeface="微软雅黑"/>
              </a:rPr>
              <a:t>2017</a:t>
            </a:r>
            <a:r>
              <a:rPr lang="zh-CN" altLang="en-US" sz="1200" dirty="0">
                <a:solidFill>
                  <a:schemeClr val="bg1"/>
                </a:solidFill>
                <a:latin typeface="微软雅黑"/>
                <a:ea typeface="微软雅黑"/>
                <a:cs typeface="微软雅黑"/>
              </a:rPr>
              <a:t>年</a:t>
            </a:r>
            <a:r>
              <a:rPr lang="en-US" altLang="zh-CN" sz="1200" dirty="0">
                <a:solidFill>
                  <a:schemeClr val="bg1"/>
                </a:solidFill>
                <a:latin typeface="微软雅黑"/>
                <a:ea typeface="微软雅黑"/>
                <a:cs typeface="微软雅黑"/>
              </a:rPr>
              <a:t>3</a:t>
            </a:r>
            <a:r>
              <a:rPr lang="zh-CN" altLang="en-US" sz="1200" dirty="0">
                <a:solidFill>
                  <a:schemeClr val="bg1"/>
                </a:solidFill>
                <a:latin typeface="微软雅黑"/>
                <a:ea typeface="微软雅黑"/>
                <a:cs typeface="微软雅黑"/>
              </a:rPr>
              <a:t>月</a:t>
            </a:r>
            <a:r>
              <a:rPr lang="en-US" altLang="zh-CN" sz="1200" dirty="0">
                <a:solidFill>
                  <a:schemeClr val="bg1"/>
                </a:solidFill>
                <a:latin typeface="微软雅黑"/>
                <a:ea typeface="微软雅黑"/>
                <a:cs typeface="微软雅黑"/>
              </a:rPr>
              <a:t>28</a:t>
            </a:r>
            <a:r>
              <a:rPr lang="zh-CN" altLang="en-US" sz="1200" dirty="0">
                <a:solidFill>
                  <a:schemeClr val="bg1"/>
                </a:solidFill>
                <a:latin typeface="微软雅黑"/>
                <a:ea typeface="微软雅黑"/>
                <a:cs typeface="微软雅黑"/>
              </a:rPr>
              <a:t>日至</a:t>
            </a:r>
            <a:r>
              <a:rPr lang="en-US" altLang="zh-CN" sz="1200" dirty="0">
                <a:solidFill>
                  <a:schemeClr val="bg1"/>
                </a:solidFill>
                <a:latin typeface="微软雅黑"/>
                <a:ea typeface="微软雅黑"/>
                <a:cs typeface="微软雅黑"/>
              </a:rPr>
              <a:t>30</a:t>
            </a:r>
            <a:r>
              <a:rPr lang="zh-CN" altLang="en-US" sz="1200" dirty="0">
                <a:solidFill>
                  <a:schemeClr val="bg1"/>
                </a:solidFill>
                <a:latin typeface="微软雅黑"/>
                <a:ea typeface="微软雅黑"/>
                <a:cs typeface="微软雅黑"/>
              </a:rPr>
              <a:t>日，阿里巴巴应邀前往阿联酋阿布扎比，参加了国际刑警组织联合安全论坛</a:t>
            </a:r>
            <a:r>
              <a:rPr lang="zh-CN" altLang="en-US" sz="1200" dirty="0" smtClean="0">
                <a:solidFill>
                  <a:schemeClr val="bg1"/>
                </a:solidFill>
                <a:latin typeface="微软雅黑"/>
                <a:ea typeface="微软雅黑"/>
                <a:cs typeface="微软雅黑"/>
              </a:rPr>
              <a:t>。</a:t>
            </a:r>
            <a:endParaRPr lang="en-US" altLang="zh-CN" sz="1200" dirty="0" smtClean="0">
              <a:solidFill>
                <a:schemeClr val="bg1"/>
              </a:solidFill>
              <a:latin typeface="微软雅黑"/>
              <a:ea typeface="微软雅黑"/>
              <a:cs typeface="微软雅黑"/>
            </a:endParaRPr>
          </a:p>
          <a:p>
            <a:pPr>
              <a:lnSpc>
                <a:spcPct val="120000"/>
              </a:lnSpc>
            </a:pPr>
            <a:endParaRPr lang="en-US" altLang="zh-CN" sz="1200" dirty="0">
              <a:solidFill>
                <a:schemeClr val="bg1"/>
              </a:solidFill>
              <a:latin typeface="微软雅黑"/>
              <a:ea typeface="微软雅黑"/>
              <a:cs typeface="微软雅黑"/>
            </a:endParaRPr>
          </a:p>
          <a:p>
            <a:pPr>
              <a:lnSpc>
                <a:spcPct val="120000"/>
              </a:lnSpc>
            </a:pPr>
            <a:r>
              <a:rPr lang="zh-CN" altLang="en-US" sz="1200" dirty="0">
                <a:solidFill>
                  <a:schemeClr val="bg1"/>
                </a:solidFill>
                <a:latin typeface="微软雅黑"/>
                <a:ea typeface="微软雅黑"/>
                <a:cs typeface="微软雅黑"/>
              </a:rPr>
              <a:t>论坛汇集了各成员国部长级安全官员，高级警务人员和行业代表</a:t>
            </a:r>
            <a:r>
              <a:rPr lang="zh-CN" altLang="en-US" sz="1200" dirty="0" smtClean="0">
                <a:solidFill>
                  <a:schemeClr val="bg1"/>
                </a:solidFill>
                <a:latin typeface="微软雅黑"/>
                <a:ea typeface="微软雅黑"/>
                <a:cs typeface="微软雅黑"/>
              </a:rPr>
              <a:t>，深入探讨</a:t>
            </a:r>
            <a:r>
              <a:rPr lang="zh-CN" altLang="en-US" sz="1200" dirty="0">
                <a:solidFill>
                  <a:schemeClr val="bg1"/>
                </a:solidFill>
                <a:latin typeface="微软雅黑"/>
                <a:ea typeface="微软雅黑"/>
                <a:cs typeface="微软雅黑"/>
              </a:rPr>
              <a:t>了全世界</a:t>
            </a:r>
            <a:r>
              <a:rPr lang="zh-CN" altLang="en-US" sz="1200" dirty="0" smtClean="0">
                <a:solidFill>
                  <a:schemeClr val="bg1"/>
                </a:solidFill>
                <a:latin typeface="微软雅黑"/>
                <a:ea typeface="微软雅黑"/>
                <a:cs typeface="微软雅黑"/>
              </a:rPr>
              <a:t>目前在七个重点犯罪领域，包括反恐</a:t>
            </a:r>
            <a:r>
              <a:rPr lang="zh-CN" altLang="en-US" sz="1200" dirty="0">
                <a:solidFill>
                  <a:schemeClr val="bg1"/>
                </a:solidFill>
                <a:latin typeface="微软雅黑"/>
                <a:ea typeface="微软雅黑"/>
                <a:cs typeface="微软雅黑"/>
              </a:rPr>
              <a:t>，网络犯罪，文化遗产，有组织犯罪，贩卖人口</a:t>
            </a:r>
            <a:r>
              <a:rPr lang="en-US" altLang="zh-CN" sz="1200" dirty="0">
                <a:solidFill>
                  <a:schemeClr val="bg1"/>
                </a:solidFill>
                <a:latin typeface="微软雅黑"/>
                <a:ea typeface="微软雅黑"/>
                <a:cs typeface="微软雅黑"/>
              </a:rPr>
              <a:t>/</a:t>
            </a:r>
            <a:r>
              <a:rPr lang="zh-CN" altLang="en-US" sz="1200" dirty="0">
                <a:solidFill>
                  <a:schemeClr val="bg1"/>
                </a:solidFill>
                <a:latin typeface="微软雅黑"/>
                <a:ea typeface="微软雅黑"/>
                <a:cs typeface="微软雅黑"/>
              </a:rPr>
              <a:t>针对儿童的犯罪，车辆犯罪，毒品</a:t>
            </a:r>
            <a:r>
              <a:rPr lang="zh-CN" altLang="en-US" sz="1200" dirty="0" smtClean="0">
                <a:solidFill>
                  <a:schemeClr val="bg1"/>
                </a:solidFill>
                <a:latin typeface="微软雅黑"/>
                <a:ea typeface="微软雅黑"/>
                <a:cs typeface="微软雅黑"/>
              </a:rPr>
              <a:t>犯罪，中面临</a:t>
            </a:r>
            <a:r>
              <a:rPr lang="zh-CN" altLang="en-US" sz="1200" dirty="0">
                <a:solidFill>
                  <a:schemeClr val="bg1"/>
                </a:solidFill>
                <a:latin typeface="微软雅黑"/>
                <a:ea typeface="微软雅黑"/>
                <a:cs typeface="微软雅黑"/>
              </a:rPr>
              <a:t>的挑战。呼吁尽快落地执行全球警务架构以应对未来的安全威胁。</a:t>
            </a:r>
          </a:p>
        </p:txBody>
      </p:sp>
    </p:spTree>
    <p:extLst>
      <p:ext uri="{BB962C8B-B14F-4D97-AF65-F5344CB8AC3E}">
        <p14:creationId xmlns:p14="http://schemas.microsoft.com/office/powerpoint/2010/main" val="75556965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4"/>
          <p:cNvSpPr txBox="1"/>
          <p:nvPr/>
        </p:nvSpPr>
        <p:spPr>
          <a:xfrm>
            <a:off x="6135975" y="35992"/>
            <a:ext cx="2217053" cy="439939"/>
          </a:xfrm>
          <a:prstGeom prst="rect">
            <a:avLst/>
          </a:prstGeom>
          <a:noFill/>
        </p:spPr>
        <p:txBody>
          <a:bodyPr wrap="none" lIns="158932" tIns="79466" rIns="158932" bIns="79466" rtlCol="0">
            <a:spAutoFit/>
          </a:bodyPr>
          <a:lstStyle/>
          <a:p>
            <a:r>
              <a:rPr lang="zh-CN" altLang="en-US" sz="1800" b="1" dirty="0">
                <a:solidFill>
                  <a:schemeClr val="bg1"/>
                </a:solidFill>
                <a:latin typeface="微软雅黑"/>
                <a:ea typeface="微软雅黑"/>
                <a:cs typeface="微软雅黑"/>
              </a:rPr>
              <a:t>国际刑警里昂会议</a:t>
            </a:r>
          </a:p>
        </p:txBody>
      </p:sp>
      <p:pic>
        <p:nvPicPr>
          <p:cNvPr id="8" name="图片 7"/>
          <p:cNvPicPr/>
          <p:nvPr/>
        </p:nvPicPr>
        <p:blipFill>
          <a:blip r:embed="rId2" cstate="print">
            <a:extLst>
              <a:ext uri="{28A0092B-C50C-407E-A947-70E740481C1C}">
                <a14:useLocalDpi xmlns:a14="http://schemas.microsoft.com/office/drawing/2010/main" val="0"/>
              </a:ext>
            </a:extLst>
          </a:blip>
          <a:stretch>
            <a:fillRect/>
          </a:stretch>
        </p:blipFill>
        <p:spPr>
          <a:xfrm>
            <a:off x="9865196" y="684064"/>
            <a:ext cx="3923419" cy="1993063"/>
          </a:xfrm>
          <a:prstGeom prst="rect">
            <a:avLst/>
          </a:prstGeom>
        </p:spPr>
      </p:pic>
      <p:pic>
        <p:nvPicPr>
          <p:cNvPr id="9" name="图片 8" descr="IMG_0061.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28891" y="728713"/>
            <a:ext cx="2592289" cy="1935063"/>
          </a:xfrm>
          <a:prstGeom prst="rect">
            <a:avLst/>
          </a:prstGeom>
        </p:spPr>
      </p:pic>
      <p:sp>
        <p:nvSpPr>
          <p:cNvPr id="10" name="矩形 9"/>
          <p:cNvSpPr/>
          <p:nvPr/>
        </p:nvSpPr>
        <p:spPr>
          <a:xfrm>
            <a:off x="504157" y="778742"/>
            <a:ext cx="6480719" cy="1705522"/>
          </a:xfrm>
          <a:prstGeom prst="rect">
            <a:avLst/>
          </a:prstGeom>
        </p:spPr>
        <p:txBody>
          <a:bodyPr wrap="square" lIns="158932" tIns="79466" rIns="158932" bIns="79466">
            <a:spAutoFit/>
          </a:bodyPr>
          <a:lstStyle/>
          <a:p>
            <a:pPr>
              <a:lnSpc>
                <a:spcPct val="120000"/>
              </a:lnSpc>
            </a:pPr>
            <a:r>
              <a:rPr lang="en-US" altLang="zh-CN" sz="1200" dirty="0">
                <a:solidFill>
                  <a:schemeClr val="bg1"/>
                </a:solidFill>
                <a:latin typeface="微软雅黑"/>
                <a:ea typeface="微软雅黑"/>
                <a:cs typeface="微软雅黑"/>
              </a:rPr>
              <a:t>2017</a:t>
            </a:r>
            <a:r>
              <a:rPr lang="zh-CN" altLang="en-US" sz="1200" dirty="0">
                <a:solidFill>
                  <a:schemeClr val="bg1"/>
                </a:solidFill>
                <a:latin typeface="微软雅黑"/>
                <a:ea typeface="微软雅黑"/>
                <a:cs typeface="微软雅黑"/>
              </a:rPr>
              <a:t>年</a:t>
            </a:r>
            <a:r>
              <a:rPr lang="en-US" altLang="zh-CN" sz="1200" dirty="0" smtClean="0">
                <a:solidFill>
                  <a:schemeClr val="bg1"/>
                </a:solidFill>
                <a:latin typeface="微软雅黑"/>
                <a:ea typeface="微软雅黑"/>
                <a:cs typeface="微软雅黑"/>
              </a:rPr>
              <a:t>7</a:t>
            </a:r>
            <a:r>
              <a:rPr lang="zh-CN" altLang="zh-CN" sz="1200" dirty="0" smtClean="0">
                <a:solidFill>
                  <a:schemeClr val="bg1"/>
                </a:solidFill>
                <a:latin typeface="微软雅黑"/>
                <a:ea typeface="微软雅黑"/>
                <a:cs typeface="微软雅黑"/>
              </a:rPr>
              <a:t>月，</a:t>
            </a:r>
            <a:r>
              <a:rPr lang="zh-CN" altLang="en-US" sz="1200" dirty="0">
                <a:solidFill>
                  <a:schemeClr val="bg1"/>
                </a:solidFill>
                <a:latin typeface="微软雅黑"/>
                <a:ea typeface="微软雅黑"/>
                <a:cs typeface="微软雅黑"/>
              </a:rPr>
              <a:t>国际刑警组织</a:t>
            </a:r>
            <a:r>
              <a:rPr lang="zh-CN" altLang="zh-CN" sz="1200" dirty="0">
                <a:solidFill>
                  <a:schemeClr val="bg1"/>
                </a:solidFill>
                <a:latin typeface="微软雅黑"/>
                <a:ea typeface="微软雅黑"/>
                <a:cs typeface="微软雅黑"/>
              </a:rPr>
              <a:t>在法国里昂举办了首届“打击网络与金融犯罪高级别对话”会议</a:t>
            </a:r>
            <a:r>
              <a:rPr lang="zh-CN" altLang="zh-CN" sz="1200" dirty="0" smtClean="0">
                <a:solidFill>
                  <a:schemeClr val="bg1"/>
                </a:solidFill>
                <a:latin typeface="微软雅黑"/>
                <a:ea typeface="微软雅黑"/>
                <a:cs typeface="微软雅黑"/>
              </a:rPr>
              <a:t>。</a:t>
            </a:r>
            <a:endParaRPr lang="en-US" altLang="zh-CN" sz="1200" dirty="0" smtClean="0">
              <a:solidFill>
                <a:schemeClr val="bg1"/>
              </a:solidFill>
              <a:latin typeface="微软雅黑"/>
              <a:ea typeface="微软雅黑"/>
              <a:cs typeface="微软雅黑"/>
            </a:endParaRPr>
          </a:p>
          <a:p>
            <a:pPr>
              <a:lnSpc>
                <a:spcPct val="120000"/>
              </a:lnSpc>
            </a:pPr>
            <a:endParaRPr lang="en-US" altLang="zh-CN" sz="1200" dirty="0">
              <a:solidFill>
                <a:schemeClr val="bg1"/>
              </a:solidFill>
              <a:latin typeface="微软雅黑"/>
              <a:ea typeface="微软雅黑"/>
              <a:cs typeface="微软雅黑"/>
            </a:endParaRPr>
          </a:p>
          <a:p>
            <a:pPr>
              <a:lnSpc>
                <a:spcPct val="120000"/>
              </a:lnSpc>
            </a:pPr>
            <a:r>
              <a:rPr lang="zh-CN" altLang="en-US" sz="1200" dirty="0">
                <a:solidFill>
                  <a:schemeClr val="bg1"/>
                </a:solidFill>
                <a:latin typeface="微软雅黑"/>
                <a:ea typeface="微软雅黑"/>
                <a:cs typeface="微软雅黑"/>
              </a:rPr>
              <a:t>阿里巴巴作为中国企业代表，应邀出席。</a:t>
            </a:r>
            <a:r>
              <a:rPr lang="zh-CN" altLang="zh-CN" sz="1200" dirty="0">
                <a:solidFill>
                  <a:schemeClr val="bg1"/>
                </a:solidFill>
                <a:latin typeface="微软雅黑"/>
                <a:ea typeface="微软雅黑"/>
                <a:cs typeface="微软雅黑"/>
              </a:rPr>
              <a:t>美国、欧洲</a:t>
            </a:r>
            <a:r>
              <a:rPr lang="en-US" altLang="zh-CN" sz="1200" dirty="0">
                <a:solidFill>
                  <a:schemeClr val="bg1"/>
                </a:solidFill>
                <a:latin typeface="微软雅黑"/>
                <a:ea typeface="微软雅黑"/>
                <a:cs typeface="微软雅黑"/>
              </a:rPr>
              <a:t>20</a:t>
            </a:r>
            <a:r>
              <a:rPr lang="zh-CN" altLang="zh-CN" sz="1200" dirty="0">
                <a:solidFill>
                  <a:schemeClr val="bg1"/>
                </a:solidFill>
                <a:latin typeface="微软雅黑"/>
                <a:ea typeface="微软雅黑"/>
                <a:cs typeface="微软雅黑"/>
              </a:rPr>
              <a:t>多个国家的执法部门、金融机构、电信企业和互联网服务运营商等各界近两百名代表出席</a:t>
            </a:r>
            <a:r>
              <a:rPr lang="zh-CN" altLang="zh-CN" sz="1200" dirty="0" smtClean="0">
                <a:solidFill>
                  <a:schemeClr val="bg1"/>
                </a:solidFill>
                <a:latin typeface="微软雅黑"/>
                <a:ea typeface="微软雅黑"/>
                <a:cs typeface="微软雅黑"/>
              </a:rPr>
              <a:t>。</a:t>
            </a:r>
            <a:endParaRPr lang="en-US" altLang="zh-CN" sz="1200" dirty="0" smtClean="0">
              <a:solidFill>
                <a:schemeClr val="bg1"/>
              </a:solidFill>
              <a:latin typeface="微软雅黑"/>
              <a:ea typeface="微软雅黑"/>
              <a:cs typeface="微软雅黑"/>
            </a:endParaRPr>
          </a:p>
          <a:p>
            <a:pPr>
              <a:lnSpc>
                <a:spcPct val="120000"/>
              </a:lnSpc>
            </a:pPr>
            <a:endParaRPr lang="en-US" altLang="zh-CN" sz="1200" dirty="0">
              <a:solidFill>
                <a:schemeClr val="bg1"/>
              </a:solidFill>
              <a:latin typeface="微软雅黑"/>
              <a:ea typeface="微软雅黑"/>
              <a:cs typeface="微软雅黑"/>
            </a:endParaRPr>
          </a:p>
          <a:p>
            <a:pPr>
              <a:lnSpc>
                <a:spcPct val="120000"/>
              </a:lnSpc>
            </a:pPr>
            <a:r>
              <a:rPr lang="zh-CN" altLang="en-US" sz="1200" dirty="0">
                <a:solidFill>
                  <a:schemeClr val="bg1"/>
                </a:solidFill>
                <a:latin typeface="微软雅黑"/>
                <a:ea typeface="微软雅黑"/>
                <a:cs typeface="微软雅黑"/>
              </a:rPr>
              <a:t>国际刑警组织主席、中国公安部副部长孟宏伟倡议：以打击恐怖犯罪、打击网络金融犯罪、打击有组织犯罪为重点，以国际刑警组织为纽带</a:t>
            </a:r>
            <a:r>
              <a:rPr lang="zh-CN" altLang="en-US" sz="1200" dirty="0" smtClean="0">
                <a:solidFill>
                  <a:schemeClr val="bg1"/>
                </a:solidFill>
                <a:latin typeface="微软雅黑"/>
                <a:ea typeface="微软雅黑"/>
                <a:cs typeface="微软雅黑"/>
              </a:rPr>
              <a:t>，形成多方</a:t>
            </a:r>
            <a:r>
              <a:rPr lang="zh-CN" altLang="en-US" sz="1200" dirty="0">
                <a:solidFill>
                  <a:schemeClr val="bg1"/>
                </a:solidFill>
                <a:latin typeface="微软雅黑"/>
                <a:ea typeface="微软雅黑"/>
                <a:cs typeface="微软雅黑"/>
              </a:rPr>
              <a:t>参与、国际共</a:t>
            </a:r>
            <a:r>
              <a:rPr lang="zh-CN" altLang="en-US" sz="1200" dirty="0" smtClean="0">
                <a:solidFill>
                  <a:schemeClr val="bg1"/>
                </a:solidFill>
                <a:latin typeface="微软雅黑"/>
                <a:ea typeface="微软雅黑"/>
                <a:cs typeface="微软雅黑"/>
              </a:rPr>
              <a:t>治的良好格局。</a:t>
            </a:r>
            <a:endParaRPr lang="en-US" altLang="zh-CN" sz="1200" dirty="0">
              <a:solidFill>
                <a:schemeClr val="bg1"/>
              </a:solidFill>
              <a:latin typeface="微软雅黑"/>
              <a:ea typeface="微软雅黑"/>
              <a:cs typeface="微软雅黑"/>
            </a:endParaRPr>
          </a:p>
        </p:txBody>
      </p:sp>
    </p:spTree>
    <p:extLst>
      <p:ext uri="{BB962C8B-B14F-4D97-AF65-F5344CB8AC3E}">
        <p14:creationId xmlns:p14="http://schemas.microsoft.com/office/powerpoint/2010/main" val="58437554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Optical flare (32).png"/>
          <p:cNvPicPr>
            <a:picLocks noChangeAspect="1"/>
          </p:cNvPicPr>
          <p:nvPr/>
        </p:nvPicPr>
        <p:blipFill>
          <a:blip r:embed="rId2">
            <a:alphaModFix amt="48000"/>
            <a:extLst>
              <a:ext uri="{28A0092B-C50C-407E-A947-70E740481C1C}">
                <a14:useLocalDpi xmlns:a14="http://schemas.microsoft.com/office/drawing/2010/main"/>
              </a:ext>
            </a:extLst>
          </a:blip>
          <a:stretch>
            <a:fillRect/>
          </a:stretch>
        </p:blipFill>
        <p:spPr>
          <a:xfrm rot="18713636">
            <a:off x="3639715" y="-3500455"/>
            <a:ext cx="7122371" cy="10105540"/>
          </a:xfrm>
          <a:prstGeom prst="rect">
            <a:avLst/>
          </a:prstGeom>
        </p:spPr>
      </p:pic>
      <p:sp>
        <p:nvSpPr>
          <p:cNvPr id="5" name="Title 4"/>
          <p:cNvSpPr txBox="1">
            <a:spLocks/>
          </p:cNvSpPr>
          <p:nvPr/>
        </p:nvSpPr>
        <p:spPr>
          <a:xfrm>
            <a:off x="0" y="1137592"/>
            <a:ext cx="14401800" cy="362971"/>
          </a:xfrm>
          <a:prstGeom prst="rect">
            <a:avLst/>
          </a:prstGeom>
        </p:spPr>
        <p:txBody>
          <a:bodyPr lIns="110140" tIns="55070" rIns="110140" bIns="55070">
            <a:noAutofit/>
          </a:bodyPr>
          <a:lst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pPr algn="ctr"/>
            <a:r>
              <a:rPr lang="en-GB" dirty="0">
                <a:solidFill>
                  <a:srgbClr val="FFFFFF"/>
                </a:solidFill>
                <a:latin typeface="Arial" panose="020B0604020202020204" pitchFamily="34" charset="0"/>
                <a:cs typeface="Arial" panose="020B0604020202020204" pitchFamily="34" charset="0"/>
              </a:rPr>
              <a:t>Thank you</a:t>
            </a:r>
            <a:endParaRPr lang="en-GB" dirty="0">
              <a:solidFill>
                <a:srgbClr val="FFFFFF"/>
              </a:solidFill>
              <a:latin typeface="Arial"/>
            </a:endParaRPr>
          </a:p>
        </p:txBody>
      </p:sp>
    </p:spTree>
    <p:extLst>
      <p:ext uri="{BB962C8B-B14F-4D97-AF65-F5344CB8AC3E}">
        <p14:creationId xmlns:p14="http://schemas.microsoft.com/office/powerpoint/2010/main" val="932761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par>
                          <p:cTn id="10" fill="hold">
                            <p:stCondLst>
                              <p:cond delay="1000"/>
                            </p:stCondLst>
                            <p:childTnLst>
                              <p:par>
                                <p:cTn id="11" presetID="10" presetClass="exit" presetSubtype="0" fill="hold" nodeType="afterEffect">
                                  <p:stCondLst>
                                    <p:cond delay="0"/>
                                  </p:stCondLst>
                                  <p:childTnLst>
                                    <p:animEffect transition="out" filter="fade">
                                      <p:cBhvr>
                                        <p:cTn id="12" dur="1000"/>
                                        <p:tgtEl>
                                          <p:spTgt spid="4"/>
                                        </p:tgtEl>
                                      </p:cBhvr>
                                    </p:animEffect>
                                    <p:set>
                                      <p:cBhvr>
                                        <p:cTn id="13"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635134" y="79443"/>
            <a:ext cx="3131532" cy="439939"/>
          </a:xfrm>
          <a:prstGeom prst="rect">
            <a:avLst/>
          </a:prstGeom>
          <a:noFill/>
        </p:spPr>
        <p:txBody>
          <a:bodyPr wrap="none" lIns="158932" tIns="79466" rIns="158932" bIns="79466" rtlCol="0">
            <a:spAutoFit/>
          </a:bodyPr>
          <a:lstStyle/>
          <a:p>
            <a:r>
              <a:rPr kumimoji="1" lang="zh-CN" altLang="en-US" sz="1800" b="1" dirty="0">
                <a:solidFill>
                  <a:srgbClr val="FFFFFF"/>
                </a:solidFill>
                <a:latin typeface="微软雅黑"/>
                <a:ea typeface="微软雅黑"/>
                <a:cs typeface="微软雅黑"/>
              </a:rPr>
              <a:t>勒索病毒让全世界“想哭”</a:t>
            </a:r>
          </a:p>
        </p:txBody>
      </p:sp>
      <p:pic>
        <p:nvPicPr>
          <p:cNvPr id="4" name="图片 3" descr="勒索软件.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3131" y="905096"/>
            <a:ext cx="1683992" cy="1160119"/>
          </a:xfrm>
          <a:prstGeom prst="rect">
            <a:avLst/>
          </a:prstGeom>
        </p:spPr>
      </p:pic>
      <p:sp>
        <p:nvSpPr>
          <p:cNvPr id="5" name="文本框 4"/>
          <p:cNvSpPr txBox="1"/>
          <p:nvPr/>
        </p:nvSpPr>
        <p:spPr>
          <a:xfrm>
            <a:off x="437891" y="2152717"/>
            <a:ext cx="1927097" cy="373281"/>
          </a:xfrm>
          <a:prstGeom prst="rect">
            <a:avLst/>
          </a:prstGeom>
          <a:noFill/>
        </p:spPr>
        <p:txBody>
          <a:bodyPr wrap="none" lIns="158932" tIns="79466" rIns="158932" bIns="79466" rtlCol="0">
            <a:spAutoFit/>
          </a:bodyPr>
          <a:lstStyle/>
          <a:p>
            <a:r>
              <a:rPr kumimoji="1" lang="en-US" altLang="zh-CN" sz="1400" dirty="0" err="1">
                <a:solidFill>
                  <a:srgbClr val="FFFFFF"/>
                </a:solidFill>
                <a:latin typeface="微软雅黑"/>
                <a:ea typeface="微软雅黑"/>
                <a:cs typeface="微软雅黑"/>
              </a:rPr>
              <a:t>WannaCry</a:t>
            </a:r>
            <a:r>
              <a:rPr kumimoji="1" lang="zh-CN" altLang="en-US" sz="1400" dirty="0">
                <a:solidFill>
                  <a:srgbClr val="FFFFFF"/>
                </a:solidFill>
                <a:latin typeface="微软雅黑"/>
                <a:ea typeface="微软雅黑"/>
                <a:cs typeface="微软雅黑"/>
              </a:rPr>
              <a:t>勒索软件</a:t>
            </a:r>
          </a:p>
        </p:txBody>
      </p:sp>
      <p:sp>
        <p:nvSpPr>
          <p:cNvPr id="6" name="矩形 5"/>
          <p:cNvSpPr/>
          <p:nvPr/>
        </p:nvSpPr>
        <p:spPr>
          <a:xfrm>
            <a:off x="1512099" y="7960767"/>
            <a:ext cx="18195884" cy="1453146"/>
          </a:xfrm>
          <a:prstGeom prst="rect">
            <a:avLst/>
          </a:prstGeom>
        </p:spPr>
        <p:txBody>
          <a:bodyPr wrap="square" lIns="158932" tIns="79466" rIns="158932" bIns="79466">
            <a:spAutoFit/>
          </a:bodyPr>
          <a:lstStyle/>
          <a:p>
            <a:pPr indent="794659"/>
            <a:r>
              <a:rPr lang="en-US" altLang="zh-CN" dirty="0" smtClean="0">
                <a:solidFill>
                  <a:schemeClr val="bg1"/>
                </a:solidFill>
                <a:latin typeface="微软雅黑"/>
                <a:ea typeface="微软雅黑"/>
                <a:cs typeface="微软雅黑"/>
              </a:rPr>
              <a:t>2017</a:t>
            </a:r>
            <a:r>
              <a:rPr lang="zh-CN" altLang="en-US" dirty="0" smtClean="0">
                <a:solidFill>
                  <a:schemeClr val="bg1"/>
                </a:solidFill>
                <a:latin typeface="微软雅黑"/>
                <a:ea typeface="微软雅黑"/>
                <a:cs typeface="微软雅黑"/>
              </a:rPr>
              <a:t>年</a:t>
            </a:r>
            <a:r>
              <a:rPr lang="en-US" altLang="zh-CN" dirty="0" smtClean="0">
                <a:solidFill>
                  <a:schemeClr val="bg1"/>
                </a:solidFill>
                <a:latin typeface="微软雅黑"/>
                <a:ea typeface="微软雅黑"/>
                <a:cs typeface="微软雅黑"/>
              </a:rPr>
              <a:t>5</a:t>
            </a:r>
            <a:r>
              <a:rPr lang="zh-CN" altLang="en-US" dirty="0" smtClean="0">
                <a:solidFill>
                  <a:schemeClr val="bg1"/>
                </a:solidFill>
                <a:latin typeface="微软雅黑"/>
                <a:ea typeface="微软雅黑"/>
                <a:cs typeface="微软雅黑"/>
              </a:rPr>
              <a:t>月，</a:t>
            </a:r>
            <a:r>
              <a:rPr lang="zh-CN" altLang="en-US" dirty="0">
                <a:solidFill>
                  <a:schemeClr val="bg1"/>
                </a:solidFill>
                <a:latin typeface="微软雅黑"/>
                <a:ea typeface="微软雅黑"/>
                <a:cs typeface="微软雅黑"/>
              </a:rPr>
              <a:t>一款名为</a:t>
            </a:r>
            <a:r>
              <a:rPr lang="en-US" altLang="zh-CN" dirty="0" err="1">
                <a:solidFill>
                  <a:schemeClr val="bg1"/>
                </a:solidFill>
                <a:latin typeface="微软雅黑"/>
                <a:ea typeface="微软雅黑"/>
                <a:cs typeface="微软雅黑"/>
              </a:rPr>
              <a:t>Wannacry</a:t>
            </a:r>
            <a:r>
              <a:rPr lang="en-US" altLang="zh-CN" dirty="0">
                <a:solidFill>
                  <a:schemeClr val="bg1"/>
                </a:solidFill>
                <a:latin typeface="微软雅黑"/>
                <a:ea typeface="微软雅黑"/>
                <a:cs typeface="微软雅黑"/>
              </a:rPr>
              <a:t> </a:t>
            </a:r>
            <a:r>
              <a:rPr lang="zh-CN" altLang="en-US" dirty="0" smtClean="0">
                <a:solidFill>
                  <a:schemeClr val="bg1"/>
                </a:solidFill>
                <a:latin typeface="微软雅黑"/>
                <a:ea typeface="微软雅黑"/>
                <a:cs typeface="微软雅黑"/>
              </a:rPr>
              <a:t>（想哭）的蠕虫勒索软件袭击全球网络</a:t>
            </a:r>
            <a:r>
              <a:rPr lang="zh-CN" altLang="en-US" dirty="0">
                <a:solidFill>
                  <a:schemeClr val="bg1"/>
                </a:solidFill>
                <a:latin typeface="微软雅黑"/>
                <a:ea typeface="微软雅黑"/>
                <a:cs typeface="微软雅黑"/>
              </a:rPr>
              <a:t>，这被认为是迄今为止</a:t>
            </a:r>
            <a:r>
              <a:rPr lang="zh-CN" altLang="en-US" dirty="0" smtClean="0">
                <a:solidFill>
                  <a:schemeClr val="bg1"/>
                </a:solidFill>
                <a:latin typeface="微软雅黑"/>
                <a:ea typeface="微软雅黑"/>
                <a:cs typeface="微软雅黑"/>
              </a:rPr>
              <a:t>最巨大的勒索交费活动。受害者需要支付高达</a:t>
            </a:r>
            <a:r>
              <a:rPr lang="en-US" altLang="zh-CN" dirty="0">
                <a:solidFill>
                  <a:schemeClr val="bg1"/>
                </a:solidFill>
                <a:latin typeface="微软雅黑"/>
                <a:ea typeface="微软雅黑"/>
                <a:cs typeface="微软雅黑"/>
              </a:rPr>
              <a:t>300</a:t>
            </a:r>
            <a:r>
              <a:rPr lang="zh-CN" altLang="en-US" dirty="0">
                <a:solidFill>
                  <a:schemeClr val="bg1"/>
                </a:solidFill>
                <a:latin typeface="微软雅黑"/>
                <a:ea typeface="微软雅黑"/>
                <a:cs typeface="微软雅黑"/>
              </a:rPr>
              <a:t>美元比特币的勒索金才可解锁。否则，电脑就无法使用，且文件会被一直封锁。</a:t>
            </a:r>
            <a:endParaRPr lang="en-US" altLang="zh-CN" dirty="0" smtClean="0">
              <a:solidFill>
                <a:schemeClr val="bg1"/>
              </a:solidFill>
              <a:latin typeface="微软雅黑"/>
              <a:ea typeface="微软雅黑"/>
              <a:cs typeface="微软雅黑"/>
            </a:endParaRPr>
          </a:p>
          <a:p>
            <a:pPr indent="794659"/>
            <a:r>
              <a:rPr lang="zh-CN" altLang="en-US" dirty="0">
                <a:solidFill>
                  <a:schemeClr val="bg1"/>
                </a:solidFill>
                <a:latin typeface="微软雅黑"/>
                <a:ea typeface="微软雅黑"/>
                <a:cs typeface="微软雅黑"/>
              </a:rPr>
              <a:t>据统计，至少</a:t>
            </a:r>
            <a:r>
              <a:rPr lang="en-US" altLang="zh-CN" dirty="0">
                <a:solidFill>
                  <a:srgbClr val="FF0000"/>
                </a:solidFill>
                <a:latin typeface="微软雅黑"/>
                <a:ea typeface="微软雅黑"/>
                <a:cs typeface="微软雅黑"/>
              </a:rPr>
              <a:t>150</a:t>
            </a:r>
            <a:r>
              <a:rPr lang="zh-CN" altLang="en-US" dirty="0">
                <a:solidFill>
                  <a:srgbClr val="FF0000"/>
                </a:solidFill>
                <a:latin typeface="微软雅黑"/>
                <a:ea typeface="微软雅黑"/>
                <a:cs typeface="微软雅黑"/>
              </a:rPr>
              <a:t>个国家</a:t>
            </a:r>
            <a:r>
              <a:rPr lang="zh-CN" altLang="en-US" dirty="0">
                <a:solidFill>
                  <a:schemeClr val="bg1"/>
                </a:solidFill>
                <a:latin typeface="微软雅黑"/>
                <a:ea typeface="微软雅黑"/>
                <a:cs typeface="微软雅黑"/>
              </a:rPr>
              <a:t>、</a:t>
            </a:r>
            <a:r>
              <a:rPr lang="en-US" altLang="zh-CN" dirty="0">
                <a:solidFill>
                  <a:srgbClr val="FF0000"/>
                </a:solidFill>
                <a:latin typeface="微软雅黑"/>
                <a:ea typeface="微软雅黑"/>
                <a:cs typeface="微软雅黑"/>
              </a:rPr>
              <a:t>30</a:t>
            </a:r>
            <a:r>
              <a:rPr lang="zh-CN" altLang="en-US" dirty="0">
                <a:solidFill>
                  <a:srgbClr val="FF0000"/>
                </a:solidFill>
                <a:latin typeface="微软雅黑"/>
                <a:ea typeface="微软雅黑"/>
                <a:cs typeface="微软雅黑"/>
              </a:rPr>
              <a:t>万名用户</a:t>
            </a:r>
            <a:r>
              <a:rPr lang="zh-CN" altLang="en-US" dirty="0">
                <a:solidFill>
                  <a:schemeClr val="bg1"/>
                </a:solidFill>
                <a:latin typeface="微软雅黑"/>
                <a:ea typeface="微软雅黑"/>
                <a:cs typeface="微软雅黑"/>
              </a:rPr>
              <a:t>中招，造成损失达</a:t>
            </a:r>
            <a:r>
              <a:rPr lang="en-US" altLang="zh-CN" dirty="0">
                <a:solidFill>
                  <a:srgbClr val="FF0000"/>
                </a:solidFill>
                <a:latin typeface="微软雅黑"/>
                <a:ea typeface="微软雅黑"/>
                <a:cs typeface="微软雅黑"/>
              </a:rPr>
              <a:t>80</a:t>
            </a:r>
            <a:r>
              <a:rPr lang="zh-CN" altLang="en-US" dirty="0">
                <a:solidFill>
                  <a:srgbClr val="FF0000"/>
                </a:solidFill>
                <a:latin typeface="微软雅黑"/>
                <a:ea typeface="微软雅黑"/>
                <a:cs typeface="微软雅黑"/>
              </a:rPr>
              <a:t>亿美元</a:t>
            </a:r>
            <a:r>
              <a:rPr lang="zh-CN" altLang="en-US" dirty="0" smtClean="0">
                <a:solidFill>
                  <a:schemeClr val="bg1"/>
                </a:solidFill>
                <a:latin typeface="微软雅黑"/>
                <a:ea typeface="微软雅黑"/>
                <a:cs typeface="微软雅黑"/>
              </a:rPr>
              <a:t>，美</a:t>
            </a:r>
            <a:r>
              <a:rPr lang="zh-CN" altLang="en-US" dirty="0">
                <a:solidFill>
                  <a:schemeClr val="bg1"/>
                </a:solidFill>
                <a:latin typeface="微软雅黑"/>
                <a:ea typeface="微软雅黑"/>
                <a:cs typeface="微软雅黑"/>
              </a:rPr>
              <a:t>国</a:t>
            </a:r>
            <a:r>
              <a:rPr lang="zh-CN" altLang="en-US" dirty="0" smtClean="0">
                <a:solidFill>
                  <a:schemeClr val="bg1"/>
                </a:solidFill>
                <a:latin typeface="微软雅黑"/>
                <a:ea typeface="微软雅黑"/>
                <a:cs typeface="微软雅黑"/>
              </a:rPr>
              <a:t>、</a:t>
            </a:r>
            <a:r>
              <a:rPr lang="zh-CN" altLang="en-US" dirty="0">
                <a:solidFill>
                  <a:schemeClr val="bg1"/>
                </a:solidFill>
                <a:latin typeface="微软雅黑"/>
                <a:ea typeface="微软雅黑"/>
                <a:cs typeface="微软雅黑"/>
              </a:rPr>
              <a:t>英国、</a:t>
            </a:r>
            <a:r>
              <a:rPr lang="zh-CN" altLang="en-US" dirty="0" smtClean="0">
                <a:solidFill>
                  <a:schemeClr val="bg1"/>
                </a:solidFill>
                <a:latin typeface="微软雅黑"/>
                <a:ea typeface="微软雅黑"/>
                <a:cs typeface="微软雅黑"/>
              </a:rPr>
              <a:t>俄罗斯</a:t>
            </a:r>
            <a:r>
              <a:rPr lang="zh-CN" altLang="en-US" dirty="0">
                <a:solidFill>
                  <a:schemeClr val="bg1"/>
                </a:solidFill>
                <a:latin typeface="微软雅黑"/>
                <a:ea typeface="微软雅黑"/>
                <a:cs typeface="微软雅黑"/>
              </a:rPr>
              <a:t>、德国、土耳其、意大利、中国、菲律宾等国家都已中招。</a:t>
            </a:r>
            <a:r>
              <a:rPr lang="zh-CN" altLang="en-US" dirty="0" smtClean="0">
                <a:solidFill>
                  <a:schemeClr val="bg1"/>
                </a:solidFill>
                <a:latin typeface="微软雅黑"/>
                <a:ea typeface="微软雅黑"/>
                <a:cs typeface="微软雅黑"/>
              </a:rPr>
              <a:t>国内大量的</a:t>
            </a:r>
            <a:r>
              <a:rPr lang="en-US" altLang="zh-CN" dirty="0">
                <a:solidFill>
                  <a:schemeClr val="bg1"/>
                </a:solidFill>
                <a:latin typeface="微软雅黑"/>
                <a:ea typeface="微软雅黑"/>
                <a:cs typeface="微软雅黑"/>
              </a:rPr>
              <a:t>ATM</a:t>
            </a:r>
            <a:r>
              <a:rPr lang="zh-CN" altLang="en-US" dirty="0">
                <a:solidFill>
                  <a:schemeClr val="bg1"/>
                </a:solidFill>
                <a:latin typeface="微软雅黑"/>
                <a:ea typeface="微软雅黑"/>
                <a:cs typeface="微软雅黑"/>
              </a:rPr>
              <a:t>机、火车站、自助终端、邮政、医院</a:t>
            </a:r>
            <a:r>
              <a:rPr lang="zh-CN" altLang="en-US" dirty="0" smtClean="0">
                <a:solidFill>
                  <a:schemeClr val="bg1"/>
                </a:solidFill>
                <a:latin typeface="微软雅黑"/>
                <a:ea typeface="微软雅黑"/>
                <a:cs typeface="微软雅黑"/>
              </a:rPr>
              <a:t>、甚至政府办事终端都因遭受攻击而陷入瘫痪。</a:t>
            </a:r>
            <a:endParaRPr lang="zh-CN" altLang="en-US" dirty="0">
              <a:solidFill>
                <a:schemeClr val="bg1"/>
              </a:solidFill>
              <a:latin typeface="微软雅黑"/>
              <a:ea typeface="微软雅黑"/>
              <a:cs typeface="微软雅黑"/>
            </a:endParaRPr>
          </a:p>
        </p:txBody>
      </p:sp>
      <p:sp>
        <p:nvSpPr>
          <p:cNvPr id="7" name="矩形 6"/>
          <p:cNvSpPr/>
          <p:nvPr/>
        </p:nvSpPr>
        <p:spPr>
          <a:xfrm>
            <a:off x="2942709" y="780334"/>
            <a:ext cx="3475209" cy="1262324"/>
          </a:xfrm>
          <a:prstGeom prst="rect">
            <a:avLst/>
          </a:prstGeom>
        </p:spPr>
        <p:txBody>
          <a:bodyPr wrap="square" lIns="158932" tIns="79466" rIns="158932" bIns="79466">
            <a:spAutoFit/>
          </a:bodyPr>
          <a:lstStyle/>
          <a:p>
            <a:pPr>
              <a:lnSpc>
                <a:spcPct val="120000"/>
              </a:lnSpc>
            </a:pPr>
            <a:r>
              <a:rPr lang="en-US" altLang="zh-CN" sz="1200" dirty="0">
                <a:solidFill>
                  <a:schemeClr val="bg1"/>
                </a:solidFill>
                <a:latin typeface="微软雅黑"/>
                <a:ea typeface="微软雅黑"/>
                <a:cs typeface="微软雅黑"/>
              </a:rPr>
              <a:t>2017</a:t>
            </a:r>
            <a:r>
              <a:rPr lang="zh-CN" altLang="en-US" sz="1200" dirty="0">
                <a:solidFill>
                  <a:schemeClr val="bg1"/>
                </a:solidFill>
                <a:latin typeface="微软雅黑"/>
                <a:ea typeface="微软雅黑"/>
                <a:cs typeface="微软雅黑"/>
              </a:rPr>
              <a:t>年</a:t>
            </a:r>
            <a:r>
              <a:rPr lang="en-US" altLang="zh-CN" sz="1200" dirty="0">
                <a:solidFill>
                  <a:schemeClr val="bg1"/>
                </a:solidFill>
                <a:latin typeface="微软雅黑"/>
                <a:ea typeface="微软雅黑"/>
                <a:cs typeface="微软雅黑"/>
              </a:rPr>
              <a:t>5</a:t>
            </a:r>
            <a:r>
              <a:rPr lang="zh-CN" altLang="en-US" sz="1200" dirty="0">
                <a:solidFill>
                  <a:schemeClr val="bg1"/>
                </a:solidFill>
                <a:latin typeface="微软雅黑"/>
                <a:ea typeface="微软雅黑"/>
                <a:cs typeface="微软雅黑"/>
              </a:rPr>
              <a:t>月，一款名为</a:t>
            </a:r>
            <a:r>
              <a:rPr lang="en-US" altLang="zh-CN" sz="1200" dirty="0" err="1">
                <a:solidFill>
                  <a:schemeClr val="bg1"/>
                </a:solidFill>
                <a:latin typeface="微软雅黑"/>
                <a:ea typeface="微软雅黑"/>
                <a:cs typeface="微软雅黑"/>
              </a:rPr>
              <a:t>Wannacry</a:t>
            </a:r>
            <a:r>
              <a:rPr lang="en-US" altLang="zh-CN" sz="1200" dirty="0">
                <a:solidFill>
                  <a:schemeClr val="bg1"/>
                </a:solidFill>
                <a:latin typeface="微软雅黑"/>
                <a:ea typeface="微软雅黑"/>
                <a:cs typeface="微软雅黑"/>
              </a:rPr>
              <a:t> </a:t>
            </a:r>
            <a:r>
              <a:rPr lang="zh-CN" altLang="en-US" sz="1200" dirty="0">
                <a:solidFill>
                  <a:schemeClr val="bg1"/>
                </a:solidFill>
                <a:latin typeface="微软雅黑"/>
                <a:ea typeface="微软雅黑"/>
                <a:cs typeface="微软雅黑"/>
              </a:rPr>
              <a:t>（想哭）的蠕虫勒索软件袭击全球网络，这被认为是迄今为止最巨大的勒索交费活动。受害者需要支付高达</a:t>
            </a:r>
            <a:r>
              <a:rPr lang="en-US" altLang="zh-CN" sz="1200" dirty="0">
                <a:solidFill>
                  <a:schemeClr val="bg1"/>
                </a:solidFill>
                <a:latin typeface="微软雅黑"/>
                <a:ea typeface="微软雅黑"/>
                <a:cs typeface="微软雅黑"/>
              </a:rPr>
              <a:t>300</a:t>
            </a:r>
            <a:r>
              <a:rPr lang="zh-CN" altLang="en-US" sz="1200" dirty="0">
                <a:solidFill>
                  <a:schemeClr val="bg1"/>
                </a:solidFill>
                <a:latin typeface="微软雅黑"/>
                <a:ea typeface="微软雅黑"/>
                <a:cs typeface="微软雅黑"/>
              </a:rPr>
              <a:t>美元比特币的勒索金才可解锁。否则，电脑就无法使用，且文件会被一直封锁。</a:t>
            </a:r>
            <a:endParaRPr lang="en-US" altLang="zh-CN" sz="1200" dirty="0">
              <a:solidFill>
                <a:schemeClr val="bg1"/>
              </a:solidFill>
              <a:latin typeface="微软雅黑"/>
              <a:ea typeface="微软雅黑"/>
              <a:cs typeface="微软雅黑"/>
            </a:endParaRPr>
          </a:p>
        </p:txBody>
      </p:sp>
      <p:pic>
        <p:nvPicPr>
          <p:cNvPr id="8" name="图片 7" descr="勒索软件2.png"/>
          <p:cNvPicPr>
            <a:picLocks noChangeAspect="1"/>
          </p:cNvPicPr>
          <p:nvPr/>
        </p:nvPicPr>
        <p:blipFill rotWithShape="1">
          <a:blip r:embed="rId3">
            <a:extLst>
              <a:ext uri="{28A0092B-C50C-407E-A947-70E740481C1C}">
                <a14:useLocalDpi xmlns:a14="http://schemas.microsoft.com/office/drawing/2010/main" val="0"/>
              </a:ext>
            </a:extLst>
          </a:blip>
          <a:srcRect t="19234"/>
          <a:stretch/>
        </p:blipFill>
        <p:spPr>
          <a:xfrm>
            <a:off x="7200900" y="905096"/>
            <a:ext cx="2379577" cy="1351890"/>
          </a:xfrm>
          <a:prstGeom prst="rect">
            <a:avLst/>
          </a:prstGeom>
        </p:spPr>
      </p:pic>
      <p:sp>
        <p:nvSpPr>
          <p:cNvPr id="9" name="矩形 8"/>
          <p:cNvSpPr/>
          <p:nvPr/>
        </p:nvSpPr>
        <p:spPr>
          <a:xfrm>
            <a:off x="10206682" y="780334"/>
            <a:ext cx="3850932" cy="1262324"/>
          </a:xfrm>
          <a:prstGeom prst="rect">
            <a:avLst/>
          </a:prstGeom>
        </p:spPr>
        <p:txBody>
          <a:bodyPr wrap="square" lIns="158932" tIns="79466" rIns="158932" bIns="79466">
            <a:spAutoFit/>
          </a:bodyPr>
          <a:lstStyle/>
          <a:p>
            <a:pPr>
              <a:lnSpc>
                <a:spcPct val="120000"/>
              </a:lnSpc>
            </a:pPr>
            <a:r>
              <a:rPr lang="zh-CN" altLang="en-US" sz="1200" dirty="0">
                <a:solidFill>
                  <a:schemeClr val="bg1"/>
                </a:solidFill>
                <a:latin typeface="微软雅黑"/>
                <a:ea typeface="微软雅黑"/>
                <a:cs typeface="微软雅黑"/>
              </a:rPr>
              <a:t>据统计，至少</a:t>
            </a:r>
            <a:r>
              <a:rPr lang="en-US" altLang="zh-CN" sz="1200" dirty="0">
                <a:solidFill>
                  <a:srgbClr val="FF0000"/>
                </a:solidFill>
                <a:latin typeface="微软雅黑"/>
                <a:ea typeface="微软雅黑"/>
                <a:cs typeface="微软雅黑"/>
              </a:rPr>
              <a:t>150</a:t>
            </a:r>
            <a:r>
              <a:rPr lang="zh-CN" altLang="en-US" sz="1200" dirty="0">
                <a:solidFill>
                  <a:srgbClr val="FF0000"/>
                </a:solidFill>
                <a:latin typeface="微软雅黑"/>
                <a:ea typeface="微软雅黑"/>
                <a:cs typeface="微软雅黑"/>
              </a:rPr>
              <a:t>个国家</a:t>
            </a:r>
            <a:r>
              <a:rPr lang="zh-CN" altLang="en-US" sz="1200" dirty="0">
                <a:solidFill>
                  <a:schemeClr val="bg1"/>
                </a:solidFill>
                <a:latin typeface="微软雅黑"/>
                <a:ea typeface="微软雅黑"/>
                <a:cs typeface="微软雅黑"/>
              </a:rPr>
              <a:t>、</a:t>
            </a:r>
            <a:r>
              <a:rPr lang="en-US" altLang="zh-CN" sz="1200" dirty="0">
                <a:solidFill>
                  <a:srgbClr val="FF0000"/>
                </a:solidFill>
                <a:latin typeface="微软雅黑"/>
                <a:ea typeface="微软雅黑"/>
                <a:cs typeface="微软雅黑"/>
              </a:rPr>
              <a:t>30</a:t>
            </a:r>
            <a:r>
              <a:rPr lang="zh-CN" altLang="en-US" sz="1200" dirty="0">
                <a:solidFill>
                  <a:srgbClr val="FF0000"/>
                </a:solidFill>
                <a:latin typeface="微软雅黑"/>
                <a:ea typeface="微软雅黑"/>
                <a:cs typeface="微软雅黑"/>
              </a:rPr>
              <a:t>万名用户</a:t>
            </a:r>
            <a:r>
              <a:rPr lang="zh-CN" altLang="en-US" sz="1200" dirty="0">
                <a:solidFill>
                  <a:schemeClr val="bg1"/>
                </a:solidFill>
                <a:latin typeface="微软雅黑"/>
                <a:ea typeface="微软雅黑"/>
                <a:cs typeface="微软雅黑"/>
              </a:rPr>
              <a:t>中招，造成损失达</a:t>
            </a:r>
            <a:r>
              <a:rPr lang="en-US" altLang="zh-CN" sz="1200" dirty="0">
                <a:solidFill>
                  <a:srgbClr val="FF0000"/>
                </a:solidFill>
                <a:latin typeface="微软雅黑"/>
                <a:ea typeface="微软雅黑"/>
                <a:cs typeface="微软雅黑"/>
              </a:rPr>
              <a:t>80</a:t>
            </a:r>
            <a:r>
              <a:rPr lang="zh-CN" altLang="en-US" sz="1200" dirty="0">
                <a:solidFill>
                  <a:srgbClr val="FF0000"/>
                </a:solidFill>
                <a:latin typeface="微软雅黑"/>
                <a:ea typeface="微软雅黑"/>
                <a:cs typeface="微软雅黑"/>
              </a:rPr>
              <a:t>亿美元</a:t>
            </a:r>
            <a:r>
              <a:rPr lang="zh-CN" altLang="en-US" sz="1200" dirty="0">
                <a:solidFill>
                  <a:schemeClr val="bg1"/>
                </a:solidFill>
                <a:latin typeface="微软雅黑"/>
                <a:ea typeface="微软雅黑"/>
                <a:cs typeface="微软雅黑"/>
              </a:rPr>
              <a:t>，美国、英国、俄罗斯、德国、土耳其、意大利、中国、菲律宾等国家都已中招。国内大量的</a:t>
            </a:r>
            <a:r>
              <a:rPr lang="en-US" altLang="zh-CN" sz="1200" dirty="0">
                <a:solidFill>
                  <a:schemeClr val="bg1"/>
                </a:solidFill>
                <a:latin typeface="微软雅黑"/>
                <a:ea typeface="微软雅黑"/>
                <a:cs typeface="微软雅黑"/>
              </a:rPr>
              <a:t>ATM</a:t>
            </a:r>
            <a:r>
              <a:rPr lang="zh-CN" altLang="en-US" sz="1200" dirty="0">
                <a:solidFill>
                  <a:schemeClr val="bg1"/>
                </a:solidFill>
                <a:latin typeface="微软雅黑"/>
                <a:ea typeface="微软雅黑"/>
                <a:cs typeface="微软雅黑"/>
              </a:rPr>
              <a:t>机、火车站、自助终端、邮政、医院、甚至政府办事终端都因遭受攻击而陷入瘫痪。</a:t>
            </a:r>
          </a:p>
        </p:txBody>
      </p:sp>
    </p:spTree>
    <p:extLst>
      <p:ext uri="{BB962C8B-B14F-4D97-AF65-F5344CB8AC3E}">
        <p14:creationId xmlns:p14="http://schemas.microsoft.com/office/powerpoint/2010/main" val="7555696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720599" y="25894"/>
            <a:ext cx="5027385" cy="437483"/>
          </a:xfrm>
          <a:prstGeom prst="rect">
            <a:avLst/>
          </a:prstGeom>
        </p:spPr>
        <p:txBody>
          <a:bodyPr wrap="none" lIns="158932" tIns="79466" rIns="158932" bIns="79466">
            <a:spAutoFit/>
          </a:bodyPr>
          <a:lstStyle/>
          <a:p>
            <a:r>
              <a:rPr lang="zh-CN" altLang="en-US" sz="1800" b="1" dirty="0">
                <a:solidFill>
                  <a:srgbClr val="FFFFFF"/>
                </a:solidFill>
                <a:latin typeface="Hiragino Sans GB W3"/>
                <a:ea typeface="Hiragino Sans GB W3"/>
                <a:cs typeface="Hiragino Sans GB W3"/>
              </a:rPr>
              <a:t>史上最严重</a:t>
            </a:r>
            <a:r>
              <a:rPr lang="en-US" altLang="zh-CN" sz="1800" b="1" dirty="0" err="1">
                <a:solidFill>
                  <a:srgbClr val="FFFFFF"/>
                </a:solidFill>
                <a:latin typeface="Hiragino Sans GB W3"/>
                <a:ea typeface="Hiragino Sans GB W3"/>
                <a:cs typeface="Hiragino Sans GB W3"/>
              </a:rPr>
              <a:t>DDoS</a:t>
            </a:r>
            <a:r>
              <a:rPr lang="zh-CN" altLang="en-US" sz="1800" b="1" dirty="0">
                <a:solidFill>
                  <a:srgbClr val="FFFFFF"/>
                </a:solidFill>
                <a:latin typeface="Hiragino Sans GB W3"/>
                <a:ea typeface="Hiragino Sans GB W3"/>
                <a:cs typeface="Hiragino Sans GB W3"/>
              </a:rPr>
              <a:t>攻击：大半个美国“断网”</a:t>
            </a:r>
          </a:p>
        </p:txBody>
      </p:sp>
      <p:sp>
        <p:nvSpPr>
          <p:cNvPr id="4" name="矩形 3"/>
          <p:cNvSpPr/>
          <p:nvPr/>
        </p:nvSpPr>
        <p:spPr>
          <a:xfrm>
            <a:off x="1176967" y="828080"/>
            <a:ext cx="4007709" cy="1483923"/>
          </a:xfrm>
          <a:prstGeom prst="rect">
            <a:avLst/>
          </a:prstGeom>
        </p:spPr>
        <p:txBody>
          <a:bodyPr wrap="square" lIns="158932" tIns="79466" rIns="158932" bIns="79466">
            <a:spAutoFit/>
          </a:bodyPr>
          <a:lstStyle/>
          <a:p>
            <a:pPr>
              <a:lnSpc>
                <a:spcPct val="120000"/>
              </a:lnSpc>
            </a:pPr>
            <a:r>
              <a:rPr lang="en-US" altLang="zh-CN" sz="1200" dirty="0">
                <a:solidFill>
                  <a:srgbClr val="FFFFFF"/>
                </a:solidFill>
                <a:latin typeface="微软雅黑"/>
                <a:ea typeface="微软雅黑"/>
                <a:cs typeface="微软雅黑"/>
              </a:rPr>
              <a:t>2016</a:t>
            </a:r>
            <a:r>
              <a:rPr lang="zh-CN" altLang="en-US" sz="1200" dirty="0">
                <a:solidFill>
                  <a:srgbClr val="FFFFFF"/>
                </a:solidFill>
                <a:latin typeface="微软雅黑"/>
                <a:ea typeface="微软雅黑"/>
                <a:cs typeface="微软雅黑"/>
              </a:rPr>
              <a:t>年</a:t>
            </a:r>
            <a:r>
              <a:rPr lang="en-US" altLang="zh-CN" sz="1200" dirty="0">
                <a:solidFill>
                  <a:srgbClr val="FFFFFF"/>
                </a:solidFill>
                <a:latin typeface="微软雅黑"/>
                <a:ea typeface="微软雅黑"/>
                <a:cs typeface="微软雅黑"/>
              </a:rPr>
              <a:t>1</a:t>
            </a:r>
            <a:r>
              <a:rPr lang="zh-CN" altLang="en-US" sz="1200" dirty="0">
                <a:solidFill>
                  <a:srgbClr val="FFFFFF"/>
                </a:solidFill>
                <a:latin typeface="微软雅黑"/>
                <a:ea typeface="微软雅黑"/>
                <a:cs typeface="微软雅黑"/>
              </a:rPr>
              <a:t>0月美国最主要的 </a:t>
            </a:r>
            <a:r>
              <a:rPr lang="en-US" altLang="zh-CN" sz="1200" dirty="0">
                <a:solidFill>
                  <a:srgbClr val="FFFFFF"/>
                </a:solidFill>
                <a:latin typeface="微软雅黑"/>
                <a:ea typeface="微软雅黑"/>
                <a:cs typeface="微软雅黑"/>
              </a:rPr>
              <a:t>DNS </a:t>
            </a:r>
            <a:r>
              <a:rPr lang="zh-CN" altLang="en-US" sz="1200" dirty="0">
                <a:solidFill>
                  <a:srgbClr val="FFFFFF"/>
                </a:solidFill>
                <a:latin typeface="微软雅黑"/>
                <a:ea typeface="微软雅黑"/>
                <a:cs typeface="微软雅黑"/>
              </a:rPr>
              <a:t>服务商 </a:t>
            </a:r>
            <a:r>
              <a:rPr lang="en-US" altLang="zh-CN" sz="1200" dirty="0" err="1">
                <a:solidFill>
                  <a:srgbClr val="FFFFFF"/>
                </a:solidFill>
                <a:latin typeface="微软雅黑"/>
                <a:ea typeface="微软雅黑"/>
                <a:cs typeface="微软雅黑"/>
              </a:rPr>
              <a:t>Dyn</a:t>
            </a:r>
            <a:r>
              <a:rPr lang="en-US" altLang="zh-CN" sz="1200" dirty="0">
                <a:solidFill>
                  <a:srgbClr val="FFFFFF"/>
                </a:solidFill>
                <a:latin typeface="微软雅黑"/>
                <a:ea typeface="微软雅黑"/>
                <a:cs typeface="微软雅黑"/>
              </a:rPr>
              <a:t> </a:t>
            </a:r>
            <a:r>
              <a:rPr lang="zh-CN" altLang="en-US" sz="1200" dirty="0">
                <a:solidFill>
                  <a:srgbClr val="FFFFFF"/>
                </a:solidFill>
                <a:latin typeface="微软雅黑"/>
                <a:ea typeface="微软雅黑"/>
                <a:cs typeface="微软雅黑"/>
              </a:rPr>
              <a:t>遭遇大规模 </a:t>
            </a:r>
            <a:r>
              <a:rPr lang="en-US" altLang="zh-CN" sz="1200" dirty="0" err="1">
                <a:solidFill>
                  <a:srgbClr val="FFFFFF"/>
                </a:solidFill>
                <a:latin typeface="微软雅黑"/>
                <a:ea typeface="微软雅黑"/>
                <a:cs typeface="微软雅黑"/>
              </a:rPr>
              <a:t>DDoS</a:t>
            </a:r>
            <a:r>
              <a:rPr lang="en-US" altLang="zh-CN" sz="1200" dirty="0">
                <a:solidFill>
                  <a:srgbClr val="FFFFFF"/>
                </a:solidFill>
                <a:latin typeface="微软雅黑"/>
                <a:ea typeface="微软雅黑"/>
                <a:cs typeface="微软雅黑"/>
              </a:rPr>
              <a:t> </a:t>
            </a:r>
            <a:r>
              <a:rPr lang="zh-CN" altLang="en-US" sz="1200" dirty="0">
                <a:solidFill>
                  <a:srgbClr val="FFFFFF"/>
                </a:solidFill>
                <a:latin typeface="微软雅黑"/>
                <a:ea typeface="微软雅黑"/>
                <a:cs typeface="微软雅黑"/>
              </a:rPr>
              <a:t>攻击，导致 </a:t>
            </a:r>
            <a:r>
              <a:rPr lang="en-US" altLang="zh-CN" sz="1200" dirty="0">
                <a:solidFill>
                  <a:srgbClr val="FFFFFF"/>
                </a:solidFill>
                <a:latin typeface="微软雅黑"/>
                <a:ea typeface="微软雅黑"/>
                <a:cs typeface="微软雅黑"/>
              </a:rPr>
              <a:t>Twitter</a:t>
            </a:r>
            <a:r>
              <a:rPr lang="zh-CN" altLang="en-US" sz="1200" dirty="0">
                <a:solidFill>
                  <a:srgbClr val="FFFFFF"/>
                </a:solidFill>
                <a:latin typeface="微软雅黑"/>
                <a:ea typeface="微软雅黑"/>
                <a:cs typeface="微软雅黑"/>
              </a:rPr>
              <a:t>、</a:t>
            </a:r>
            <a:r>
              <a:rPr lang="en-US" altLang="zh-CN" sz="1200" dirty="0" err="1">
                <a:solidFill>
                  <a:srgbClr val="FFFFFF"/>
                </a:solidFill>
                <a:latin typeface="微软雅黑"/>
                <a:ea typeface="微软雅黑"/>
                <a:cs typeface="微软雅黑"/>
              </a:rPr>
              <a:t>Spotify</a:t>
            </a:r>
            <a:r>
              <a:rPr lang="zh-CN" altLang="en-US" sz="1200" dirty="0">
                <a:solidFill>
                  <a:srgbClr val="FFFFFF"/>
                </a:solidFill>
                <a:latin typeface="微软雅黑"/>
                <a:ea typeface="微软雅黑"/>
                <a:cs typeface="微软雅黑"/>
              </a:rPr>
              <a:t>、</a:t>
            </a:r>
            <a:r>
              <a:rPr lang="en-US" altLang="zh-CN" sz="1200" dirty="0">
                <a:solidFill>
                  <a:srgbClr val="FFFFFF"/>
                </a:solidFill>
                <a:latin typeface="微软雅黑"/>
                <a:ea typeface="微软雅黑"/>
                <a:cs typeface="微软雅黑"/>
              </a:rPr>
              <a:t>Netflix</a:t>
            </a:r>
            <a:r>
              <a:rPr lang="zh-CN" altLang="en-US" sz="1200" dirty="0">
                <a:solidFill>
                  <a:srgbClr val="FFFFFF"/>
                </a:solidFill>
                <a:latin typeface="微软雅黑"/>
                <a:ea typeface="微软雅黑"/>
                <a:cs typeface="微软雅黑"/>
              </a:rPr>
              <a:t>、</a:t>
            </a:r>
            <a:r>
              <a:rPr lang="en-US" altLang="zh-CN" sz="1200" dirty="0" err="1">
                <a:solidFill>
                  <a:srgbClr val="FFFFFF"/>
                </a:solidFill>
                <a:latin typeface="微软雅黑"/>
                <a:ea typeface="微软雅黑"/>
                <a:cs typeface="微软雅黑"/>
              </a:rPr>
              <a:t>AirBnb</a:t>
            </a:r>
            <a:r>
              <a:rPr lang="zh-CN" altLang="en-US" sz="1200" dirty="0">
                <a:solidFill>
                  <a:srgbClr val="FFFFFF"/>
                </a:solidFill>
                <a:latin typeface="微软雅黑"/>
                <a:ea typeface="微软雅黑"/>
                <a:cs typeface="微软雅黑"/>
              </a:rPr>
              <a:t>、</a:t>
            </a:r>
            <a:r>
              <a:rPr lang="en-US" altLang="zh-CN" sz="1200" dirty="0">
                <a:solidFill>
                  <a:srgbClr val="FFFFFF"/>
                </a:solidFill>
                <a:latin typeface="微软雅黑"/>
                <a:ea typeface="微软雅黑"/>
                <a:cs typeface="微软雅黑"/>
              </a:rPr>
              <a:t>CNN</a:t>
            </a:r>
            <a:r>
              <a:rPr lang="zh-CN" altLang="en-US" sz="1200" dirty="0">
                <a:solidFill>
                  <a:srgbClr val="FFFFFF"/>
                </a:solidFill>
                <a:latin typeface="微软雅黑"/>
                <a:ea typeface="微软雅黑"/>
                <a:cs typeface="微软雅黑"/>
              </a:rPr>
              <a:t>、华尔街日报等数百家网站无法访问。媒体将此次攻击称作是</a:t>
            </a:r>
            <a:r>
              <a:rPr lang="zh-CN" altLang="en-US" sz="1200" dirty="0">
                <a:solidFill>
                  <a:srgbClr val="FFFF00"/>
                </a:solidFill>
                <a:latin typeface="微软雅黑"/>
                <a:ea typeface="微软雅黑"/>
                <a:cs typeface="微软雅黑"/>
              </a:rPr>
              <a:t>“史上最严重 </a:t>
            </a:r>
            <a:r>
              <a:rPr lang="en-US" altLang="zh-CN" sz="1200" dirty="0" err="1">
                <a:solidFill>
                  <a:srgbClr val="FFFF00"/>
                </a:solidFill>
                <a:latin typeface="微软雅黑"/>
                <a:ea typeface="微软雅黑"/>
                <a:cs typeface="微软雅黑"/>
              </a:rPr>
              <a:t>DDoS</a:t>
            </a:r>
            <a:r>
              <a:rPr lang="en-US" altLang="zh-CN" sz="1200" dirty="0">
                <a:solidFill>
                  <a:srgbClr val="FFFF00"/>
                </a:solidFill>
                <a:latin typeface="微软雅黑"/>
                <a:ea typeface="微软雅黑"/>
                <a:cs typeface="微软雅黑"/>
              </a:rPr>
              <a:t> </a:t>
            </a:r>
            <a:r>
              <a:rPr lang="zh-CN" altLang="en-US" sz="1200" dirty="0">
                <a:solidFill>
                  <a:srgbClr val="FFFF00"/>
                </a:solidFill>
                <a:latin typeface="微软雅黑"/>
                <a:ea typeface="微软雅黑"/>
                <a:cs typeface="微软雅黑"/>
              </a:rPr>
              <a:t>攻击</a:t>
            </a:r>
            <a:r>
              <a:rPr lang="zh-CN" altLang="en-US" sz="1200" dirty="0" smtClean="0">
                <a:solidFill>
                  <a:srgbClr val="FFFF00"/>
                </a:solidFill>
                <a:latin typeface="微软雅黑"/>
                <a:ea typeface="微软雅黑"/>
                <a:cs typeface="微软雅黑"/>
              </a:rPr>
              <a:t>”。</a:t>
            </a:r>
            <a:endParaRPr lang="en-US" altLang="zh-CN" sz="1200" dirty="0" smtClean="0">
              <a:solidFill>
                <a:srgbClr val="FFFF00"/>
              </a:solidFill>
              <a:latin typeface="微软雅黑"/>
              <a:ea typeface="微软雅黑"/>
              <a:cs typeface="微软雅黑"/>
            </a:endParaRPr>
          </a:p>
          <a:p>
            <a:pPr>
              <a:lnSpc>
                <a:spcPct val="120000"/>
              </a:lnSpc>
            </a:pPr>
            <a:r>
              <a:rPr lang="zh-CN" altLang="en-US" sz="1200" dirty="0" smtClean="0">
                <a:solidFill>
                  <a:srgbClr val="FFFFFF"/>
                </a:solidFill>
                <a:latin typeface="微软雅黑"/>
                <a:ea typeface="微软雅黑"/>
                <a:cs typeface="微软雅黑"/>
              </a:rPr>
              <a:t>据</a:t>
            </a:r>
            <a:r>
              <a:rPr lang="zh-CN" altLang="en-US" sz="1200" dirty="0">
                <a:solidFill>
                  <a:srgbClr val="FFFFFF"/>
                </a:solidFill>
                <a:latin typeface="微软雅黑"/>
                <a:ea typeface="微软雅黑"/>
                <a:cs typeface="微软雅黑"/>
              </a:rPr>
              <a:t>分析：攻击行为来自超过</a:t>
            </a:r>
            <a:r>
              <a:rPr lang="zh-CN" altLang="en-US" sz="1200" dirty="0">
                <a:solidFill>
                  <a:srgbClr val="FFFF00"/>
                </a:solidFill>
                <a:latin typeface="微软雅黑"/>
                <a:ea typeface="微软雅黑"/>
                <a:cs typeface="微软雅黑"/>
              </a:rPr>
              <a:t>一千万</a:t>
            </a:r>
            <a:r>
              <a:rPr lang="en-US" altLang="zh-CN" sz="1200" dirty="0">
                <a:solidFill>
                  <a:srgbClr val="FFFF00"/>
                </a:solidFill>
                <a:latin typeface="微软雅黑"/>
                <a:ea typeface="微软雅黑"/>
                <a:cs typeface="微软雅黑"/>
              </a:rPr>
              <a:t>IP</a:t>
            </a:r>
            <a:r>
              <a:rPr lang="zh-CN" altLang="en-US" sz="1200" dirty="0">
                <a:solidFill>
                  <a:srgbClr val="FFFFFF"/>
                </a:solidFill>
                <a:latin typeface="微软雅黑"/>
                <a:ea typeface="微软雅黑"/>
                <a:cs typeface="微软雅黑"/>
              </a:rPr>
              <a:t>来源。此外，攻击者利用了大量物联网设备实施了攻击</a:t>
            </a:r>
            <a:r>
              <a:rPr lang="zh-CN" altLang="en-US" sz="1200" dirty="0" smtClean="0">
                <a:solidFill>
                  <a:srgbClr val="FFFFFF"/>
                </a:solidFill>
                <a:latin typeface="微软雅黑"/>
                <a:ea typeface="微软雅黑"/>
                <a:cs typeface="微软雅黑"/>
              </a:rPr>
              <a:t>。</a:t>
            </a:r>
            <a:endParaRPr lang="zh-CN" altLang="en-US" sz="1200" dirty="0">
              <a:solidFill>
                <a:srgbClr val="FFFFFF"/>
              </a:solidFill>
              <a:latin typeface="微软雅黑"/>
              <a:ea typeface="微软雅黑"/>
              <a:cs typeface="微软雅黑"/>
            </a:endParaRPr>
          </a:p>
        </p:txBody>
      </p:sp>
      <p:pic>
        <p:nvPicPr>
          <p:cNvPr id="5" name="图片 4" descr="0.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8010" y="655571"/>
            <a:ext cx="3080520" cy="1795214"/>
          </a:xfrm>
          <a:prstGeom prst="rect">
            <a:avLst/>
          </a:prstGeom>
        </p:spPr>
      </p:pic>
      <p:sp>
        <p:nvSpPr>
          <p:cNvPr id="6" name="矩形 5"/>
          <p:cNvSpPr/>
          <p:nvPr/>
        </p:nvSpPr>
        <p:spPr>
          <a:xfrm>
            <a:off x="11083369" y="406048"/>
            <a:ext cx="1124140" cy="479933"/>
          </a:xfrm>
          <a:prstGeom prst="rect">
            <a:avLst/>
          </a:prstGeom>
        </p:spPr>
        <p:txBody>
          <a:bodyPr wrap="none" lIns="158932" tIns="79466" rIns="158932" bIns="79466">
            <a:spAutoFit/>
          </a:bodyPr>
          <a:lstStyle/>
          <a:p>
            <a:r>
              <a:rPr lang="zh-CN" altLang="en-US" dirty="0">
                <a:solidFill>
                  <a:srgbClr val="FF0000"/>
                </a:solidFill>
                <a:latin typeface="微软雅黑"/>
                <a:ea typeface="微软雅黑"/>
                <a:cs typeface="微软雅黑"/>
              </a:rPr>
              <a:t>勒索！</a:t>
            </a:r>
            <a:endParaRPr lang="zh-CN" altLang="en-US" dirty="0">
              <a:solidFill>
                <a:srgbClr val="FF0000"/>
              </a:solidFill>
            </a:endParaRPr>
          </a:p>
        </p:txBody>
      </p:sp>
      <p:sp>
        <p:nvSpPr>
          <p:cNvPr id="7" name="矩形 6"/>
          <p:cNvSpPr/>
          <p:nvPr/>
        </p:nvSpPr>
        <p:spPr>
          <a:xfrm>
            <a:off x="9830959" y="972096"/>
            <a:ext cx="3506745" cy="1262324"/>
          </a:xfrm>
          <a:prstGeom prst="rect">
            <a:avLst/>
          </a:prstGeom>
        </p:spPr>
        <p:txBody>
          <a:bodyPr wrap="square" lIns="158932" tIns="79466" rIns="158932" bIns="79466">
            <a:spAutoFit/>
          </a:bodyPr>
          <a:lstStyle/>
          <a:p>
            <a:pPr>
              <a:lnSpc>
                <a:spcPct val="120000"/>
              </a:lnSpc>
            </a:pPr>
            <a:r>
              <a:rPr lang="zh-CN" altLang="en-US" sz="1200" dirty="0">
                <a:solidFill>
                  <a:schemeClr val="bg1"/>
                </a:solidFill>
                <a:latin typeface="微软雅黑"/>
                <a:ea typeface="微软雅黑"/>
                <a:cs typeface="微软雅黑"/>
              </a:rPr>
              <a:t>据媒体报道，</a:t>
            </a:r>
            <a:r>
              <a:rPr lang="en-US" altLang="zh-CN" sz="1200" dirty="0">
                <a:solidFill>
                  <a:schemeClr val="bg1"/>
                </a:solidFill>
                <a:latin typeface="微软雅黑"/>
                <a:ea typeface="微软雅黑"/>
                <a:cs typeface="微软雅黑"/>
              </a:rPr>
              <a:t>2017</a:t>
            </a:r>
            <a:r>
              <a:rPr lang="zh-CN" altLang="en-US" sz="1200" dirty="0">
                <a:solidFill>
                  <a:schemeClr val="bg1"/>
                </a:solidFill>
                <a:latin typeface="微软雅黑"/>
                <a:ea typeface="微软雅黑"/>
                <a:cs typeface="微软雅黑"/>
              </a:rPr>
              <a:t>年</a:t>
            </a:r>
            <a:r>
              <a:rPr lang="en-US" altLang="zh-CN" sz="1200" dirty="0">
                <a:solidFill>
                  <a:schemeClr val="bg1"/>
                </a:solidFill>
                <a:latin typeface="微软雅黑"/>
                <a:ea typeface="微软雅黑"/>
                <a:cs typeface="微软雅黑"/>
              </a:rPr>
              <a:t>6</a:t>
            </a:r>
            <a:r>
              <a:rPr lang="zh-CN" altLang="en-US" sz="1200" dirty="0">
                <a:solidFill>
                  <a:schemeClr val="bg1"/>
                </a:solidFill>
                <a:latin typeface="微软雅黑"/>
                <a:ea typeface="微软雅黑"/>
                <a:cs typeface="微软雅黑"/>
              </a:rPr>
              <a:t>月以来，国内多家证券、互联网金融公司接到</a:t>
            </a:r>
            <a:r>
              <a:rPr lang="en-US" altLang="zh-CN" sz="1200" dirty="0" err="1">
                <a:solidFill>
                  <a:schemeClr val="bg1"/>
                </a:solidFill>
                <a:latin typeface="微软雅黑"/>
                <a:ea typeface="微软雅黑"/>
                <a:cs typeface="微软雅黑"/>
              </a:rPr>
              <a:t>DDoS</a:t>
            </a:r>
            <a:r>
              <a:rPr lang="zh-CN" altLang="en-US" sz="1200" dirty="0">
                <a:solidFill>
                  <a:schemeClr val="bg1"/>
                </a:solidFill>
                <a:latin typeface="微软雅黑"/>
                <a:ea typeface="微软雅黑"/>
                <a:cs typeface="微软雅黑"/>
              </a:rPr>
              <a:t>威胁恐吓，境外黑客组织“无敌舰队（</a:t>
            </a:r>
            <a:r>
              <a:rPr lang="en-US" altLang="zh-CN" sz="1200" dirty="0">
                <a:solidFill>
                  <a:schemeClr val="bg1"/>
                </a:solidFill>
                <a:latin typeface="微软雅黑"/>
                <a:ea typeface="微软雅黑"/>
                <a:cs typeface="微软雅黑"/>
              </a:rPr>
              <a:t>Armada Collective</a:t>
            </a:r>
            <a:r>
              <a:rPr lang="zh-CN" altLang="en-US" sz="1200" dirty="0">
                <a:solidFill>
                  <a:schemeClr val="bg1"/>
                </a:solidFill>
                <a:latin typeface="微软雅黑"/>
                <a:ea typeface="微软雅黑"/>
                <a:cs typeface="微软雅黑"/>
              </a:rPr>
              <a:t>）”通过向国内企业发送邮件进行</a:t>
            </a:r>
            <a:r>
              <a:rPr lang="en-US" altLang="zh-CN" sz="1200" dirty="0" err="1">
                <a:solidFill>
                  <a:schemeClr val="bg1"/>
                </a:solidFill>
                <a:latin typeface="微软雅黑"/>
                <a:ea typeface="微软雅黑"/>
                <a:cs typeface="微软雅黑"/>
              </a:rPr>
              <a:t>DDoS</a:t>
            </a:r>
            <a:r>
              <a:rPr lang="zh-CN" altLang="en-US" sz="1200" dirty="0">
                <a:solidFill>
                  <a:schemeClr val="bg1"/>
                </a:solidFill>
                <a:latin typeface="微软雅黑"/>
                <a:ea typeface="微软雅黑"/>
                <a:cs typeface="微软雅黑"/>
              </a:rPr>
              <a:t>威胁，想要避免遭受攻击，需要向黑客组织支付比特币。</a:t>
            </a:r>
          </a:p>
        </p:txBody>
      </p:sp>
    </p:spTree>
    <p:extLst>
      <p:ext uri="{BB962C8B-B14F-4D97-AF65-F5344CB8AC3E}">
        <p14:creationId xmlns:p14="http://schemas.microsoft.com/office/powerpoint/2010/main" val="7555696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3412969_1425299113531.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4457" y="-11479"/>
            <a:ext cx="5077344" cy="2808286"/>
          </a:xfrm>
          <a:prstGeom prst="rect">
            <a:avLst/>
          </a:prstGeom>
        </p:spPr>
      </p:pic>
      <p:sp>
        <p:nvSpPr>
          <p:cNvPr id="3" name="矩形 2"/>
          <p:cNvSpPr/>
          <p:nvPr/>
        </p:nvSpPr>
        <p:spPr>
          <a:xfrm>
            <a:off x="1139805" y="530809"/>
            <a:ext cx="4116879" cy="1964054"/>
          </a:xfrm>
          <a:prstGeom prst="rect">
            <a:avLst/>
          </a:prstGeom>
        </p:spPr>
        <p:txBody>
          <a:bodyPr wrap="none" lIns="158932" tIns="79466" rIns="158932" bIns="79466">
            <a:spAutoFit/>
          </a:bodyPr>
          <a:lstStyle/>
          <a:p>
            <a:pPr>
              <a:lnSpc>
                <a:spcPct val="120000"/>
              </a:lnSpc>
            </a:pPr>
            <a:r>
              <a:rPr lang="zh-CN" altLang="en-US" sz="1400" dirty="0">
                <a:solidFill>
                  <a:srgbClr val="FFFF00"/>
                </a:solidFill>
                <a:latin typeface="微软雅黑"/>
                <a:ea typeface="微软雅黑"/>
                <a:cs typeface="微软雅黑"/>
              </a:rPr>
              <a:t>互联网之霾</a:t>
            </a:r>
            <a:r>
              <a:rPr lang="zh-CN" altLang="en-US" sz="1200" dirty="0">
                <a:solidFill>
                  <a:srgbClr val="FFFFFF"/>
                </a:solidFill>
                <a:latin typeface="微软雅黑"/>
                <a:ea typeface="微软雅黑"/>
                <a:cs typeface="微软雅黑"/>
              </a:rPr>
              <a:t>：</a:t>
            </a:r>
            <a:endParaRPr lang="en-US" altLang="zh-CN" sz="1200" dirty="0">
              <a:solidFill>
                <a:srgbClr val="FFFFFF"/>
              </a:solidFill>
              <a:latin typeface="微软雅黑"/>
              <a:ea typeface="微软雅黑"/>
              <a:cs typeface="微软雅黑"/>
            </a:endParaRPr>
          </a:p>
          <a:p>
            <a:pPr>
              <a:lnSpc>
                <a:spcPct val="120000"/>
              </a:lnSpc>
            </a:pPr>
            <a:r>
              <a:rPr lang="zh-CN" altLang="en-US" sz="1200" dirty="0">
                <a:solidFill>
                  <a:srgbClr val="FFFFFF"/>
                </a:solidFill>
                <a:latin typeface="微软雅黑"/>
                <a:ea typeface="微软雅黑"/>
                <a:cs typeface="微软雅黑"/>
              </a:rPr>
              <a:t>恶意注册、虚假认证、虚假交易；</a:t>
            </a:r>
            <a:endParaRPr lang="en-US" altLang="zh-CN" sz="1200" dirty="0">
              <a:solidFill>
                <a:srgbClr val="FFFFFF"/>
              </a:solidFill>
              <a:latin typeface="微软雅黑"/>
              <a:ea typeface="微软雅黑"/>
              <a:cs typeface="微软雅黑"/>
            </a:endParaRPr>
          </a:p>
          <a:p>
            <a:pPr>
              <a:lnSpc>
                <a:spcPct val="120000"/>
              </a:lnSpc>
            </a:pPr>
            <a:r>
              <a:rPr lang="zh-CN" altLang="en-US" sz="1200" dirty="0">
                <a:solidFill>
                  <a:srgbClr val="FFFFFF"/>
                </a:solidFill>
                <a:latin typeface="微软雅黑"/>
                <a:ea typeface="微软雅黑"/>
                <a:cs typeface="微软雅黑"/>
              </a:rPr>
              <a:t>黑银行卡、黑手机卡、黑身份证；</a:t>
            </a:r>
            <a:endParaRPr lang="en-US" altLang="zh-CN" sz="1200" dirty="0">
              <a:solidFill>
                <a:srgbClr val="FFFFFF"/>
              </a:solidFill>
              <a:latin typeface="微软雅黑"/>
              <a:ea typeface="微软雅黑"/>
              <a:cs typeface="微软雅黑"/>
            </a:endParaRPr>
          </a:p>
          <a:p>
            <a:pPr>
              <a:lnSpc>
                <a:spcPct val="120000"/>
              </a:lnSpc>
            </a:pPr>
            <a:r>
              <a:rPr lang="zh-CN" altLang="en-US" sz="1200" dirty="0">
                <a:solidFill>
                  <a:srgbClr val="FFFFFF"/>
                </a:solidFill>
                <a:latin typeface="微软雅黑"/>
                <a:ea typeface="微软雅黑"/>
                <a:cs typeface="微软雅黑"/>
              </a:rPr>
              <a:t>恶意软件</a:t>
            </a:r>
            <a:r>
              <a:rPr lang="en-US" altLang="zh-CN" sz="1200" dirty="0">
                <a:solidFill>
                  <a:srgbClr val="FFFFFF"/>
                </a:solidFill>
                <a:latin typeface="微软雅黑"/>
                <a:ea typeface="微软雅黑"/>
                <a:cs typeface="微软雅黑"/>
              </a:rPr>
              <a:t>(</a:t>
            </a:r>
            <a:r>
              <a:rPr lang="zh-CN" altLang="en-US" sz="1200" dirty="0">
                <a:solidFill>
                  <a:srgbClr val="FFFFFF"/>
                </a:solidFill>
                <a:latin typeface="微软雅黑"/>
                <a:ea typeface="微软雅黑"/>
                <a:cs typeface="微软雅黑"/>
              </a:rPr>
              <a:t>作者及交易平台）；</a:t>
            </a:r>
          </a:p>
          <a:p>
            <a:pPr>
              <a:lnSpc>
                <a:spcPct val="120000"/>
              </a:lnSpc>
            </a:pPr>
            <a:r>
              <a:rPr lang="zh-CN" altLang="en-US" sz="1200" dirty="0">
                <a:solidFill>
                  <a:srgbClr val="FFFFFF"/>
                </a:solidFill>
                <a:latin typeface="微软雅黑"/>
                <a:ea typeface="微软雅黑"/>
                <a:cs typeface="微软雅黑"/>
              </a:rPr>
              <a:t>病毒的制作传播；</a:t>
            </a:r>
            <a:r>
              <a:rPr lang="en-US" altLang="zh-CN" sz="1200" dirty="0">
                <a:solidFill>
                  <a:srgbClr val="FFFFFF"/>
                </a:solidFill>
                <a:latin typeface="微软雅黑"/>
                <a:ea typeface="微软雅黑"/>
                <a:cs typeface="微软雅黑"/>
              </a:rPr>
              <a:t>DDOS</a:t>
            </a:r>
            <a:r>
              <a:rPr lang="zh-CN" altLang="en-US" sz="1200" dirty="0">
                <a:solidFill>
                  <a:srgbClr val="FFFFFF"/>
                </a:solidFill>
                <a:latin typeface="微软雅黑"/>
                <a:ea typeface="微软雅黑"/>
                <a:cs typeface="微软雅黑"/>
              </a:rPr>
              <a:t>攻击；</a:t>
            </a:r>
            <a:endParaRPr lang="en-US" altLang="zh-CN" sz="1200" dirty="0">
              <a:solidFill>
                <a:srgbClr val="FFFFFF"/>
              </a:solidFill>
              <a:latin typeface="微软雅黑"/>
              <a:ea typeface="微软雅黑"/>
              <a:cs typeface="微软雅黑"/>
            </a:endParaRPr>
          </a:p>
          <a:p>
            <a:pPr>
              <a:lnSpc>
                <a:spcPct val="120000"/>
              </a:lnSpc>
            </a:pPr>
            <a:r>
              <a:rPr lang="zh-CN" altLang="en-US" sz="1200" dirty="0">
                <a:solidFill>
                  <a:schemeClr val="bg1"/>
                </a:solidFill>
                <a:latin typeface="微软雅黑"/>
                <a:ea typeface="微软雅黑"/>
                <a:cs typeface="微软雅黑"/>
              </a:rPr>
              <a:t>非法数据、信息买卖平台、群组</a:t>
            </a:r>
            <a:r>
              <a:rPr lang="zh-CN" altLang="zh-CN" sz="1200" dirty="0">
                <a:solidFill>
                  <a:schemeClr val="bg1"/>
                </a:solidFill>
                <a:latin typeface="微软雅黑"/>
                <a:ea typeface="微软雅黑"/>
                <a:cs typeface="微软雅黑"/>
              </a:rPr>
              <a:t>；</a:t>
            </a:r>
            <a:endParaRPr lang="zh-CN" altLang="en-US" sz="1200" dirty="0">
              <a:solidFill>
                <a:srgbClr val="FFFFFF"/>
              </a:solidFill>
              <a:latin typeface="微软雅黑"/>
              <a:ea typeface="微软雅黑"/>
              <a:cs typeface="微软雅黑"/>
            </a:endParaRPr>
          </a:p>
          <a:p>
            <a:pPr>
              <a:lnSpc>
                <a:spcPct val="120000"/>
              </a:lnSpc>
            </a:pPr>
            <a:r>
              <a:rPr lang="zh-CN" altLang="en-US" sz="1200" dirty="0">
                <a:solidFill>
                  <a:schemeClr val="bg1"/>
                </a:solidFill>
                <a:latin typeface="微软雅黑"/>
                <a:ea typeface="微软雅黑"/>
                <a:cs typeface="微软雅黑"/>
              </a:rPr>
              <a:t>打码平台、短信群发平台等犯罪协助平台；</a:t>
            </a:r>
            <a:endParaRPr lang="en-US" altLang="zh-CN" sz="1200" dirty="0">
              <a:solidFill>
                <a:schemeClr val="bg1"/>
              </a:solidFill>
              <a:latin typeface="微软雅黑"/>
              <a:ea typeface="微软雅黑"/>
              <a:cs typeface="微软雅黑"/>
            </a:endParaRPr>
          </a:p>
          <a:p>
            <a:pPr>
              <a:lnSpc>
                <a:spcPct val="120000"/>
              </a:lnSpc>
            </a:pPr>
            <a:r>
              <a:rPr lang="zh-CN" altLang="en-US" sz="1200" dirty="0">
                <a:solidFill>
                  <a:schemeClr val="bg1"/>
                </a:solidFill>
                <a:latin typeface="微软雅黑"/>
                <a:ea typeface="微软雅黑"/>
                <a:cs typeface="微软雅黑"/>
              </a:rPr>
              <a:t>被用于网络犯罪预备的群组、论坛、即时通讯工具等</a:t>
            </a:r>
            <a:r>
              <a:rPr lang="en-US" altLang="zh-CN" sz="1200" dirty="0">
                <a:solidFill>
                  <a:schemeClr val="bg1"/>
                </a:solidFill>
                <a:latin typeface="微软雅黑"/>
                <a:ea typeface="微软雅黑"/>
                <a:cs typeface="微软雅黑"/>
              </a:rPr>
              <a:t>……</a:t>
            </a:r>
          </a:p>
        </p:txBody>
      </p:sp>
      <p:sp>
        <p:nvSpPr>
          <p:cNvPr id="4" name="矩形 3"/>
          <p:cNvSpPr/>
          <p:nvPr/>
        </p:nvSpPr>
        <p:spPr>
          <a:xfrm>
            <a:off x="4730836" y="100109"/>
            <a:ext cx="4068315" cy="439939"/>
          </a:xfrm>
          <a:prstGeom prst="rect">
            <a:avLst/>
          </a:prstGeom>
        </p:spPr>
        <p:txBody>
          <a:bodyPr wrap="none" lIns="158932" tIns="79466" rIns="158932" bIns="79466">
            <a:spAutoFit/>
          </a:bodyPr>
          <a:lstStyle/>
          <a:p>
            <a:pPr algn="ctr"/>
            <a:r>
              <a:rPr kumimoji="1" lang="zh-CN" altLang="en-US" sz="1800" b="1" dirty="0">
                <a:solidFill>
                  <a:srgbClr val="FFFFFF"/>
                </a:solidFill>
                <a:latin typeface="微软雅黑"/>
                <a:ea typeface="微软雅黑"/>
                <a:cs typeface="微软雅黑"/>
              </a:rPr>
              <a:t>网络黑灰产业竟比安全产业跑得快！</a:t>
            </a:r>
          </a:p>
        </p:txBody>
      </p:sp>
      <p:sp>
        <p:nvSpPr>
          <p:cNvPr id="6" name="矩形 5"/>
          <p:cNvSpPr/>
          <p:nvPr/>
        </p:nvSpPr>
        <p:spPr>
          <a:xfrm>
            <a:off x="5388081" y="1029858"/>
            <a:ext cx="3336993" cy="888889"/>
          </a:xfrm>
          <a:prstGeom prst="rect">
            <a:avLst/>
          </a:prstGeom>
        </p:spPr>
        <p:txBody>
          <a:bodyPr wrap="none" lIns="158932" tIns="79466" rIns="158932" bIns="79466">
            <a:spAutoFit/>
          </a:bodyPr>
          <a:lstStyle/>
          <a:p>
            <a:pPr algn="ctr">
              <a:lnSpc>
                <a:spcPct val="120000"/>
              </a:lnSpc>
            </a:pPr>
            <a:r>
              <a:rPr kumimoji="1" lang="zh-CN" altLang="en-US" sz="2000" dirty="0">
                <a:solidFill>
                  <a:srgbClr val="FF0000"/>
                </a:solidFill>
                <a:latin typeface="微软雅黑"/>
                <a:ea typeface="微软雅黑"/>
                <a:cs typeface="微软雅黑"/>
              </a:rPr>
              <a:t>网络安全产值不到</a:t>
            </a:r>
            <a:r>
              <a:rPr kumimoji="1" lang="en-US" altLang="zh-CN" sz="2000" dirty="0">
                <a:solidFill>
                  <a:srgbClr val="FF0000"/>
                </a:solidFill>
                <a:latin typeface="微软雅黑"/>
                <a:ea typeface="微软雅黑"/>
                <a:cs typeface="微软雅黑"/>
              </a:rPr>
              <a:t>300</a:t>
            </a:r>
            <a:r>
              <a:rPr kumimoji="1" lang="zh-CN" altLang="en-US" sz="2000" dirty="0">
                <a:solidFill>
                  <a:srgbClr val="FF0000"/>
                </a:solidFill>
                <a:latin typeface="微软雅黑"/>
                <a:ea typeface="微软雅黑"/>
                <a:cs typeface="微软雅黑"/>
              </a:rPr>
              <a:t>亿</a:t>
            </a:r>
            <a:r>
              <a:rPr kumimoji="1" lang="zh-CN" altLang="en-US" sz="2000" dirty="0" smtClean="0">
                <a:solidFill>
                  <a:srgbClr val="FF0000"/>
                </a:solidFill>
                <a:latin typeface="微软雅黑"/>
                <a:ea typeface="微软雅黑"/>
                <a:cs typeface="微软雅黑"/>
              </a:rPr>
              <a:t>，</a:t>
            </a:r>
            <a:endParaRPr kumimoji="1" lang="en-US" altLang="zh-CN" sz="2000" dirty="0" smtClean="0">
              <a:solidFill>
                <a:srgbClr val="FF0000"/>
              </a:solidFill>
              <a:latin typeface="微软雅黑"/>
              <a:ea typeface="微软雅黑"/>
              <a:cs typeface="微软雅黑"/>
            </a:endParaRPr>
          </a:p>
          <a:p>
            <a:pPr algn="ctr">
              <a:lnSpc>
                <a:spcPct val="120000"/>
              </a:lnSpc>
            </a:pPr>
            <a:r>
              <a:rPr kumimoji="1" lang="zh-CN" altLang="en-US" sz="2000" dirty="0" smtClean="0">
                <a:solidFill>
                  <a:srgbClr val="FF0000"/>
                </a:solidFill>
                <a:latin typeface="微软雅黑"/>
                <a:ea typeface="微软雅黑"/>
                <a:cs typeface="微软雅黑"/>
              </a:rPr>
              <a:t>而黑灰产业已达千亿</a:t>
            </a:r>
            <a:r>
              <a:rPr kumimoji="1" lang="zh-CN" altLang="en-US" sz="2000" dirty="0">
                <a:solidFill>
                  <a:srgbClr val="FF0000"/>
                </a:solidFill>
                <a:latin typeface="微软雅黑"/>
                <a:ea typeface="微软雅黑"/>
                <a:cs typeface="微软雅黑"/>
              </a:rPr>
              <a:t>！</a:t>
            </a:r>
            <a:endParaRPr kumimoji="1" lang="en-US" altLang="zh-CN" sz="2000" dirty="0">
              <a:solidFill>
                <a:srgbClr val="FF0000"/>
              </a:solidFill>
              <a:latin typeface="微软雅黑"/>
              <a:ea typeface="微软雅黑"/>
              <a:cs typeface="微软雅黑"/>
            </a:endParaRPr>
          </a:p>
        </p:txBody>
      </p:sp>
    </p:spTree>
    <p:extLst>
      <p:ext uri="{BB962C8B-B14F-4D97-AF65-F5344CB8AC3E}">
        <p14:creationId xmlns:p14="http://schemas.microsoft.com/office/powerpoint/2010/main" val="7555696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 3"/>
          <p:cNvGrpSpPr/>
          <p:nvPr/>
        </p:nvGrpSpPr>
        <p:grpSpPr>
          <a:xfrm>
            <a:off x="3944636" y="156523"/>
            <a:ext cx="5260118" cy="2421924"/>
            <a:chOff x="1677175" y="1596177"/>
            <a:chExt cx="8848969" cy="4314825"/>
          </a:xfrm>
        </p:grpSpPr>
        <p:grpSp>
          <p:nvGrpSpPr>
            <p:cNvPr id="5" name="组合 6"/>
            <p:cNvGrpSpPr>
              <a:grpSpLocks noChangeAspect="1"/>
            </p:cNvGrpSpPr>
            <p:nvPr/>
          </p:nvGrpSpPr>
          <p:grpSpPr>
            <a:xfrm>
              <a:off x="5238286" y="3709305"/>
              <a:ext cx="396875" cy="612775"/>
              <a:chOff x="3409950" y="814388"/>
              <a:chExt cx="396875" cy="612775"/>
            </a:xfrm>
            <a:solidFill>
              <a:schemeClr val="bg1"/>
            </a:solidFill>
          </p:grpSpPr>
          <p:sp>
            <p:nvSpPr>
              <p:cNvPr id="34" name="Freeform 6"/>
              <p:cNvSpPr/>
              <p:nvPr/>
            </p:nvSpPr>
            <p:spPr bwMode="auto">
              <a:xfrm>
                <a:off x="3409950" y="1131888"/>
                <a:ext cx="396875" cy="295275"/>
              </a:xfrm>
              <a:custGeom>
                <a:avLst/>
                <a:gdLst>
                  <a:gd name="T0" fmla="*/ 250 w 250"/>
                  <a:gd name="T1" fmla="*/ 60 h 186"/>
                  <a:gd name="T2" fmla="*/ 250 w 250"/>
                  <a:gd name="T3" fmla="*/ 60 h 186"/>
                  <a:gd name="T4" fmla="*/ 248 w 250"/>
                  <a:gd name="T5" fmla="*/ 50 h 186"/>
                  <a:gd name="T6" fmla="*/ 244 w 250"/>
                  <a:gd name="T7" fmla="*/ 42 h 186"/>
                  <a:gd name="T8" fmla="*/ 238 w 250"/>
                  <a:gd name="T9" fmla="*/ 34 h 186"/>
                  <a:gd name="T10" fmla="*/ 232 w 250"/>
                  <a:gd name="T11" fmla="*/ 26 h 186"/>
                  <a:gd name="T12" fmla="*/ 214 w 250"/>
                  <a:gd name="T13" fmla="*/ 12 h 186"/>
                  <a:gd name="T14" fmla="*/ 194 w 250"/>
                  <a:gd name="T15" fmla="*/ 0 h 186"/>
                  <a:gd name="T16" fmla="*/ 140 w 250"/>
                  <a:gd name="T17" fmla="*/ 90 h 186"/>
                  <a:gd name="T18" fmla="*/ 132 w 250"/>
                  <a:gd name="T19" fmla="*/ 50 h 186"/>
                  <a:gd name="T20" fmla="*/ 132 w 250"/>
                  <a:gd name="T21" fmla="*/ 50 h 186"/>
                  <a:gd name="T22" fmla="*/ 138 w 250"/>
                  <a:gd name="T23" fmla="*/ 44 h 186"/>
                  <a:gd name="T24" fmla="*/ 140 w 250"/>
                  <a:gd name="T25" fmla="*/ 36 h 186"/>
                  <a:gd name="T26" fmla="*/ 140 w 250"/>
                  <a:gd name="T27" fmla="*/ 36 h 186"/>
                  <a:gd name="T28" fmla="*/ 140 w 250"/>
                  <a:gd name="T29" fmla="*/ 30 h 186"/>
                  <a:gd name="T30" fmla="*/ 136 w 250"/>
                  <a:gd name="T31" fmla="*/ 26 h 186"/>
                  <a:gd name="T32" fmla="*/ 130 w 250"/>
                  <a:gd name="T33" fmla="*/ 22 h 186"/>
                  <a:gd name="T34" fmla="*/ 124 w 250"/>
                  <a:gd name="T35" fmla="*/ 22 h 186"/>
                  <a:gd name="T36" fmla="*/ 124 w 250"/>
                  <a:gd name="T37" fmla="*/ 22 h 186"/>
                  <a:gd name="T38" fmla="*/ 118 w 250"/>
                  <a:gd name="T39" fmla="*/ 22 h 186"/>
                  <a:gd name="T40" fmla="*/ 114 w 250"/>
                  <a:gd name="T41" fmla="*/ 26 h 186"/>
                  <a:gd name="T42" fmla="*/ 110 w 250"/>
                  <a:gd name="T43" fmla="*/ 30 h 186"/>
                  <a:gd name="T44" fmla="*/ 110 w 250"/>
                  <a:gd name="T45" fmla="*/ 36 h 186"/>
                  <a:gd name="T46" fmla="*/ 110 w 250"/>
                  <a:gd name="T47" fmla="*/ 36 h 186"/>
                  <a:gd name="T48" fmla="*/ 112 w 250"/>
                  <a:gd name="T49" fmla="*/ 44 h 186"/>
                  <a:gd name="T50" fmla="*/ 116 w 250"/>
                  <a:gd name="T51" fmla="*/ 50 h 186"/>
                  <a:gd name="T52" fmla="*/ 110 w 250"/>
                  <a:gd name="T53" fmla="*/ 90 h 186"/>
                  <a:gd name="T54" fmla="*/ 56 w 250"/>
                  <a:gd name="T55" fmla="*/ 0 h 186"/>
                  <a:gd name="T56" fmla="*/ 56 w 250"/>
                  <a:gd name="T57" fmla="*/ 0 h 186"/>
                  <a:gd name="T58" fmla="*/ 36 w 250"/>
                  <a:gd name="T59" fmla="*/ 12 h 186"/>
                  <a:gd name="T60" fmla="*/ 18 w 250"/>
                  <a:gd name="T61" fmla="*/ 26 h 186"/>
                  <a:gd name="T62" fmla="*/ 12 w 250"/>
                  <a:gd name="T63" fmla="*/ 34 h 186"/>
                  <a:gd name="T64" fmla="*/ 6 w 250"/>
                  <a:gd name="T65" fmla="*/ 42 h 186"/>
                  <a:gd name="T66" fmla="*/ 2 w 250"/>
                  <a:gd name="T67" fmla="*/ 50 h 186"/>
                  <a:gd name="T68" fmla="*/ 0 w 250"/>
                  <a:gd name="T69" fmla="*/ 60 h 186"/>
                  <a:gd name="T70" fmla="*/ 0 w 250"/>
                  <a:gd name="T71" fmla="*/ 60 h 186"/>
                  <a:gd name="T72" fmla="*/ 0 w 250"/>
                  <a:gd name="T73" fmla="*/ 172 h 186"/>
                  <a:gd name="T74" fmla="*/ 2 w 250"/>
                  <a:gd name="T75" fmla="*/ 172 h 186"/>
                  <a:gd name="T76" fmla="*/ 2 w 250"/>
                  <a:gd name="T77" fmla="*/ 172 h 186"/>
                  <a:gd name="T78" fmla="*/ 8 w 250"/>
                  <a:gd name="T79" fmla="*/ 174 h 186"/>
                  <a:gd name="T80" fmla="*/ 18 w 250"/>
                  <a:gd name="T81" fmla="*/ 178 h 186"/>
                  <a:gd name="T82" fmla="*/ 44 w 250"/>
                  <a:gd name="T83" fmla="*/ 182 h 186"/>
                  <a:gd name="T84" fmla="*/ 82 w 250"/>
                  <a:gd name="T85" fmla="*/ 184 h 186"/>
                  <a:gd name="T86" fmla="*/ 126 w 250"/>
                  <a:gd name="T87" fmla="*/ 186 h 186"/>
                  <a:gd name="T88" fmla="*/ 126 w 250"/>
                  <a:gd name="T89" fmla="*/ 186 h 186"/>
                  <a:gd name="T90" fmla="*/ 168 w 250"/>
                  <a:gd name="T91" fmla="*/ 184 h 186"/>
                  <a:gd name="T92" fmla="*/ 206 w 250"/>
                  <a:gd name="T93" fmla="*/ 182 h 186"/>
                  <a:gd name="T94" fmla="*/ 232 w 250"/>
                  <a:gd name="T95" fmla="*/ 178 h 186"/>
                  <a:gd name="T96" fmla="*/ 242 w 250"/>
                  <a:gd name="T97" fmla="*/ 174 h 186"/>
                  <a:gd name="T98" fmla="*/ 248 w 250"/>
                  <a:gd name="T99" fmla="*/ 172 h 186"/>
                  <a:gd name="T100" fmla="*/ 250 w 250"/>
                  <a:gd name="T101" fmla="*/ 172 h 186"/>
                  <a:gd name="T102" fmla="*/ 250 w 250"/>
                  <a:gd name="T103" fmla="*/ 60 h 186"/>
                  <a:gd name="T104" fmla="*/ 250 w 250"/>
                  <a:gd name="T105" fmla="*/ 6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 h="186">
                    <a:moveTo>
                      <a:pt x="250" y="60"/>
                    </a:moveTo>
                    <a:lnTo>
                      <a:pt x="250" y="60"/>
                    </a:lnTo>
                    <a:lnTo>
                      <a:pt x="248" y="50"/>
                    </a:lnTo>
                    <a:lnTo>
                      <a:pt x="244" y="42"/>
                    </a:lnTo>
                    <a:lnTo>
                      <a:pt x="238" y="34"/>
                    </a:lnTo>
                    <a:lnTo>
                      <a:pt x="232" y="26"/>
                    </a:lnTo>
                    <a:lnTo>
                      <a:pt x="214" y="12"/>
                    </a:lnTo>
                    <a:lnTo>
                      <a:pt x="194" y="0"/>
                    </a:lnTo>
                    <a:lnTo>
                      <a:pt x="140" y="90"/>
                    </a:lnTo>
                    <a:lnTo>
                      <a:pt x="132" y="50"/>
                    </a:lnTo>
                    <a:lnTo>
                      <a:pt x="132" y="50"/>
                    </a:lnTo>
                    <a:lnTo>
                      <a:pt x="138" y="44"/>
                    </a:lnTo>
                    <a:lnTo>
                      <a:pt x="140" y="36"/>
                    </a:lnTo>
                    <a:lnTo>
                      <a:pt x="140" y="36"/>
                    </a:lnTo>
                    <a:lnTo>
                      <a:pt x="140" y="30"/>
                    </a:lnTo>
                    <a:lnTo>
                      <a:pt x="136" y="26"/>
                    </a:lnTo>
                    <a:lnTo>
                      <a:pt x="130" y="22"/>
                    </a:lnTo>
                    <a:lnTo>
                      <a:pt x="124" y="22"/>
                    </a:lnTo>
                    <a:lnTo>
                      <a:pt x="124" y="22"/>
                    </a:lnTo>
                    <a:lnTo>
                      <a:pt x="118" y="22"/>
                    </a:lnTo>
                    <a:lnTo>
                      <a:pt x="114" y="26"/>
                    </a:lnTo>
                    <a:lnTo>
                      <a:pt x="110" y="30"/>
                    </a:lnTo>
                    <a:lnTo>
                      <a:pt x="110" y="36"/>
                    </a:lnTo>
                    <a:lnTo>
                      <a:pt x="110" y="36"/>
                    </a:lnTo>
                    <a:lnTo>
                      <a:pt x="112" y="44"/>
                    </a:lnTo>
                    <a:lnTo>
                      <a:pt x="116" y="50"/>
                    </a:lnTo>
                    <a:lnTo>
                      <a:pt x="110" y="90"/>
                    </a:lnTo>
                    <a:lnTo>
                      <a:pt x="56" y="0"/>
                    </a:lnTo>
                    <a:lnTo>
                      <a:pt x="56" y="0"/>
                    </a:lnTo>
                    <a:lnTo>
                      <a:pt x="36" y="12"/>
                    </a:lnTo>
                    <a:lnTo>
                      <a:pt x="18" y="26"/>
                    </a:lnTo>
                    <a:lnTo>
                      <a:pt x="12" y="34"/>
                    </a:lnTo>
                    <a:lnTo>
                      <a:pt x="6" y="42"/>
                    </a:lnTo>
                    <a:lnTo>
                      <a:pt x="2" y="50"/>
                    </a:lnTo>
                    <a:lnTo>
                      <a:pt x="0" y="60"/>
                    </a:lnTo>
                    <a:lnTo>
                      <a:pt x="0" y="60"/>
                    </a:lnTo>
                    <a:lnTo>
                      <a:pt x="0" y="172"/>
                    </a:lnTo>
                    <a:lnTo>
                      <a:pt x="2" y="172"/>
                    </a:lnTo>
                    <a:lnTo>
                      <a:pt x="2" y="172"/>
                    </a:lnTo>
                    <a:lnTo>
                      <a:pt x="8" y="174"/>
                    </a:lnTo>
                    <a:lnTo>
                      <a:pt x="18" y="178"/>
                    </a:lnTo>
                    <a:lnTo>
                      <a:pt x="44" y="182"/>
                    </a:lnTo>
                    <a:lnTo>
                      <a:pt x="82" y="184"/>
                    </a:lnTo>
                    <a:lnTo>
                      <a:pt x="126" y="186"/>
                    </a:lnTo>
                    <a:lnTo>
                      <a:pt x="126" y="186"/>
                    </a:lnTo>
                    <a:lnTo>
                      <a:pt x="168" y="184"/>
                    </a:lnTo>
                    <a:lnTo>
                      <a:pt x="206" y="182"/>
                    </a:lnTo>
                    <a:lnTo>
                      <a:pt x="232" y="178"/>
                    </a:lnTo>
                    <a:lnTo>
                      <a:pt x="242" y="174"/>
                    </a:lnTo>
                    <a:lnTo>
                      <a:pt x="248" y="172"/>
                    </a:lnTo>
                    <a:lnTo>
                      <a:pt x="250" y="172"/>
                    </a:lnTo>
                    <a:lnTo>
                      <a:pt x="250" y="60"/>
                    </a:lnTo>
                    <a:lnTo>
                      <a:pt x="250"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000">
                  <a:latin typeface="微软雅黑" pitchFamily="34" charset="-122"/>
                  <a:ea typeface="微软雅黑" pitchFamily="34" charset="-122"/>
                </a:endParaRPr>
              </a:p>
            </p:txBody>
          </p:sp>
          <p:sp>
            <p:nvSpPr>
              <p:cNvPr id="35" name="Freeform 7"/>
              <p:cNvSpPr>
                <a:spLocks noEditPoints="1"/>
              </p:cNvSpPr>
              <p:nvPr/>
            </p:nvSpPr>
            <p:spPr bwMode="auto">
              <a:xfrm>
                <a:off x="3486150" y="814388"/>
                <a:ext cx="244475" cy="317500"/>
              </a:xfrm>
              <a:custGeom>
                <a:avLst/>
                <a:gdLst>
                  <a:gd name="T0" fmla="*/ 4 w 154"/>
                  <a:gd name="T1" fmla="*/ 130 h 200"/>
                  <a:gd name="T2" fmla="*/ 18 w 154"/>
                  <a:gd name="T3" fmla="*/ 150 h 200"/>
                  <a:gd name="T4" fmla="*/ 46 w 154"/>
                  <a:gd name="T5" fmla="*/ 190 h 200"/>
                  <a:gd name="T6" fmla="*/ 76 w 154"/>
                  <a:gd name="T7" fmla="*/ 200 h 200"/>
                  <a:gd name="T8" fmla="*/ 116 w 154"/>
                  <a:gd name="T9" fmla="*/ 182 h 200"/>
                  <a:gd name="T10" fmla="*/ 136 w 154"/>
                  <a:gd name="T11" fmla="*/ 136 h 200"/>
                  <a:gd name="T12" fmla="*/ 144 w 154"/>
                  <a:gd name="T13" fmla="*/ 136 h 200"/>
                  <a:gd name="T14" fmla="*/ 154 w 154"/>
                  <a:gd name="T15" fmla="*/ 116 h 200"/>
                  <a:gd name="T16" fmla="*/ 140 w 154"/>
                  <a:gd name="T17" fmla="*/ 98 h 200"/>
                  <a:gd name="T18" fmla="*/ 144 w 154"/>
                  <a:gd name="T19" fmla="*/ 78 h 200"/>
                  <a:gd name="T20" fmla="*/ 134 w 154"/>
                  <a:gd name="T21" fmla="*/ 32 h 200"/>
                  <a:gd name="T22" fmla="*/ 120 w 154"/>
                  <a:gd name="T23" fmla="*/ 16 h 200"/>
                  <a:gd name="T24" fmla="*/ 100 w 154"/>
                  <a:gd name="T25" fmla="*/ 0 h 200"/>
                  <a:gd name="T26" fmla="*/ 46 w 154"/>
                  <a:gd name="T27" fmla="*/ 8 h 200"/>
                  <a:gd name="T28" fmla="*/ 18 w 154"/>
                  <a:gd name="T29" fmla="*/ 24 h 200"/>
                  <a:gd name="T30" fmla="*/ 4 w 154"/>
                  <a:gd name="T31" fmla="*/ 66 h 200"/>
                  <a:gd name="T32" fmla="*/ 10 w 154"/>
                  <a:gd name="T33" fmla="*/ 98 h 200"/>
                  <a:gd name="T34" fmla="*/ 2 w 154"/>
                  <a:gd name="T35" fmla="*/ 112 h 200"/>
                  <a:gd name="T36" fmla="*/ 22 w 154"/>
                  <a:gd name="T37" fmla="*/ 70 h 200"/>
                  <a:gd name="T38" fmla="*/ 56 w 154"/>
                  <a:gd name="T39" fmla="*/ 62 h 200"/>
                  <a:gd name="T40" fmla="*/ 98 w 154"/>
                  <a:gd name="T41" fmla="*/ 46 h 200"/>
                  <a:gd name="T42" fmla="*/ 120 w 154"/>
                  <a:gd name="T43" fmla="*/ 56 h 200"/>
                  <a:gd name="T44" fmla="*/ 128 w 154"/>
                  <a:gd name="T45" fmla="*/ 94 h 200"/>
                  <a:gd name="T46" fmla="*/ 90 w 154"/>
                  <a:gd name="T47" fmla="*/ 90 h 200"/>
                  <a:gd name="T48" fmla="*/ 66 w 154"/>
                  <a:gd name="T49" fmla="*/ 98 h 200"/>
                  <a:gd name="T50" fmla="*/ 28 w 154"/>
                  <a:gd name="T51" fmla="*/ 90 h 200"/>
                  <a:gd name="T52" fmla="*/ 22 w 154"/>
                  <a:gd name="T53" fmla="*/ 70 h 200"/>
                  <a:gd name="T54" fmla="*/ 122 w 154"/>
                  <a:gd name="T55" fmla="*/ 122 h 200"/>
                  <a:gd name="T56" fmla="*/ 88 w 154"/>
                  <a:gd name="T57" fmla="*/ 104 h 200"/>
                  <a:gd name="T58" fmla="*/ 122 w 154"/>
                  <a:gd name="T59" fmla="*/ 96 h 200"/>
                  <a:gd name="T60" fmla="*/ 124 w 154"/>
                  <a:gd name="T61" fmla="*/ 98 h 200"/>
                  <a:gd name="T62" fmla="*/ 60 w 154"/>
                  <a:gd name="T63" fmla="*/ 122 h 200"/>
                  <a:gd name="T64" fmla="*/ 26 w 154"/>
                  <a:gd name="T65" fmla="*/ 98 h 200"/>
                  <a:gd name="T66" fmla="*/ 60 w 154"/>
                  <a:gd name="T67" fmla="*/ 96 h 200"/>
                  <a:gd name="T68" fmla="*/ 16 w 154"/>
                  <a:gd name="T69" fmla="*/ 102 h 200"/>
                  <a:gd name="T70" fmla="*/ 20 w 154"/>
                  <a:gd name="T71" fmla="*/ 100 h 200"/>
                  <a:gd name="T72" fmla="*/ 22 w 154"/>
                  <a:gd name="T73" fmla="*/ 124 h 200"/>
                  <a:gd name="T74" fmla="*/ 64 w 154"/>
                  <a:gd name="T75" fmla="*/ 124 h 200"/>
                  <a:gd name="T76" fmla="*/ 84 w 154"/>
                  <a:gd name="T77" fmla="*/ 120 h 200"/>
                  <a:gd name="T78" fmla="*/ 122 w 154"/>
                  <a:gd name="T79" fmla="*/ 126 h 200"/>
                  <a:gd name="T80" fmla="*/ 128 w 154"/>
                  <a:gd name="T81" fmla="*/ 100 h 200"/>
                  <a:gd name="T82" fmla="*/ 132 w 154"/>
                  <a:gd name="T83" fmla="*/ 102 h 200"/>
                  <a:gd name="T84" fmla="*/ 138 w 154"/>
                  <a:gd name="T85" fmla="*/ 102 h 200"/>
                  <a:gd name="T86" fmla="*/ 148 w 154"/>
                  <a:gd name="T87" fmla="*/ 110 h 200"/>
                  <a:gd name="T88" fmla="*/ 146 w 154"/>
                  <a:gd name="T89" fmla="*/ 128 h 200"/>
                  <a:gd name="T90" fmla="*/ 138 w 154"/>
                  <a:gd name="T91" fmla="*/ 132 h 200"/>
                  <a:gd name="T92" fmla="*/ 132 w 154"/>
                  <a:gd name="T93" fmla="*/ 136 h 200"/>
                  <a:gd name="T94" fmla="*/ 112 w 154"/>
                  <a:gd name="T95" fmla="*/ 180 h 200"/>
                  <a:gd name="T96" fmla="*/ 96 w 154"/>
                  <a:gd name="T97" fmla="*/ 192 h 200"/>
                  <a:gd name="T98" fmla="*/ 66 w 154"/>
                  <a:gd name="T99" fmla="*/ 196 h 200"/>
                  <a:gd name="T100" fmla="*/ 40 w 154"/>
                  <a:gd name="T101" fmla="*/ 180 h 200"/>
                  <a:gd name="T102" fmla="*/ 22 w 154"/>
                  <a:gd name="T103" fmla="*/ 148 h 200"/>
                  <a:gd name="T104" fmla="*/ 16 w 154"/>
                  <a:gd name="T105" fmla="*/ 132 h 200"/>
                  <a:gd name="T106" fmla="*/ 4 w 154"/>
                  <a:gd name="T107" fmla="*/ 116 h 200"/>
                  <a:gd name="T108" fmla="*/ 8 w 154"/>
                  <a:gd name="T109" fmla="*/ 10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4" h="200">
                    <a:moveTo>
                      <a:pt x="0" y="116"/>
                    </a:moveTo>
                    <a:lnTo>
                      <a:pt x="0" y="116"/>
                    </a:lnTo>
                    <a:lnTo>
                      <a:pt x="2" y="124"/>
                    </a:lnTo>
                    <a:lnTo>
                      <a:pt x="4" y="130"/>
                    </a:lnTo>
                    <a:lnTo>
                      <a:pt x="10" y="134"/>
                    </a:lnTo>
                    <a:lnTo>
                      <a:pt x="16" y="136"/>
                    </a:lnTo>
                    <a:lnTo>
                      <a:pt x="16" y="136"/>
                    </a:lnTo>
                    <a:lnTo>
                      <a:pt x="18" y="150"/>
                    </a:lnTo>
                    <a:lnTo>
                      <a:pt x="22" y="162"/>
                    </a:lnTo>
                    <a:lnTo>
                      <a:pt x="30" y="172"/>
                    </a:lnTo>
                    <a:lnTo>
                      <a:pt x="36" y="182"/>
                    </a:lnTo>
                    <a:lnTo>
                      <a:pt x="46" y="190"/>
                    </a:lnTo>
                    <a:lnTo>
                      <a:pt x="54" y="196"/>
                    </a:lnTo>
                    <a:lnTo>
                      <a:pt x="66" y="200"/>
                    </a:lnTo>
                    <a:lnTo>
                      <a:pt x="76" y="200"/>
                    </a:lnTo>
                    <a:lnTo>
                      <a:pt x="76" y="200"/>
                    </a:lnTo>
                    <a:lnTo>
                      <a:pt x="88" y="200"/>
                    </a:lnTo>
                    <a:lnTo>
                      <a:pt x="98" y="196"/>
                    </a:lnTo>
                    <a:lnTo>
                      <a:pt x="108" y="190"/>
                    </a:lnTo>
                    <a:lnTo>
                      <a:pt x="116" y="182"/>
                    </a:lnTo>
                    <a:lnTo>
                      <a:pt x="124" y="172"/>
                    </a:lnTo>
                    <a:lnTo>
                      <a:pt x="130" y="162"/>
                    </a:lnTo>
                    <a:lnTo>
                      <a:pt x="134" y="150"/>
                    </a:lnTo>
                    <a:lnTo>
                      <a:pt x="136" y="136"/>
                    </a:lnTo>
                    <a:lnTo>
                      <a:pt x="136" y="136"/>
                    </a:lnTo>
                    <a:lnTo>
                      <a:pt x="138" y="136"/>
                    </a:lnTo>
                    <a:lnTo>
                      <a:pt x="138" y="136"/>
                    </a:lnTo>
                    <a:lnTo>
                      <a:pt x="144" y="136"/>
                    </a:lnTo>
                    <a:lnTo>
                      <a:pt x="150" y="130"/>
                    </a:lnTo>
                    <a:lnTo>
                      <a:pt x="152" y="124"/>
                    </a:lnTo>
                    <a:lnTo>
                      <a:pt x="154" y="116"/>
                    </a:lnTo>
                    <a:lnTo>
                      <a:pt x="154" y="116"/>
                    </a:lnTo>
                    <a:lnTo>
                      <a:pt x="152" y="110"/>
                    </a:lnTo>
                    <a:lnTo>
                      <a:pt x="150" y="104"/>
                    </a:lnTo>
                    <a:lnTo>
                      <a:pt x="146" y="100"/>
                    </a:lnTo>
                    <a:lnTo>
                      <a:pt x="140" y="98"/>
                    </a:lnTo>
                    <a:lnTo>
                      <a:pt x="140" y="98"/>
                    </a:lnTo>
                    <a:lnTo>
                      <a:pt x="140" y="98"/>
                    </a:lnTo>
                    <a:lnTo>
                      <a:pt x="142" y="88"/>
                    </a:lnTo>
                    <a:lnTo>
                      <a:pt x="144" y="78"/>
                    </a:lnTo>
                    <a:lnTo>
                      <a:pt x="144" y="68"/>
                    </a:lnTo>
                    <a:lnTo>
                      <a:pt x="144" y="54"/>
                    </a:lnTo>
                    <a:lnTo>
                      <a:pt x="140" y="42"/>
                    </a:lnTo>
                    <a:lnTo>
                      <a:pt x="134" y="32"/>
                    </a:lnTo>
                    <a:lnTo>
                      <a:pt x="128" y="28"/>
                    </a:lnTo>
                    <a:lnTo>
                      <a:pt x="122" y="24"/>
                    </a:lnTo>
                    <a:lnTo>
                      <a:pt x="122" y="24"/>
                    </a:lnTo>
                    <a:lnTo>
                      <a:pt x="120" y="16"/>
                    </a:lnTo>
                    <a:lnTo>
                      <a:pt x="118" y="10"/>
                    </a:lnTo>
                    <a:lnTo>
                      <a:pt x="112" y="6"/>
                    </a:lnTo>
                    <a:lnTo>
                      <a:pt x="106" y="2"/>
                    </a:lnTo>
                    <a:lnTo>
                      <a:pt x="100" y="0"/>
                    </a:lnTo>
                    <a:lnTo>
                      <a:pt x="92" y="0"/>
                    </a:lnTo>
                    <a:lnTo>
                      <a:pt x="76" y="2"/>
                    </a:lnTo>
                    <a:lnTo>
                      <a:pt x="60" y="4"/>
                    </a:lnTo>
                    <a:lnTo>
                      <a:pt x="46" y="8"/>
                    </a:lnTo>
                    <a:lnTo>
                      <a:pt x="32" y="14"/>
                    </a:lnTo>
                    <a:lnTo>
                      <a:pt x="32" y="14"/>
                    </a:lnTo>
                    <a:lnTo>
                      <a:pt x="24" y="18"/>
                    </a:lnTo>
                    <a:lnTo>
                      <a:pt x="18" y="24"/>
                    </a:lnTo>
                    <a:lnTo>
                      <a:pt x="14" y="30"/>
                    </a:lnTo>
                    <a:lnTo>
                      <a:pt x="10" y="38"/>
                    </a:lnTo>
                    <a:lnTo>
                      <a:pt x="6" y="52"/>
                    </a:lnTo>
                    <a:lnTo>
                      <a:pt x="4" y="66"/>
                    </a:lnTo>
                    <a:lnTo>
                      <a:pt x="4" y="78"/>
                    </a:lnTo>
                    <a:lnTo>
                      <a:pt x="6" y="88"/>
                    </a:lnTo>
                    <a:lnTo>
                      <a:pt x="10" y="98"/>
                    </a:lnTo>
                    <a:lnTo>
                      <a:pt x="10" y="98"/>
                    </a:lnTo>
                    <a:lnTo>
                      <a:pt x="10" y="98"/>
                    </a:lnTo>
                    <a:lnTo>
                      <a:pt x="6" y="102"/>
                    </a:lnTo>
                    <a:lnTo>
                      <a:pt x="2" y="106"/>
                    </a:lnTo>
                    <a:lnTo>
                      <a:pt x="2" y="112"/>
                    </a:lnTo>
                    <a:lnTo>
                      <a:pt x="0" y="116"/>
                    </a:lnTo>
                    <a:lnTo>
                      <a:pt x="0" y="116"/>
                    </a:lnTo>
                    <a:close/>
                    <a:moveTo>
                      <a:pt x="22" y="70"/>
                    </a:moveTo>
                    <a:lnTo>
                      <a:pt x="22" y="70"/>
                    </a:lnTo>
                    <a:lnTo>
                      <a:pt x="28" y="64"/>
                    </a:lnTo>
                    <a:lnTo>
                      <a:pt x="28" y="64"/>
                    </a:lnTo>
                    <a:lnTo>
                      <a:pt x="42" y="62"/>
                    </a:lnTo>
                    <a:lnTo>
                      <a:pt x="56" y="62"/>
                    </a:lnTo>
                    <a:lnTo>
                      <a:pt x="78" y="56"/>
                    </a:lnTo>
                    <a:lnTo>
                      <a:pt x="92" y="48"/>
                    </a:lnTo>
                    <a:lnTo>
                      <a:pt x="98" y="46"/>
                    </a:lnTo>
                    <a:lnTo>
                      <a:pt x="98" y="46"/>
                    </a:lnTo>
                    <a:lnTo>
                      <a:pt x="104" y="42"/>
                    </a:lnTo>
                    <a:lnTo>
                      <a:pt x="112" y="44"/>
                    </a:lnTo>
                    <a:lnTo>
                      <a:pt x="116" y="48"/>
                    </a:lnTo>
                    <a:lnTo>
                      <a:pt x="120" y="56"/>
                    </a:lnTo>
                    <a:lnTo>
                      <a:pt x="128" y="76"/>
                    </a:lnTo>
                    <a:lnTo>
                      <a:pt x="130" y="94"/>
                    </a:lnTo>
                    <a:lnTo>
                      <a:pt x="128" y="94"/>
                    </a:lnTo>
                    <a:lnTo>
                      <a:pt x="128" y="94"/>
                    </a:lnTo>
                    <a:lnTo>
                      <a:pt x="126" y="92"/>
                    </a:lnTo>
                    <a:lnTo>
                      <a:pt x="122" y="90"/>
                    </a:lnTo>
                    <a:lnTo>
                      <a:pt x="90" y="90"/>
                    </a:lnTo>
                    <a:lnTo>
                      <a:pt x="90" y="90"/>
                    </a:lnTo>
                    <a:lnTo>
                      <a:pt x="86" y="92"/>
                    </a:lnTo>
                    <a:lnTo>
                      <a:pt x="84" y="98"/>
                    </a:lnTo>
                    <a:lnTo>
                      <a:pt x="66" y="98"/>
                    </a:lnTo>
                    <a:lnTo>
                      <a:pt x="66" y="98"/>
                    </a:lnTo>
                    <a:lnTo>
                      <a:pt x="64" y="92"/>
                    </a:lnTo>
                    <a:lnTo>
                      <a:pt x="60" y="90"/>
                    </a:lnTo>
                    <a:lnTo>
                      <a:pt x="28" y="90"/>
                    </a:lnTo>
                    <a:lnTo>
                      <a:pt x="28" y="90"/>
                    </a:lnTo>
                    <a:lnTo>
                      <a:pt x="24" y="92"/>
                    </a:lnTo>
                    <a:lnTo>
                      <a:pt x="22" y="96"/>
                    </a:lnTo>
                    <a:lnTo>
                      <a:pt x="18" y="94"/>
                    </a:lnTo>
                    <a:lnTo>
                      <a:pt x="22" y="70"/>
                    </a:lnTo>
                    <a:close/>
                    <a:moveTo>
                      <a:pt x="124" y="98"/>
                    </a:moveTo>
                    <a:lnTo>
                      <a:pt x="124" y="120"/>
                    </a:lnTo>
                    <a:lnTo>
                      <a:pt x="124" y="120"/>
                    </a:lnTo>
                    <a:lnTo>
                      <a:pt x="122" y="122"/>
                    </a:lnTo>
                    <a:lnTo>
                      <a:pt x="90" y="122"/>
                    </a:lnTo>
                    <a:lnTo>
                      <a:pt x="90" y="122"/>
                    </a:lnTo>
                    <a:lnTo>
                      <a:pt x="88" y="120"/>
                    </a:lnTo>
                    <a:lnTo>
                      <a:pt x="88" y="104"/>
                    </a:lnTo>
                    <a:lnTo>
                      <a:pt x="88" y="98"/>
                    </a:lnTo>
                    <a:lnTo>
                      <a:pt x="88" y="98"/>
                    </a:lnTo>
                    <a:lnTo>
                      <a:pt x="90" y="96"/>
                    </a:lnTo>
                    <a:lnTo>
                      <a:pt x="122" y="96"/>
                    </a:lnTo>
                    <a:lnTo>
                      <a:pt x="122" y="96"/>
                    </a:lnTo>
                    <a:lnTo>
                      <a:pt x="124" y="96"/>
                    </a:lnTo>
                    <a:lnTo>
                      <a:pt x="122" y="96"/>
                    </a:lnTo>
                    <a:lnTo>
                      <a:pt x="124" y="98"/>
                    </a:lnTo>
                    <a:close/>
                    <a:moveTo>
                      <a:pt x="62" y="98"/>
                    </a:moveTo>
                    <a:lnTo>
                      <a:pt x="62" y="120"/>
                    </a:lnTo>
                    <a:lnTo>
                      <a:pt x="62" y="120"/>
                    </a:lnTo>
                    <a:lnTo>
                      <a:pt x="60" y="122"/>
                    </a:lnTo>
                    <a:lnTo>
                      <a:pt x="28" y="122"/>
                    </a:lnTo>
                    <a:lnTo>
                      <a:pt x="28" y="122"/>
                    </a:lnTo>
                    <a:lnTo>
                      <a:pt x="26" y="120"/>
                    </a:lnTo>
                    <a:lnTo>
                      <a:pt x="26" y="98"/>
                    </a:lnTo>
                    <a:lnTo>
                      <a:pt x="26" y="98"/>
                    </a:lnTo>
                    <a:lnTo>
                      <a:pt x="28" y="96"/>
                    </a:lnTo>
                    <a:lnTo>
                      <a:pt x="60" y="96"/>
                    </a:lnTo>
                    <a:lnTo>
                      <a:pt x="60" y="96"/>
                    </a:lnTo>
                    <a:lnTo>
                      <a:pt x="62" y="98"/>
                    </a:lnTo>
                    <a:lnTo>
                      <a:pt x="62" y="98"/>
                    </a:lnTo>
                    <a:close/>
                    <a:moveTo>
                      <a:pt x="16" y="102"/>
                    </a:moveTo>
                    <a:lnTo>
                      <a:pt x="16" y="102"/>
                    </a:lnTo>
                    <a:lnTo>
                      <a:pt x="16" y="102"/>
                    </a:lnTo>
                    <a:lnTo>
                      <a:pt x="18" y="102"/>
                    </a:lnTo>
                    <a:lnTo>
                      <a:pt x="18" y="100"/>
                    </a:lnTo>
                    <a:lnTo>
                      <a:pt x="20" y="100"/>
                    </a:lnTo>
                    <a:lnTo>
                      <a:pt x="20" y="100"/>
                    </a:lnTo>
                    <a:lnTo>
                      <a:pt x="20" y="120"/>
                    </a:lnTo>
                    <a:lnTo>
                      <a:pt x="20" y="120"/>
                    </a:lnTo>
                    <a:lnTo>
                      <a:pt x="22" y="124"/>
                    </a:lnTo>
                    <a:lnTo>
                      <a:pt x="28" y="126"/>
                    </a:lnTo>
                    <a:lnTo>
                      <a:pt x="60" y="126"/>
                    </a:lnTo>
                    <a:lnTo>
                      <a:pt x="60" y="126"/>
                    </a:lnTo>
                    <a:lnTo>
                      <a:pt x="64" y="124"/>
                    </a:lnTo>
                    <a:lnTo>
                      <a:pt x="66" y="120"/>
                    </a:lnTo>
                    <a:lnTo>
                      <a:pt x="66" y="104"/>
                    </a:lnTo>
                    <a:lnTo>
                      <a:pt x="84" y="104"/>
                    </a:lnTo>
                    <a:lnTo>
                      <a:pt x="84" y="120"/>
                    </a:lnTo>
                    <a:lnTo>
                      <a:pt x="84" y="120"/>
                    </a:lnTo>
                    <a:lnTo>
                      <a:pt x="86" y="124"/>
                    </a:lnTo>
                    <a:lnTo>
                      <a:pt x="90" y="126"/>
                    </a:lnTo>
                    <a:lnTo>
                      <a:pt x="122" y="126"/>
                    </a:lnTo>
                    <a:lnTo>
                      <a:pt x="122" y="126"/>
                    </a:lnTo>
                    <a:lnTo>
                      <a:pt x="126" y="124"/>
                    </a:lnTo>
                    <a:lnTo>
                      <a:pt x="128" y="120"/>
                    </a:lnTo>
                    <a:lnTo>
                      <a:pt x="128" y="100"/>
                    </a:lnTo>
                    <a:lnTo>
                      <a:pt x="132" y="98"/>
                    </a:lnTo>
                    <a:lnTo>
                      <a:pt x="132" y="98"/>
                    </a:lnTo>
                    <a:lnTo>
                      <a:pt x="132" y="102"/>
                    </a:lnTo>
                    <a:lnTo>
                      <a:pt x="132" y="102"/>
                    </a:lnTo>
                    <a:lnTo>
                      <a:pt x="136" y="102"/>
                    </a:lnTo>
                    <a:lnTo>
                      <a:pt x="136" y="102"/>
                    </a:lnTo>
                    <a:lnTo>
                      <a:pt x="138" y="102"/>
                    </a:lnTo>
                    <a:lnTo>
                      <a:pt x="138" y="102"/>
                    </a:lnTo>
                    <a:lnTo>
                      <a:pt x="142" y="102"/>
                    </a:lnTo>
                    <a:lnTo>
                      <a:pt x="146" y="106"/>
                    </a:lnTo>
                    <a:lnTo>
                      <a:pt x="146" y="106"/>
                    </a:lnTo>
                    <a:lnTo>
                      <a:pt x="148" y="110"/>
                    </a:lnTo>
                    <a:lnTo>
                      <a:pt x="150" y="116"/>
                    </a:lnTo>
                    <a:lnTo>
                      <a:pt x="150" y="116"/>
                    </a:lnTo>
                    <a:lnTo>
                      <a:pt x="148" y="124"/>
                    </a:lnTo>
                    <a:lnTo>
                      <a:pt x="146" y="128"/>
                    </a:lnTo>
                    <a:lnTo>
                      <a:pt x="146" y="128"/>
                    </a:lnTo>
                    <a:lnTo>
                      <a:pt x="142" y="132"/>
                    </a:lnTo>
                    <a:lnTo>
                      <a:pt x="138" y="132"/>
                    </a:lnTo>
                    <a:lnTo>
                      <a:pt x="138" y="132"/>
                    </a:lnTo>
                    <a:lnTo>
                      <a:pt x="138" y="132"/>
                    </a:lnTo>
                    <a:lnTo>
                      <a:pt x="134" y="132"/>
                    </a:lnTo>
                    <a:lnTo>
                      <a:pt x="132" y="136"/>
                    </a:lnTo>
                    <a:lnTo>
                      <a:pt x="132" y="136"/>
                    </a:lnTo>
                    <a:lnTo>
                      <a:pt x="130" y="148"/>
                    </a:lnTo>
                    <a:lnTo>
                      <a:pt x="126" y="160"/>
                    </a:lnTo>
                    <a:lnTo>
                      <a:pt x="120" y="170"/>
                    </a:lnTo>
                    <a:lnTo>
                      <a:pt x="112" y="180"/>
                    </a:lnTo>
                    <a:lnTo>
                      <a:pt x="112" y="180"/>
                    </a:lnTo>
                    <a:lnTo>
                      <a:pt x="104" y="186"/>
                    </a:lnTo>
                    <a:lnTo>
                      <a:pt x="96" y="192"/>
                    </a:lnTo>
                    <a:lnTo>
                      <a:pt x="96" y="192"/>
                    </a:lnTo>
                    <a:lnTo>
                      <a:pt x="86" y="196"/>
                    </a:lnTo>
                    <a:lnTo>
                      <a:pt x="76" y="196"/>
                    </a:lnTo>
                    <a:lnTo>
                      <a:pt x="76" y="196"/>
                    </a:lnTo>
                    <a:lnTo>
                      <a:pt x="66" y="196"/>
                    </a:lnTo>
                    <a:lnTo>
                      <a:pt x="56" y="192"/>
                    </a:lnTo>
                    <a:lnTo>
                      <a:pt x="56" y="192"/>
                    </a:lnTo>
                    <a:lnTo>
                      <a:pt x="48" y="186"/>
                    </a:lnTo>
                    <a:lnTo>
                      <a:pt x="40" y="180"/>
                    </a:lnTo>
                    <a:lnTo>
                      <a:pt x="40" y="180"/>
                    </a:lnTo>
                    <a:lnTo>
                      <a:pt x="32" y="170"/>
                    </a:lnTo>
                    <a:lnTo>
                      <a:pt x="26" y="160"/>
                    </a:lnTo>
                    <a:lnTo>
                      <a:pt x="22" y="148"/>
                    </a:lnTo>
                    <a:lnTo>
                      <a:pt x="20" y="136"/>
                    </a:lnTo>
                    <a:lnTo>
                      <a:pt x="18" y="132"/>
                    </a:lnTo>
                    <a:lnTo>
                      <a:pt x="16" y="132"/>
                    </a:lnTo>
                    <a:lnTo>
                      <a:pt x="16" y="132"/>
                    </a:lnTo>
                    <a:lnTo>
                      <a:pt x="12" y="130"/>
                    </a:lnTo>
                    <a:lnTo>
                      <a:pt x="8" y="128"/>
                    </a:lnTo>
                    <a:lnTo>
                      <a:pt x="6" y="122"/>
                    </a:lnTo>
                    <a:lnTo>
                      <a:pt x="4" y="116"/>
                    </a:lnTo>
                    <a:lnTo>
                      <a:pt x="4" y="116"/>
                    </a:lnTo>
                    <a:lnTo>
                      <a:pt x="6" y="110"/>
                    </a:lnTo>
                    <a:lnTo>
                      <a:pt x="8" y="106"/>
                    </a:lnTo>
                    <a:lnTo>
                      <a:pt x="8" y="106"/>
                    </a:lnTo>
                    <a:lnTo>
                      <a:pt x="12" y="102"/>
                    </a:lnTo>
                    <a:lnTo>
                      <a:pt x="16" y="102"/>
                    </a:lnTo>
                    <a:lnTo>
                      <a:pt x="16"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000">
                  <a:latin typeface="微软雅黑" pitchFamily="34" charset="-122"/>
                  <a:ea typeface="微软雅黑" pitchFamily="34" charset="-122"/>
                </a:endParaRPr>
              </a:p>
            </p:txBody>
          </p:sp>
        </p:grpSp>
        <p:sp>
          <p:nvSpPr>
            <p:cNvPr id="6" name="Rectangle 2"/>
            <p:cNvSpPr>
              <a:spLocks noChangeArrowheads="1"/>
            </p:cNvSpPr>
            <p:nvPr/>
          </p:nvSpPr>
          <p:spPr bwMode="auto">
            <a:xfrm>
              <a:off x="3998100" y="1596177"/>
              <a:ext cx="4600575" cy="922338"/>
            </a:xfrm>
            <a:prstGeom prst="rect">
              <a:avLst/>
            </a:prstGeom>
            <a:gradFill rotWithShape="1">
              <a:gsLst>
                <a:gs pos="0">
                  <a:srgbClr val="33CCFF">
                    <a:alpha val="50000"/>
                  </a:srgbClr>
                </a:gs>
                <a:gs pos="100000">
                  <a:srgbClr val="33CCFF">
                    <a:gamma/>
                    <a:shade val="46275"/>
                    <a:invGamma/>
                    <a:alpha val="0"/>
                  </a:srgbClr>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000">
                <a:latin typeface="微软雅黑" pitchFamily="34" charset="-122"/>
                <a:ea typeface="微软雅黑" pitchFamily="34" charset="-122"/>
              </a:endParaRPr>
            </a:p>
          </p:txBody>
        </p:sp>
        <p:sp>
          <p:nvSpPr>
            <p:cNvPr id="7" name="Rectangle 3"/>
            <p:cNvSpPr>
              <a:spLocks noChangeArrowheads="1"/>
            </p:cNvSpPr>
            <p:nvPr/>
          </p:nvSpPr>
          <p:spPr bwMode="auto">
            <a:xfrm>
              <a:off x="4225113" y="2518515"/>
              <a:ext cx="4600575" cy="944562"/>
            </a:xfrm>
            <a:prstGeom prst="rect">
              <a:avLst/>
            </a:prstGeom>
            <a:gradFill rotWithShape="1">
              <a:gsLst>
                <a:gs pos="0">
                  <a:srgbClr val="33CCFF">
                    <a:alpha val="70000"/>
                  </a:srgbClr>
                </a:gs>
                <a:gs pos="100000">
                  <a:srgbClr val="33CCFF">
                    <a:gamma/>
                    <a:shade val="46275"/>
                    <a:invGamma/>
                    <a:alpha val="0"/>
                  </a:srgbClr>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000">
                <a:latin typeface="微软雅黑" pitchFamily="34" charset="-122"/>
                <a:ea typeface="微软雅黑" pitchFamily="34" charset="-122"/>
              </a:endParaRPr>
            </a:p>
          </p:txBody>
        </p:sp>
        <p:sp>
          <p:nvSpPr>
            <p:cNvPr id="8" name="Rectangle 4"/>
            <p:cNvSpPr>
              <a:spLocks noChangeArrowheads="1"/>
            </p:cNvSpPr>
            <p:nvPr/>
          </p:nvSpPr>
          <p:spPr bwMode="auto">
            <a:xfrm>
              <a:off x="5004575" y="3484159"/>
              <a:ext cx="4600575" cy="917575"/>
            </a:xfrm>
            <a:prstGeom prst="rect">
              <a:avLst/>
            </a:prstGeom>
            <a:gradFill rotWithShape="1">
              <a:gsLst>
                <a:gs pos="0">
                  <a:srgbClr val="00ABE8">
                    <a:alpha val="89999"/>
                  </a:srgbClr>
                </a:gs>
                <a:gs pos="100000">
                  <a:srgbClr val="00ABE8">
                    <a:gamma/>
                    <a:shade val="46275"/>
                    <a:invGamma/>
                    <a:alpha val="0"/>
                  </a:srgbClr>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000">
                <a:latin typeface="微软雅黑" pitchFamily="34" charset="-122"/>
                <a:ea typeface="微软雅黑" pitchFamily="34" charset="-122"/>
              </a:endParaRPr>
            </a:p>
          </p:txBody>
        </p:sp>
        <p:sp>
          <p:nvSpPr>
            <p:cNvPr id="9" name="Rectangle 5"/>
            <p:cNvSpPr>
              <a:spLocks noChangeArrowheads="1"/>
            </p:cNvSpPr>
            <p:nvPr/>
          </p:nvSpPr>
          <p:spPr bwMode="auto">
            <a:xfrm>
              <a:off x="5931675" y="4374302"/>
              <a:ext cx="3962400" cy="1524000"/>
            </a:xfrm>
            <a:prstGeom prst="rect">
              <a:avLst/>
            </a:prstGeom>
            <a:gradFill rotWithShape="1">
              <a:gsLst>
                <a:gs pos="0">
                  <a:srgbClr val="00A4DE"/>
                </a:gs>
                <a:gs pos="100000">
                  <a:srgbClr val="00A4DE">
                    <a:gamma/>
                    <a:shade val="46275"/>
                    <a:invGamma/>
                    <a:alpha val="0"/>
                  </a:srgbClr>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000">
                <a:latin typeface="微软雅黑" pitchFamily="34" charset="-122"/>
                <a:ea typeface="微软雅黑" pitchFamily="34" charset="-122"/>
              </a:endParaRPr>
            </a:p>
          </p:txBody>
        </p:sp>
        <p:sp>
          <p:nvSpPr>
            <p:cNvPr id="10" name="Line 6"/>
            <p:cNvSpPr>
              <a:spLocks noChangeShapeType="1"/>
            </p:cNvSpPr>
            <p:nvPr/>
          </p:nvSpPr>
          <p:spPr bwMode="auto">
            <a:xfrm>
              <a:off x="1677175" y="5911002"/>
              <a:ext cx="8216900" cy="0"/>
            </a:xfrm>
            <a:prstGeom prst="line">
              <a:avLst/>
            </a:prstGeom>
            <a:noFill/>
            <a:ln w="12700">
              <a:solidFill>
                <a:srgbClr val="000000"/>
              </a:solidFill>
              <a:prstDash val="sysDot"/>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000">
                <a:latin typeface="微软雅黑" pitchFamily="34" charset="-122"/>
                <a:ea typeface="微软雅黑" pitchFamily="34" charset="-122"/>
              </a:endParaRPr>
            </a:p>
          </p:txBody>
        </p:sp>
        <p:sp>
          <p:nvSpPr>
            <p:cNvPr id="11" name="Line 7"/>
            <p:cNvSpPr>
              <a:spLocks noChangeShapeType="1"/>
            </p:cNvSpPr>
            <p:nvPr/>
          </p:nvSpPr>
          <p:spPr bwMode="auto">
            <a:xfrm>
              <a:off x="2420125" y="4387002"/>
              <a:ext cx="6786563" cy="0"/>
            </a:xfrm>
            <a:prstGeom prst="line">
              <a:avLst/>
            </a:prstGeom>
            <a:noFill/>
            <a:ln w="12700">
              <a:solidFill>
                <a:srgbClr val="B28C2C"/>
              </a:solidFill>
              <a:prstDash val="sysDot"/>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000">
                <a:latin typeface="微软雅黑" pitchFamily="34" charset="-122"/>
                <a:ea typeface="微软雅黑" pitchFamily="34" charset="-122"/>
              </a:endParaRPr>
            </a:p>
          </p:txBody>
        </p:sp>
        <p:sp>
          <p:nvSpPr>
            <p:cNvPr id="12" name="Line 8"/>
            <p:cNvSpPr>
              <a:spLocks noChangeShapeType="1"/>
            </p:cNvSpPr>
            <p:nvPr/>
          </p:nvSpPr>
          <p:spPr bwMode="auto">
            <a:xfrm>
              <a:off x="2813825" y="3463077"/>
              <a:ext cx="5803900" cy="0"/>
            </a:xfrm>
            <a:prstGeom prst="line">
              <a:avLst/>
            </a:prstGeom>
            <a:noFill/>
            <a:ln w="12700">
              <a:solidFill>
                <a:srgbClr val="B28C2C"/>
              </a:solidFill>
              <a:prstDash val="sysDot"/>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000">
                <a:latin typeface="微软雅黑" pitchFamily="34" charset="-122"/>
                <a:ea typeface="微软雅黑" pitchFamily="34" charset="-122"/>
              </a:endParaRPr>
            </a:p>
          </p:txBody>
        </p:sp>
        <p:sp>
          <p:nvSpPr>
            <p:cNvPr id="13" name="Line 9"/>
            <p:cNvSpPr>
              <a:spLocks noChangeShapeType="1"/>
            </p:cNvSpPr>
            <p:nvPr/>
          </p:nvSpPr>
          <p:spPr bwMode="auto">
            <a:xfrm>
              <a:off x="3280550" y="2520102"/>
              <a:ext cx="4765675" cy="0"/>
            </a:xfrm>
            <a:prstGeom prst="line">
              <a:avLst/>
            </a:prstGeom>
            <a:noFill/>
            <a:ln w="12700">
              <a:solidFill>
                <a:srgbClr val="B28C2C"/>
              </a:solidFill>
              <a:prstDash val="sysDot"/>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000">
                <a:latin typeface="微软雅黑" pitchFamily="34" charset="-122"/>
                <a:ea typeface="微软雅黑" pitchFamily="34" charset="-122"/>
              </a:endParaRPr>
            </a:p>
          </p:txBody>
        </p:sp>
        <p:sp>
          <p:nvSpPr>
            <p:cNvPr id="14" name="Freeform 10"/>
            <p:cNvSpPr/>
            <p:nvPr/>
          </p:nvSpPr>
          <p:spPr bwMode="gray">
            <a:xfrm>
              <a:off x="2420125" y="4374302"/>
              <a:ext cx="3687763" cy="549275"/>
            </a:xfrm>
            <a:custGeom>
              <a:avLst/>
              <a:gdLst>
                <a:gd name="T0" fmla="*/ 0 w 2208"/>
                <a:gd name="T1" fmla="*/ 298 h 303"/>
                <a:gd name="T2" fmla="*/ 1979 w 2208"/>
                <a:gd name="T3" fmla="*/ 302 h 303"/>
                <a:gd name="T4" fmla="*/ 2207 w 2208"/>
                <a:gd name="T5" fmla="*/ 0 h 303"/>
                <a:gd name="T6" fmla="*/ 690 w 2208"/>
                <a:gd name="T7" fmla="*/ 28 h 303"/>
                <a:gd name="T8" fmla="*/ 0 w 2208"/>
                <a:gd name="T9" fmla="*/ 298 h 303"/>
              </a:gdLst>
              <a:ahLst/>
              <a:cxnLst>
                <a:cxn ang="0">
                  <a:pos x="T0" y="T1"/>
                </a:cxn>
                <a:cxn ang="0">
                  <a:pos x="T2" y="T3"/>
                </a:cxn>
                <a:cxn ang="0">
                  <a:pos x="T4" y="T5"/>
                </a:cxn>
                <a:cxn ang="0">
                  <a:pos x="T6" y="T7"/>
                </a:cxn>
                <a:cxn ang="0">
                  <a:pos x="T8" y="T9"/>
                </a:cxn>
              </a:cxnLst>
              <a:rect l="0" t="0" r="r" b="b"/>
              <a:pathLst>
                <a:path w="2208" h="303">
                  <a:moveTo>
                    <a:pt x="0" y="298"/>
                  </a:moveTo>
                  <a:lnTo>
                    <a:pt x="1979" y="302"/>
                  </a:lnTo>
                  <a:lnTo>
                    <a:pt x="2207" y="0"/>
                  </a:lnTo>
                  <a:lnTo>
                    <a:pt x="690" y="28"/>
                  </a:lnTo>
                  <a:lnTo>
                    <a:pt x="0" y="298"/>
                  </a:lnTo>
                </a:path>
              </a:pathLst>
            </a:custGeom>
            <a:gradFill rotWithShape="1">
              <a:gsLst>
                <a:gs pos="0">
                  <a:srgbClr val="009999"/>
                </a:gs>
                <a:gs pos="50000">
                  <a:srgbClr val="009999">
                    <a:gamma/>
                    <a:shade val="46275"/>
                    <a:invGamma/>
                  </a:srgbClr>
                </a:gs>
                <a:gs pos="100000">
                  <a:srgbClr val="009999"/>
                </a:gs>
              </a:gsLst>
              <a:lin ang="2700000" scaled="1"/>
            </a:gradFill>
            <a:ln>
              <a:noFill/>
            </a:ln>
            <a:effectLst/>
            <a:extLst>
              <a:ext uri="{91240B29-F687-4F45-9708-019B960494DF}">
                <a14:hiddenLine xmlns:a14="http://schemas.microsoft.com/office/drawing/2010/main" w="12700">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000">
                <a:latin typeface="微软雅黑" pitchFamily="34" charset="-122"/>
                <a:ea typeface="微软雅黑" pitchFamily="34" charset="-122"/>
              </a:endParaRPr>
            </a:p>
          </p:txBody>
        </p:sp>
        <p:sp>
          <p:nvSpPr>
            <p:cNvPr id="15" name="Freeform 11"/>
            <p:cNvSpPr/>
            <p:nvPr/>
          </p:nvSpPr>
          <p:spPr bwMode="gray">
            <a:xfrm>
              <a:off x="5158563" y="3447202"/>
              <a:ext cx="863600" cy="1330325"/>
            </a:xfrm>
            <a:custGeom>
              <a:avLst/>
              <a:gdLst>
                <a:gd name="T0" fmla="*/ 0 w 516"/>
                <a:gd name="T1" fmla="*/ 201 h 732"/>
                <a:gd name="T2" fmla="*/ 294 w 516"/>
                <a:gd name="T3" fmla="*/ 731 h 732"/>
                <a:gd name="T4" fmla="*/ 515 w 516"/>
                <a:gd name="T5" fmla="*/ 444 h 732"/>
                <a:gd name="T6" fmla="*/ 156 w 516"/>
                <a:gd name="T7" fmla="*/ 0 h 732"/>
                <a:gd name="T8" fmla="*/ 0 w 516"/>
                <a:gd name="T9" fmla="*/ 201 h 732"/>
              </a:gdLst>
              <a:ahLst/>
              <a:cxnLst>
                <a:cxn ang="0">
                  <a:pos x="T0" y="T1"/>
                </a:cxn>
                <a:cxn ang="0">
                  <a:pos x="T2" y="T3"/>
                </a:cxn>
                <a:cxn ang="0">
                  <a:pos x="T4" y="T5"/>
                </a:cxn>
                <a:cxn ang="0">
                  <a:pos x="T6" y="T7"/>
                </a:cxn>
                <a:cxn ang="0">
                  <a:pos x="T8" y="T9"/>
                </a:cxn>
              </a:cxnLst>
              <a:rect l="0" t="0" r="r" b="b"/>
              <a:pathLst>
                <a:path w="516" h="732">
                  <a:moveTo>
                    <a:pt x="0" y="201"/>
                  </a:moveTo>
                  <a:lnTo>
                    <a:pt x="294" y="731"/>
                  </a:lnTo>
                  <a:lnTo>
                    <a:pt x="515" y="444"/>
                  </a:lnTo>
                  <a:lnTo>
                    <a:pt x="156" y="0"/>
                  </a:lnTo>
                  <a:lnTo>
                    <a:pt x="0" y="201"/>
                  </a:lnTo>
                </a:path>
              </a:pathLst>
            </a:custGeom>
            <a:solidFill>
              <a:srgbClr val="33CCCC"/>
            </a:solidFill>
            <a:ln>
              <a:noFill/>
            </a:ln>
            <a:effectLst/>
            <a:extLst>
              <a:ext uri="{91240B29-F687-4F45-9708-019B960494DF}">
                <a14:hiddenLine xmlns:a14="http://schemas.microsoft.com/office/drawing/2010/main" w="12700">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000">
                <a:latin typeface="微软雅黑" pitchFamily="34" charset="-122"/>
                <a:ea typeface="微软雅黑" pitchFamily="34" charset="-122"/>
              </a:endParaRPr>
            </a:p>
          </p:txBody>
        </p:sp>
        <p:sp>
          <p:nvSpPr>
            <p:cNvPr id="16" name="Freeform 12"/>
            <p:cNvSpPr/>
            <p:nvPr/>
          </p:nvSpPr>
          <p:spPr bwMode="gray">
            <a:xfrm>
              <a:off x="2947175" y="3456727"/>
              <a:ext cx="2471738" cy="358775"/>
            </a:xfrm>
            <a:custGeom>
              <a:avLst/>
              <a:gdLst>
                <a:gd name="T0" fmla="*/ 0 w 1481"/>
                <a:gd name="T1" fmla="*/ 196 h 197"/>
                <a:gd name="T2" fmla="*/ 1329 w 1481"/>
                <a:gd name="T3" fmla="*/ 196 h 197"/>
                <a:gd name="T4" fmla="*/ 1480 w 1481"/>
                <a:gd name="T5" fmla="*/ 0 h 197"/>
                <a:gd name="T6" fmla="*/ 367 w 1481"/>
                <a:gd name="T7" fmla="*/ 3 h 197"/>
                <a:gd name="T8" fmla="*/ 0 w 1481"/>
                <a:gd name="T9" fmla="*/ 196 h 197"/>
              </a:gdLst>
              <a:ahLst/>
              <a:cxnLst>
                <a:cxn ang="0">
                  <a:pos x="T0" y="T1"/>
                </a:cxn>
                <a:cxn ang="0">
                  <a:pos x="T2" y="T3"/>
                </a:cxn>
                <a:cxn ang="0">
                  <a:pos x="T4" y="T5"/>
                </a:cxn>
                <a:cxn ang="0">
                  <a:pos x="T6" y="T7"/>
                </a:cxn>
                <a:cxn ang="0">
                  <a:pos x="T8" y="T9"/>
                </a:cxn>
              </a:cxnLst>
              <a:rect l="0" t="0" r="r" b="b"/>
              <a:pathLst>
                <a:path w="1481" h="197">
                  <a:moveTo>
                    <a:pt x="0" y="196"/>
                  </a:moveTo>
                  <a:lnTo>
                    <a:pt x="1329" y="196"/>
                  </a:lnTo>
                  <a:lnTo>
                    <a:pt x="1480" y="0"/>
                  </a:lnTo>
                  <a:lnTo>
                    <a:pt x="367" y="3"/>
                  </a:lnTo>
                  <a:lnTo>
                    <a:pt x="0" y="196"/>
                  </a:lnTo>
                </a:path>
              </a:pathLst>
            </a:custGeom>
            <a:gradFill rotWithShape="1">
              <a:gsLst>
                <a:gs pos="0">
                  <a:srgbClr val="009999"/>
                </a:gs>
                <a:gs pos="50000">
                  <a:srgbClr val="009999">
                    <a:gamma/>
                    <a:shade val="46275"/>
                    <a:invGamma/>
                  </a:srgbClr>
                </a:gs>
                <a:gs pos="100000">
                  <a:srgbClr val="009999"/>
                </a:gs>
              </a:gsLst>
              <a:lin ang="2700000" scaled="1"/>
            </a:gradFill>
            <a:ln>
              <a:noFill/>
            </a:ln>
            <a:effectLst/>
            <a:extLst>
              <a:ext uri="{91240B29-F687-4F45-9708-019B960494DF}">
                <a14:hiddenLine xmlns:a14="http://schemas.microsoft.com/office/drawing/2010/main" w="12700">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000">
                <a:latin typeface="微软雅黑" pitchFamily="34" charset="-122"/>
                <a:ea typeface="微软雅黑" pitchFamily="34" charset="-122"/>
              </a:endParaRPr>
            </a:p>
          </p:txBody>
        </p:sp>
        <p:sp>
          <p:nvSpPr>
            <p:cNvPr id="17" name="Freeform 13"/>
            <p:cNvSpPr/>
            <p:nvPr/>
          </p:nvSpPr>
          <p:spPr bwMode="gray">
            <a:xfrm>
              <a:off x="2486800" y="3805977"/>
              <a:ext cx="3181350" cy="963613"/>
            </a:xfrm>
            <a:custGeom>
              <a:avLst/>
              <a:gdLst>
                <a:gd name="T0" fmla="*/ 0 w 1906"/>
                <a:gd name="T1" fmla="*/ 529 h 530"/>
                <a:gd name="T2" fmla="*/ 1905 w 1906"/>
                <a:gd name="T3" fmla="*/ 529 h 530"/>
                <a:gd name="T4" fmla="*/ 1606 w 1906"/>
                <a:gd name="T5" fmla="*/ 0 h 530"/>
                <a:gd name="T6" fmla="*/ 282 w 1906"/>
                <a:gd name="T7" fmla="*/ 0 h 530"/>
                <a:gd name="T8" fmla="*/ 0 w 1906"/>
                <a:gd name="T9" fmla="*/ 529 h 530"/>
              </a:gdLst>
              <a:ahLst/>
              <a:cxnLst>
                <a:cxn ang="0">
                  <a:pos x="T0" y="T1"/>
                </a:cxn>
                <a:cxn ang="0">
                  <a:pos x="T2" y="T3"/>
                </a:cxn>
                <a:cxn ang="0">
                  <a:pos x="T4" y="T5"/>
                </a:cxn>
                <a:cxn ang="0">
                  <a:pos x="T6" y="T7"/>
                </a:cxn>
                <a:cxn ang="0">
                  <a:pos x="T8" y="T9"/>
                </a:cxn>
              </a:cxnLst>
              <a:rect l="0" t="0" r="r" b="b"/>
              <a:pathLst>
                <a:path w="1906" h="530">
                  <a:moveTo>
                    <a:pt x="0" y="529"/>
                  </a:moveTo>
                  <a:lnTo>
                    <a:pt x="1905" y="529"/>
                  </a:lnTo>
                  <a:lnTo>
                    <a:pt x="1606" y="0"/>
                  </a:lnTo>
                  <a:lnTo>
                    <a:pt x="282" y="0"/>
                  </a:lnTo>
                  <a:lnTo>
                    <a:pt x="0" y="529"/>
                  </a:lnTo>
                </a:path>
              </a:pathLst>
            </a:custGeom>
            <a:gradFill rotWithShape="1">
              <a:gsLst>
                <a:gs pos="0">
                  <a:srgbClr val="33CCCC"/>
                </a:gs>
                <a:gs pos="100000">
                  <a:srgbClr val="33CCCC">
                    <a:gamma/>
                    <a:shade val="46275"/>
                    <a:invGamma/>
                  </a:srgbClr>
                </a:gs>
              </a:gsLst>
              <a:lin ang="2700000" scaled="1"/>
            </a:gradFill>
            <a:ln>
              <a:noFill/>
            </a:ln>
            <a:effectLst/>
            <a:extLst>
              <a:ext uri="{91240B29-F687-4F45-9708-019B960494DF}">
                <a14:hiddenLine xmlns:a14="http://schemas.microsoft.com/office/drawing/2010/main" w="12700">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000">
                <a:latin typeface="微软雅黑" pitchFamily="34" charset="-122"/>
                <a:ea typeface="微软雅黑" pitchFamily="34" charset="-122"/>
              </a:endParaRPr>
            </a:p>
          </p:txBody>
        </p:sp>
        <p:sp>
          <p:nvSpPr>
            <p:cNvPr id="18" name="Freeform 14"/>
            <p:cNvSpPr/>
            <p:nvPr/>
          </p:nvSpPr>
          <p:spPr bwMode="gray">
            <a:xfrm>
              <a:off x="3498038" y="2526452"/>
              <a:ext cx="1220787" cy="187325"/>
            </a:xfrm>
            <a:custGeom>
              <a:avLst/>
              <a:gdLst>
                <a:gd name="T0" fmla="*/ 0 w 734"/>
                <a:gd name="T1" fmla="*/ 100 h 104"/>
                <a:gd name="T2" fmla="*/ 652 w 734"/>
                <a:gd name="T3" fmla="*/ 103 h 104"/>
                <a:gd name="T4" fmla="*/ 733 w 734"/>
                <a:gd name="T5" fmla="*/ 0 h 104"/>
                <a:gd name="T6" fmla="*/ 180 w 734"/>
                <a:gd name="T7" fmla="*/ 0 h 104"/>
                <a:gd name="T8" fmla="*/ 0 w 734"/>
                <a:gd name="T9" fmla="*/ 100 h 104"/>
              </a:gdLst>
              <a:ahLst/>
              <a:cxnLst>
                <a:cxn ang="0">
                  <a:pos x="T0" y="T1"/>
                </a:cxn>
                <a:cxn ang="0">
                  <a:pos x="T2" y="T3"/>
                </a:cxn>
                <a:cxn ang="0">
                  <a:pos x="T4" y="T5"/>
                </a:cxn>
                <a:cxn ang="0">
                  <a:pos x="T6" y="T7"/>
                </a:cxn>
                <a:cxn ang="0">
                  <a:pos x="T8" y="T9"/>
                </a:cxn>
              </a:cxnLst>
              <a:rect l="0" t="0" r="r" b="b"/>
              <a:pathLst>
                <a:path w="734" h="104">
                  <a:moveTo>
                    <a:pt x="0" y="100"/>
                  </a:moveTo>
                  <a:lnTo>
                    <a:pt x="652" y="103"/>
                  </a:lnTo>
                  <a:lnTo>
                    <a:pt x="733" y="0"/>
                  </a:lnTo>
                  <a:lnTo>
                    <a:pt x="180" y="0"/>
                  </a:lnTo>
                  <a:lnTo>
                    <a:pt x="0" y="100"/>
                  </a:lnTo>
                </a:path>
              </a:pathLst>
            </a:custGeom>
            <a:gradFill rotWithShape="1">
              <a:gsLst>
                <a:gs pos="0">
                  <a:srgbClr val="009999"/>
                </a:gs>
                <a:gs pos="50000">
                  <a:srgbClr val="009999">
                    <a:gamma/>
                    <a:shade val="46275"/>
                    <a:invGamma/>
                  </a:srgbClr>
                </a:gs>
                <a:gs pos="100000">
                  <a:srgbClr val="009999"/>
                </a:gs>
              </a:gsLst>
              <a:lin ang="2700000" scaled="1"/>
            </a:gradFill>
            <a:ln>
              <a:noFill/>
            </a:ln>
            <a:effectLst/>
            <a:extLst>
              <a:ext uri="{91240B29-F687-4F45-9708-019B960494DF}">
                <a14:hiddenLine xmlns:a14="http://schemas.microsoft.com/office/drawing/2010/main" w="12700">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000">
                <a:latin typeface="微软雅黑" pitchFamily="34" charset="-122"/>
                <a:ea typeface="微软雅黑" pitchFamily="34" charset="-122"/>
              </a:endParaRPr>
            </a:p>
          </p:txBody>
        </p:sp>
        <p:sp>
          <p:nvSpPr>
            <p:cNvPr id="19" name="Freeform 15"/>
            <p:cNvSpPr/>
            <p:nvPr/>
          </p:nvSpPr>
          <p:spPr bwMode="gray">
            <a:xfrm>
              <a:off x="3012263" y="2709015"/>
              <a:ext cx="2068512" cy="979487"/>
            </a:xfrm>
            <a:custGeom>
              <a:avLst/>
              <a:gdLst>
                <a:gd name="T0" fmla="*/ 0 w 1239"/>
                <a:gd name="T1" fmla="*/ 537 h 538"/>
                <a:gd name="T2" fmla="*/ 1238 w 1239"/>
                <a:gd name="T3" fmla="*/ 537 h 538"/>
                <a:gd name="T4" fmla="*/ 950 w 1239"/>
                <a:gd name="T5" fmla="*/ 0 h 538"/>
                <a:gd name="T6" fmla="*/ 288 w 1239"/>
                <a:gd name="T7" fmla="*/ 0 h 538"/>
                <a:gd name="T8" fmla="*/ 0 w 1239"/>
                <a:gd name="T9" fmla="*/ 537 h 538"/>
              </a:gdLst>
              <a:ahLst/>
              <a:cxnLst>
                <a:cxn ang="0">
                  <a:pos x="T0" y="T1"/>
                </a:cxn>
                <a:cxn ang="0">
                  <a:pos x="T2" y="T3"/>
                </a:cxn>
                <a:cxn ang="0">
                  <a:pos x="T4" y="T5"/>
                </a:cxn>
                <a:cxn ang="0">
                  <a:pos x="T6" y="T7"/>
                </a:cxn>
                <a:cxn ang="0">
                  <a:pos x="T8" y="T9"/>
                </a:cxn>
              </a:cxnLst>
              <a:rect l="0" t="0" r="r" b="b"/>
              <a:pathLst>
                <a:path w="1239" h="538">
                  <a:moveTo>
                    <a:pt x="0" y="537"/>
                  </a:moveTo>
                  <a:lnTo>
                    <a:pt x="1238" y="537"/>
                  </a:lnTo>
                  <a:lnTo>
                    <a:pt x="950" y="0"/>
                  </a:lnTo>
                  <a:lnTo>
                    <a:pt x="288" y="0"/>
                  </a:lnTo>
                  <a:lnTo>
                    <a:pt x="0" y="537"/>
                  </a:lnTo>
                </a:path>
              </a:pathLst>
            </a:custGeom>
            <a:gradFill rotWithShape="1">
              <a:gsLst>
                <a:gs pos="0">
                  <a:srgbClr val="33CCCC"/>
                </a:gs>
                <a:gs pos="100000">
                  <a:srgbClr val="33CCCC">
                    <a:gamma/>
                    <a:shade val="46275"/>
                    <a:invGamma/>
                  </a:srgbClr>
                </a:gs>
              </a:gsLst>
              <a:lin ang="2700000" scaled="1"/>
            </a:gradFill>
            <a:ln>
              <a:noFill/>
            </a:ln>
            <a:effectLst/>
            <a:extLst>
              <a:ext uri="{91240B29-F687-4F45-9708-019B960494DF}">
                <a14:hiddenLine xmlns:a14="http://schemas.microsoft.com/office/drawing/2010/main" w="12700">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000">
                <a:latin typeface="微软雅黑" pitchFamily="34" charset="-122"/>
                <a:ea typeface="微软雅黑" pitchFamily="34" charset="-122"/>
              </a:endParaRPr>
            </a:p>
          </p:txBody>
        </p:sp>
        <p:sp>
          <p:nvSpPr>
            <p:cNvPr id="20" name="Freeform 16"/>
            <p:cNvSpPr/>
            <p:nvPr/>
          </p:nvSpPr>
          <p:spPr bwMode="gray">
            <a:xfrm>
              <a:off x="3498038" y="1596177"/>
              <a:ext cx="1038225" cy="977900"/>
            </a:xfrm>
            <a:custGeom>
              <a:avLst/>
              <a:gdLst>
                <a:gd name="T0" fmla="*/ 0 w 587"/>
                <a:gd name="T1" fmla="*/ 533 h 537"/>
                <a:gd name="T2" fmla="*/ 586 w 587"/>
                <a:gd name="T3" fmla="*/ 536 h 537"/>
                <a:gd name="T4" fmla="*/ 283 w 587"/>
                <a:gd name="T5" fmla="*/ 0 h 537"/>
                <a:gd name="T6" fmla="*/ 0 w 587"/>
                <a:gd name="T7" fmla="*/ 533 h 537"/>
              </a:gdLst>
              <a:ahLst/>
              <a:cxnLst>
                <a:cxn ang="0">
                  <a:pos x="T0" y="T1"/>
                </a:cxn>
                <a:cxn ang="0">
                  <a:pos x="T2" y="T3"/>
                </a:cxn>
                <a:cxn ang="0">
                  <a:pos x="T4" y="T5"/>
                </a:cxn>
                <a:cxn ang="0">
                  <a:pos x="T6" y="T7"/>
                </a:cxn>
              </a:cxnLst>
              <a:rect l="0" t="0" r="r" b="b"/>
              <a:pathLst>
                <a:path w="587" h="537">
                  <a:moveTo>
                    <a:pt x="0" y="533"/>
                  </a:moveTo>
                  <a:lnTo>
                    <a:pt x="586" y="536"/>
                  </a:lnTo>
                  <a:lnTo>
                    <a:pt x="283" y="0"/>
                  </a:lnTo>
                  <a:lnTo>
                    <a:pt x="0" y="533"/>
                  </a:lnTo>
                </a:path>
              </a:pathLst>
            </a:custGeom>
            <a:gradFill rotWithShape="1">
              <a:gsLst>
                <a:gs pos="0">
                  <a:srgbClr val="33CCCC"/>
                </a:gs>
                <a:gs pos="100000">
                  <a:srgbClr val="33CCCC">
                    <a:gamma/>
                    <a:shade val="46275"/>
                    <a:invGamma/>
                  </a:srgbClr>
                </a:gs>
              </a:gsLst>
              <a:lin ang="2700000" scaled="1"/>
            </a:gradFill>
            <a:ln>
              <a:noFill/>
            </a:ln>
            <a:effectLst/>
            <a:extLst>
              <a:ext uri="{91240B29-F687-4F45-9708-019B960494DF}">
                <a14:hiddenLine xmlns:a14="http://schemas.microsoft.com/office/drawing/2010/main" w="12700">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000">
                <a:latin typeface="微软雅黑" pitchFamily="34" charset="-122"/>
                <a:ea typeface="微软雅黑" pitchFamily="34" charset="-122"/>
              </a:endParaRPr>
            </a:p>
          </p:txBody>
        </p:sp>
        <p:sp>
          <p:nvSpPr>
            <p:cNvPr id="21" name="Freeform 17"/>
            <p:cNvSpPr/>
            <p:nvPr/>
          </p:nvSpPr>
          <p:spPr bwMode="gray">
            <a:xfrm>
              <a:off x="4588650" y="2518515"/>
              <a:ext cx="733425" cy="1162050"/>
            </a:xfrm>
            <a:custGeom>
              <a:avLst/>
              <a:gdLst>
                <a:gd name="T0" fmla="*/ 289 w 439"/>
                <a:gd name="T1" fmla="*/ 637 h 638"/>
                <a:gd name="T2" fmla="*/ 438 w 439"/>
                <a:gd name="T3" fmla="*/ 441 h 638"/>
                <a:gd name="T4" fmla="*/ 79 w 439"/>
                <a:gd name="T5" fmla="*/ 0 h 638"/>
                <a:gd name="T6" fmla="*/ 0 w 439"/>
                <a:gd name="T7" fmla="*/ 96 h 638"/>
                <a:gd name="T8" fmla="*/ 289 w 439"/>
                <a:gd name="T9" fmla="*/ 637 h 638"/>
              </a:gdLst>
              <a:ahLst/>
              <a:cxnLst>
                <a:cxn ang="0">
                  <a:pos x="T0" y="T1"/>
                </a:cxn>
                <a:cxn ang="0">
                  <a:pos x="T2" y="T3"/>
                </a:cxn>
                <a:cxn ang="0">
                  <a:pos x="T4" y="T5"/>
                </a:cxn>
                <a:cxn ang="0">
                  <a:pos x="T6" y="T7"/>
                </a:cxn>
                <a:cxn ang="0">
                  <a:pos x="T8" y="T9"/>
                </a:cxn>
              </a:cxnLst>
              <a:rect l="0" t="0" r="r" b="b"/>
              <a:pathLst>
                <a:path w="439" h="638">
                  <a:moveTo>
                    <a:pt x="289" y="637"/>
                  </a:moveTo>
                  <a:lnTo>
                    <a:pt x="438" y="441"/>
                  </a:lnTo>
                  <a:lnTo>
                    <a:pt x="79" y="0"/>
                  </a:lnTo>
                  <a:lnTo>
                    <a:pt x="0" y="96"/>
                  </a:lnTo>
                  <a:lnTo>
                    <a:pt x="289" y="637"/>
                  </a:lnTo>
                </a:path>
              </a:pathLst>
            </a:custGeom>
            <a:solidFill>
              <a:srgbClr val="33CCCC"/>
            </a:solidFill>
            <a:ln>
              <a:noFill/>
            </a:ln>
            <a:effectLst/>
            <a:extLst>
              <a:ext uri="{91240B29-F687-4F45-9708-019B960494DF}">
                <a14:hiddenLine xmlns:a14="http://schemas.microsoft.com/office/drawing/2010/main" w="12700">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000">
                <a:latin typeface="微软雅黑" pitchFamily="34" charset="-122"/>
                <a:ea typeface="微软雅黑" pitchFamily="34" charset="-122"/>
              </a:endParaRPr>
            </a:p>
          </p:txBody>
        </p:sp>
        <p:sp>
          <p:nvSpPr>
            <p:cNvPr id="22" name="Freeform 18"/>
            <p:cNvSpPr/>
            <p:nvPr/>
          </p:nvSpPr>
          <p:spPr bwMode="gray">
            <a:xfrm>
              <a:off x="1943875" y="4918815"/>
              <a:ext cx="4268788" cy="979487"/>
            </a:xfrm>
            <a:custGeom>
              <a:avLst/>
              <a:gdLst>
                <a:gd name="T0" fmla="*/ 0 w 2557"/>
                <a:gd name="T1" fmla="*/ 537 h 538"/>
                <a:gd name="T2" fmla="*/ 2556 w 2557"/>
                <a:gd name="T3" fmla="*/ 536 h 538"/>
                <a:gd name="T4" fmla="*/ 2262 w 2557"/>
                <a:gd name="T5" fmla="*/ 1 h 538"/>
                <a:gd name="T6" fmla="*/ 288 w 2557"/>
                <a:gd name="T7" fmla="*/ 0 h 538"/>
                <a:gd name="T8" fmla="*/ 0 w 2557"/>
                <a:gd name="T9" fmla="*/ 537 h 538"/>
              </a:gdLst>
              <a:ahLst/>
              <a:cxnLst>
                <a:cxn ang="0">
                  <a:pos x="T0" y="T1"/>
                </a:cxn>
                <a:cxn ang="0">
                  <a:pos x="T2" y="T3"/>
                </a:cxn>
                <a:cxn ang="0">
                  <a:pos x="T4" y="T5"/>
                </a:cxn>
                <a:cxn ang="0">
                  <a:pos x="T6" y="T7"/>
                </a:cxn>
                <a:cxn ang="0">
                  <a:pos x="T8" y="T9"/>
                </a:cxn>
              </a:cxnLst>
              <a:rect l="0" t="0" r="r" b="b"/>
              <a:pathLst>
                <a:path w="2557" h="538">
                  <a:moveTo>
                    <a:pt x="0" y="537"/>
                  </a:moveTo>
                  <a:lnTo>
                    <a:pt x="2556" y="536"/>
                  </a:lnTo>
                  <a:lnTo>
                    <a:pt x="2262" y="1"/>
                  </a:lnTo>
                  <a:lnTo>
                    <a:pt x="288" y="0"/>
                  </a:lnTo>
                  <a:lnTo>
                    <a:pt x="0" y="537"/>
                  </a:lnTo>
                </a:path>
              </a:pathLst>
            </a:custGeom>
            <a:gradFill rotWithShape="1">
              <a:gsLst>
                <a:gs pos="0">
                  <a:srgbClr val="33CCCC"/>
                </a:gs>
                <a:gs pos="100000">
                  <a:srgbClr val="33CCCC">
                    <a:gamma/>
                    <a:shade val="46275"/>
                    <a:invGamma/>
                  </a:srgbClr>
                </a:gs>
              </a:gsLst>
              <a:lin ang="2700000" scaled="1"/>
            </a:gradFill>
            <a:ln>
              <a:noFill/>
            </a:ln>
            <a:effectLst/>
            <a:extLst>
              <a:ext uri="{91240B29-F687-4F45-9708-019B960494DF}">
                <a14:hiddenLine xmlns:a14="http://schemas.microsoft.com/office/drawing/2010/main" w="12700">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000">
                <a:latin typeface="微软雅黑" pitchFamily="34" charset="-122"/>
                <a:ea typeface="微软雅黑" pitchFamily="34" charset="-122"/>
              </a:endParaRPr>
            </a:p>
          </p:txBody>
        </p:sp>
        <p:sp>
          <p:nvSpPr>
            <p:cNvPr id="23" name="Freeform 19"/>
            <p:cNvSpPr/>
            <p:nvPr/>
          </p:nvSpPr>
          <p:spPr bwMode="gray">
            <a:xfrm>
              <a:off x="5711013" y="4383827"/>
              <a:ext cx="1020762" cy="1519238"/>
            </a:xfrm>
            <a:custGeom>
              <a:avLst/>
              <a:gdLst>
                <a:gd name="T0" fmla="*/ 302 w 612"/>
                <a:gd name="T1" fmla="*/ 835 h 836"/>
                <a:gd name="T2" fmla="*/ 611 w 612"/>
                <a:gd name="T3" fmla="*/ 476 h 836"/>
                <a:gd name="T4" fmla="*/ 226 w 612"/>
                <a:gd name="T5" fmla="*/ 0 h 836"/>
                <a:gd name="T6" fmla="*/ 0 w 612"/>
                <a:gd name="T7" fmla="*/ 302 h 836"/>
                <a:gd name="T8" fmla="*/ 302 w 612"/>
                <a:gd name="T9" fmla="*/ 835 h 836"/>
              </a:gdLst>
              <a:ahLst/>
              <a:cxnLst>
                <a:cxn ang="0">
                  <a:pos x="T0" y="T1"/>
                </a:cxn>
                <a:cxn ang="0">
                  <a:pos x="T2" y="T3"/>
                </a:cxn>
                <a:cxn ang="0">
                  <a:pos x="T4" y="T5"/>
                </a:cxn>
                <a:cxn ang="0">
                  <a:pos x="T6" y="T7"/>
                </a:cxn>
                <a:cxn ang="0">
                  <a:pos x="T8" y="T9"/>
                </a:cxn>
              </a:cxnLst>
              <a:rect l="0" t="0" r="r" b="b"/>
              <a:pathLst>
                <a:path w="612" h="836">
                  <a:moveTo>
                    <a:pt x="302" y="835"/>
                  </a:moveTo>
                  <a:lnTo>
                    <a:pt x="611" y="476"/>
                  </a:lnTo>
                  <a:lnTo>
                    <a:pt x="226" y="0"/>
                  </a:lnTo>
                  <a:lnTo>
                    <a:pt x="0" y="302"/>
                  </a:lnTo>
                  <a:lnTo>
                    <a:pt x="302" y="835"/>
                  </a:lnTo>
                </a:path>
              </a:pathLst>
            </a:custGeom>
            <a:solidFill>
              <a:srgbClr val="33CCCC"/>
            </a:solidFill>
            <a:ln>
              <a:noFill/>
            </a:ln>
            <a:effectLst/>
            <a:extLst>
              <a:ext uri="{91240B29-F687-4F45-9708-019B960494DF}">
                <a14:hiddenLine xmlns:a14="http://schemas.microsoft.com/office/drawing/2010/main" w="12700">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000">
                <a:latin typeface="微软雅黑" pitchFamily="34" charset="-122"/>
                <a:ea typeface="微软雅黑" pitchFamily="34" charset="-122"/>
              </a:endParaRPr>
            </a:p>
          </p:txBody>
        </p:sp>
        <p:sp>
          <p:nvSpPr>
            <p:cNvPr id="24" name="Freeform 20"/>
            <p:cNvSpPr/>
            <p:nvPr/>
          </p:nvSpPr>
          <p:spPr bwMode="gray">
            <a:xfrm>
              <a:off x="4021913" y="1596177"/>
              <a:ext cx="604837" cy="973138"/>
            </a:xfrm>
            <a:custGeom>
              <a:avLst/>
              <a:gdLst>
                <a:gd name="T0" fmla="*/ 296 w 364"/>
                <a:gd name="T1" fmla="*/ 534 h 535"/>
                <a:gd name="T2" fmla="*/ 363 w 364"/>
                <a:gd name="T3" fmla="*/ 445 h 535"/>
                <a:gd name="T4" fmla="*/ 0 w 364"/>
                <a:gd name="T5" fmla="*/ 0 h 535"/>
                <a:gd name="T6" fmla="*/ 296 w 364"/>
                <a:gd name="T7" fmla="*/ 534 h 535"/>
              </a:gdLst>
              <a:ahLst/>
              <a:cxnLst>
                <a:cxn ang="0">
                  <a:pos x="T0" y="T1"/>
                </a:cxn>
                <a:cxn ang="0">
                  <a:pos x="T2" y="T3"/>
                </a:cxn>
                <a:cxn ang="0">
                  <a:pos x="T4" y="T5"/>
                </a:cxn>
                <a:cxn ang="0">
                  <a:pos x="T6" y="T7"/>
                </a:cxn>
              </a:cxnLst>
              <a:rect l="0" t="0" r="r" b="b"/>
              <a:pathLst>
                <a:path w="364" h="535">
                  <a:moveTo>
                    <a:pt x="296" y="534"/>
                  </a:moveTo>
                  <a:lnTo>
                    <a:pt x="363" y="445"/>
                  </a:lnTo>
                  <a:lnTo>
                    <a:pt x="0" y="0"/>
                  </a:lnTo>
                  <a:lnTo>
                    <a:pt x="296" y="534"/>
                  </a:lnTo>
                </a:path>
              </a:pathLst>
            </a:custGeom>
            <a:solidFill>
              <a:srgbClr val="33CCCC"/>
            </a:solidFill>
            <a:ln>
              <a:noFill/>
            </a:ln>
            <a:effectLst/>
            <a:extLst>
              <a:ext uri="{91240B29-F687-4F45-9708-019B960494DF}">
                <a14:hiddenLine xmlns:a14="http://schemas.microsoft.com/office/drawing/2010/main" w="12700">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000">
                <a:latin typeface="微软雅黑" pitchFamily="34" charset="-122"/>
                <a:ea typeface="微软雅黑" pitchFamily="34" charset="-122"/>
              </a:endParaRPr>
            </a:p>
          </p:txBody>
        </p:sp>
        <p:sp>
          <p:nvSpPr>
            <p:cNvPr id="25" name="Text Box 21"/>
            <p:cNvSpPr txBox="1">
              <a:spLocks noChangeArrowheads="1"/>
            </p:cNvSpPr>
            <p:nvPr/>
          </p:nvSpPr>
          <p:spPr bwMode="auto">
            <a:xfrm>
              <a:off x="2707860" y="5144933"/>
              <a:ext cx="2801142" cy="493493"/>
            </a:xfrm>
            <a:prstGeom prst="rect">
              <a:avLst/>
            </a:prstGeom>
            <a:noFill/>
            <a:ln>
              <a:noFill/>
            </a:ln>
            <a:effectLst>
              <a:outerShdw dist="17961" dir="2700000" algn="ctr" rotWithShape="0">
                <a:srgbClr val="003366"/>
              </a:outerShdw>
            </a:effectLst>
            <a:extLst>
              <a:ext uri="{909E8E84-426E-40DD-AFC4-6F175D3DCCD1}">
                <a14:hiddenFill xmlns:a14="http://schemas.microsoft.com/office/drawing/2010/main">
                  <a:solidFill>
                    <a:srgbClr val="CCEC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latinLnBrk="1">
                <a:lnSpc>
                  <a:spcPct val="120000"/>
                </a:lnSpc>
              </a:pPr>
              <a:r>
                <a:rPr lang="zh-CN" altLang="en-US" sz="1000" b="1" dirty="0">
                  <a:solidFill>
                    <a:schemeClr val="bg1"/>
                  </a:solidFill>
                  <a:latin typeface="微软雅黑" pitchFamily="34" charset="-122"/>
                  <a:ea typeface="微软雅黑" pitchFamily="34" charset="-122"/>
                </a:rPr>
                <a:t>各类犯罪行为</a:t>
              </a:r>
              <a:endParaRPr kumimoji="1" lang="en-US" altLang="ko-KR" sz="1000" b="1" dirty="0">
                <a:solidFill>
                  <a:schemeClr val="bg1"/>
                </a:solidFill>
                <a:latin typeface="微软雅黑" pitchFamily="34" charset="-122"/>
                <a:ea typeface="微软雅黑" pitchFamily="34" charset="-122"/>
              </a:endParaRPr>
            </a:p>
          </p:txBody>
        </p:sp>
        <p:sp>
          <p:nvSpPr>
            <p:cNvPr id="26" name="Text Box 22"/>
            <p:cNvSpPr txBox="1">
              <a:spLocks noChangeArrowheads="1"/>
            </p:cNvSpPr>
            <p:nvPr/>
          </p:nvSpPr>
          <p:spPr bwMode="auto">
            <a:xfrm>
              <a:off x="2721012" y="3997014"/>
              <a:ext cx="2792411" cy="493493"/>
            </a:xfrm>
            <a:prstGeom prst="rect">
              <a:avLst/>
            </a:prstGeom>
            <a:noFill/>
            <a:ln>
              <a:noFill/>
            </a:ln>
            <a:effectLst>
              <a:outerShdw dist="17961" dir="2700000" algn="ctr" rotWithShape="0">
                <a:srgbClr val="003366"/>
              </a:outerShdw>
            </a:effectLst>
            <a:extLst>
              <a:ext uri="{909E8E84-426E-40DD-AFC4-6F175D3DCCD1}">
                <a14:hiddenFill xmlns:a14="http://schemas.microsoft.com/office/drawing/2010/main">
                  <a:solidFill>
                    <a:srgbClr val="CCEC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latinLnBrk="1">
                <a:lnSpc>
                  <a:spcPct val="120000"/>
                </a:lnSpc>
              </a:pPr>
              <a:r>
                <a:rPr lang="zh-CN" altLang="en-US" sz="1000" b="1" dirty="0">
                  <a:solidFill>
                    <a:schemeClr val="bg1"/>
                  </a:solidFill>
                  <a:latin typeface="微软雅黑" pitchFamily="34" charset="-122"/>
                  <a:ea typeface="微软雅黑" pitchFamily="34" charset="-122"/>
                </a:rPr>
                <a:t>行业灰黑产业</a:t>
              </a:r>
              <a:endParaRPr kumimoji="1" lang="en-US" altLang="ko-KR" sz="1000" b="1" dirty="0">
                <a:solidFill>
                  <a:schemeClr val="bg1"/>
                </a:solidFill>
                <a:latin typeface="微软雅黑" pitchFamily="34" charset="-122"/>
                <a:ea typeface="微软雅黑" pitchFamily="34" charset="-122"/>
              </a:endParaRPr>
            </a:p>
          </p:txBody>
        </p:sp>
        <p:sp>
          <p:nvSpPr>
            <p:cNvPr id="27" name="Text Box 25"/>
            <p:cNvSpPr txBox="1">
              <a:spLocks noChangeArrowheads="1"/>
            </p:cNvSpPr>
            <p:nvPr/>
          </p:nvSpPr>
          <p:spPr bwMode="auto">
            <a:xfrm>
              <a:off x="6879985" y="4227890"/>
              <a:ext cx="2719389" cy="1480479"/>
            </a:xfrm>
            <a:prstGeom prst="rect">
              <a:avLst/>
            </a:prstGeom>
            <a:noFill/>
            <a:ln>
              <a:noFill/>
            </a:ln>
            <a:effectLst/>
            <a:extLst>
              <a:ext uri="{909E8E84-426E-40DD-AFC4-6F175D3DCCD1}">
                <a14:hiddenFill xmlns:a14="http://schemas.microsoft.com/office/drawing/2010/main">
                  <a:solidFill>
                    <a:srgbClr val="7067A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tx1"/>
                    </a:outerShdw>
                  </a:effectLst>
                </a14:hiddenEffects>
              </a:ext>
            </a:extLst>
          </p:spPr>
          <p:txBody>
            <a:bodyPr>
              <a:spAutoFit/>
            </a:bodyPr>
            <a:lstStyle>
              <a:lvl1pPr>
                <a:defRPr>
                  <a:solidFill>
                    <a:schemeClr val="tx1"/>
                  </a:solidFill>
                  <a:latin typeface="Arial" pitchFamily="34" charset="0"/>
                  <a:ea typeface="宋体" pitchFamily="2" charset="-122"/>
                </a:defRPr>
              </a:lvl1pPr>
              <a:lvl2pPr marL="571500">
                <a:defRPr>
                  <a:solidFill>
                    <a:schemeClr val="tx1"/>
                  </a:solidFill>
                  <a:latin typeface="Arial" pitchFamily="34" charset="0"/>
                  <a:ea typeface="宋体" pitchFamily="2" charset="-122"/>
                </a:defRPr>
              </a:lvl2pPr>
              <a:lvl3pPr marL="1143000">
                <a:defRPr>
                  <a:solidFill>
                    <a:schemeClr val="tx1"/>
                  </a:solidFill>
                  <a:latin typeface="Arial" pitchFamily="34" charset="0"/>
                  <a:ea typeface="宋体" pitchFamily="2" charset="-122"/>
                </a:defRPr>
              </a:lvl3pPr>
              <a:lvl4pPr marL="1714500">
                <a:defRPr>
                  <a:solidFill>
                    <a:schemeClr val="tx1"/>
                  </a:solidFill>
                  <a:latin typeface="Arial" pitchFamily="34" charset="0"/>
                  <a:ea typeface="宋体" pitchFamily="2" charset="-122"/>
                </a:defRPr>
              </a:lvl4pPr>
              <a:lvl5pPr marL="2286000">
                <a:defRPr>
                  <a:solidFill>
                    <a:schemeClr val="tx1"/>
                  </a:solidFill>
                  <a:latin typeface="Arial" pitchFamily="34" charset="0"/>
                  <a:ea typeface="宋体" pitchFamily="2" charset="-122"/>
                </a:defRPr>
              </a:lvl5pPr>
              <a:lvl6pPr marL="2743200" fontAlgn="base">
                <a:spcBef>
                  <a:spcPct val="0"/>
                </a:spcBef>
                <a:spcAft>
                  <a:spcPct val="0"/>
                </a:spcAft>
                <a:defRPr>
                  <a:solidFill>
                    <a:schemeClr val="tx1"/>
                  </a:solidFill>
                  <a:latin typeface="Arial" pitchFamily="34" charset="0"/>
                  <a:ea typeface="宋体" pitchFamily="2" charset="-122"/>
                </a:defRPr>
              </a:lvl6pPr>
              <a:lvl7pPr marL="3200400" fontAlgn="base">
                <a:spcBef>
                  <a:spcPct val="0"/>
                </a:spcBef>
                <a:spcAft>
                  <a:spcPct val="0"/>
                </a:spcAft>
                <a:defRPr>
                  <a:solidFill>
                    <a:schemeClr val="tx1"/>
                  </a:solidFill>
                  <a:latin typeface="Arial" pitchFamily="34" charset="0"/>
                  <a:ea typeface="宋体" pitchFamily="2" charset="-122"/>
                </a:defRPr>
              </a:lvl7pPr>
              <a:lvl8pPr marL="3657600" fontAlgn="base">
                <a:spcBef>
                  <a:spcPct val="0"/>
                </a:spcBef>
                <a:spcAft>
                  <a:spcPct val="0"/>
                </a:spcAft>
                <a:defRPr>
                  <a:solidFill>
                    <a:schemeClr val="tx1"/>
                  </a:solidFill>
                  <a:latin typeface="Arial" pitchFamily="34" charset="0"/>
                  <a:ea typeface="宋体" pitchFamily="2" charset="-122"/>
                </a:defRPr>
              </a:lvl8pPr>
              <a:lvl9pPr marL="4114800" fontAlgn="base">
                <a:spcBef>
                  <a:spcPct val="0"/>
                </a:spcBef>
                <a:spcAft>
                  <a:spcPct val="0"/>
                </a:spcAft>
                <a:defRPr>
                  <a:solidFill>
                    <a:schemeClr val="tx1"/>
                  </a:solidFill>
                  <a:latin typeface="Arial" pitchFamily="34" charset="0"/>
                  <a:ea typeface="宋体" pitchFamily="2" charset="-122"/>
                </a:defRPr>
              </a:lvl9pPr>
            </a:lstStyle>
            <a:p>
              <a:pPr eaLnBrk="0" hangingPunct="0">
                <a:lnSpc>
                  <a:spcPct val="120000"/>
                </a:lnSpc>
                <a:buClr>
                  <a:schemeClr val="tx1"/>
                </a:buClr>
              </a:pPr>
              <a:r>
                <a:rPr lang="zh-CN" altLang="en-US" sz="1000" b="1" dirty="0">
                  <a:solidFill>
                    <a:srgbClr val="FFFF00"/>
                  </a:solidFill>
                  <a:latin typeface="微软雅黑" pitchFamily="34" charset="-122"/>
                  <a:ea typeface="微软雅黑" pitchFamily="34" charset="-122"/>
                </a:rPr>
                <a:t>诈骗</a:t>
              </a:r>
              <a:endParaRPr lang="en-US" altLang="zh-CN" sz="1000" b="1" dirty="0">
                <a:solidFill>
                  <a:srgbClr val="FFFF00"/>
                </a:solidFill>
                <a:latin typeface="微软雅黑" pitchFamily="34" charset="-122"/>
                <a:ea typeface="微软雅黑" pitchFamily="34" charset="-122"/>
              </a:endParaRPr>
            </a:p>
            <a:p>
              <a:pPr eaLnBrk="0" hangingPunct="0">
                <a:lnSpc>
                  <a:spcPct val="120000"/>
                </a:lnSpc>
                <a:buClr>
                  <a:schemeClr val="tx1"/>
                </a:buClr>
              </a:pPr>
              <a:r>
                <a:rPr lang="zh-CN" altLang="en-US" sz="1000" b="1" dirty="0">
                  <a:solidFill>
                    <a:srgbClr val="FFFF00"/>
                  </a:solidFill>
                  <a:latin typeface="微软雅黑" pitchFamily="34" charset="-122"/>
                  <a:ea typeface="微软雅黑" pitchFamily="34" charset="-122"/>
                </a:rPr>
                <a:t>盗号</a:t>
              </a:r>
              <a:endParaRPr lang="en-US" altLang="zh-CN" sz="1000" b="1" dirty="0">
                <a:solidFill>
                  <a:srgbClr val="FFFF00"/>
                </a:solidFill>
                <a:latin typeface="微软雅黑" pitchFamily="34" charset="-122"/>
                <a:ea typeface="微软雅黑" pitchFamily="34" charset="-122"/>
              </a:endParaRPr>
            </a:p>
            <a:p>
              <a:pPr eaLnBrk="0" hangingPunct="0">
                <a:lnSpc>
                  <a:spcPct val="120000"/>
                </a:lnSpc>
                <a:buClr>
                  <a:schemeClr val="tx1"/>
                </a:buClr>
              </a:pPr>
              <a:r>
                <a:rPr lang="zh-CN" altLang="en-US" sz="1000" b="1" dirty="0">
                  <a:solidFill>
                    <a:srgbClr val="FFFF00"/>
                  </a:solidFill>
                  <a:latin typeface="微软雅黑" pitchFamily="34" charset="-122"/>
                  <a:ea typeface="微软雅黑" pitchFamily="34" charset="-122"/>
                </a:rPr>
                <a:t>炒信</a:t>
              </a:r>
              <a:endParaRPr lang="en-US" altLang="zh-CN" sz="1000" b="1" dirty="0">
                <a:solidFill>
                  <a:srgbClr val="FFFF00"/>
                </a:solidFill>
                <a:latin typeface="微软雅黑" pitchFamily="34" charset="-122"/>
                <a:ea typeface="微软雅黑" pitchFamily="34" charset="-122"/>
              </a:endParaRPr>
            </a:p>
            <a:p>
              <a:pPr eaLnBrk="0" hangingPunct="0">
                <a:lnSpc>
                  <a:spcPct val="120000"/>
                </a:lnSpc>
                <a:buClr>
                  <a:schemeClr val="tx1"/>
                </a:buClr>
              </a:pPr>
              <a:r>
                <a:rPr lang="en-US" altLang="zh-CN" sz="1000" b="1" dirty="0">
                  <a:solidFill>
                    <a:srgbClr val="FFFF00"/>
                  </a:solidFill>
                  <a:latin typeface="微软雅黑" pitchFamily="34" charset="-122"/>
                  <a:ea typeface="微软雅黑" pitchFamily="34" charset="-122"/>
                </a:rPr>
                <a:t>………</a:t>
              </a:r>
            </a:p>
          </p:txBody>
        </p:sp>
        <p:sp>
          <p:nvSpPr>
            <p:cNvPr id="28" name="Text Box 26"/>
            <p:cNvSpPr txBox="1">
              <a:spLocks noChangeArrowheads="1"/>
            </p:cNvSpPr>
            <p:nvPr/>
          </p:nvSpPr>
          <p:spPr bwMode="auto">
            <a:xfrm>
              <a:off x="4718822" y="1669628"/>
              <a:ext cx="4964561" cy="575741"/>
            </a:xfrm>
            <a:prstGeom prst="rect">
              <a:avLst/>
            </a:prstGeom>
            <a:noFill/>
            <a:ln>
              <a:noFill/>
            </a:ln>
            <a:effectLst/>
            <a:extLst>
              <a:ext uri="{909E8E84-426E-40DD-AFC4-6F175D3DCCD1}">
                <a14:hiddenFill xmlns:a14="http://schemas.microsoft.com/office/drawing/2010/main">
                  <a:solidFill>
                    <a:srgbClr val="7067A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tx1"/>
                    </a:outerShdw>
                  </a:effectLst>
                </a14:hiddenEffects>
              </a:ext>
            </a:extLst>
          </p:spPr>
          <p:txBody>
            <a:bodyPr wrap="square">
              <a:spAutoFit/>
            </a:bodyPr>
            <a:lstStyle>
              <a:lvl1pPr>
                <a:defRPr>
                  <a:solidFill>
                    <a:schemeClr val="tx1"/>
                  </a:solidFill>
                  <a:latin typeface="Arial" pitchFamily="34" charset="0"/>
                  <a:ea typeface="宋体" pitchFamily="2" charset="-122"/>
                </a:defRPr>
              </a:lvl1pPr>
              <a:lvl2pPr marL="571500">
                <a:defRPr>
                  <a:solidFill>
                    <a:schemeClr val="tx1"/>
                  </a:solidFill>
                  <a:latin typeface="Arial" pitchFamily="34" charset="0"/>
                  <a:ea typeface="宋体" pitchFamily="2" charset="-122"/>
                </a:defRPr>
              </a:lvl2pPr>
              <a:lvl3pPr marL="1143000">
                <a:defRPr>
                  <a:solidFill>
                    <a:schemeClr val="tx1"/>
                  </a:solidFill>
                  <a:latin typeface="Arial" pitchFamily="34" charset="0"/>
                  <a:ea typeface="宋体" pitchFamily="2" charset="-122"/>
                </a:defRPr>
              </a:lvl3pPr>
              <a:lvl4pPr marL="1714500">
                <a:defRPr>
                  <a:solidFill>
                    <a:schemeClr val="tx1"/>
                  </a:solidFill>
                  <a:latin typeface="Arial" pitchFamily="34" charset="0"/>
                  <a:ea typeface="宋体" pitchFamily="2" charset="-122"/>
                </a:defRPr>
              </a:lvl4pPr>
              <a:lvl5pPr marL="2286000">
                <a:defRPr>
                  <a:solidFill>
                    <a:schemeClr val="tx1"/>
                  </a:solidFill>
                  <a:latin typeface="Arial" pitchFamily="34" charset="0"/>
                  <a:ea typeface="宋体" pitchFamily="2" charset="-122"/>
                </a:defRPr>
              </a:lvl5pPr>
              <a:lvl6pPr marL="2743200" fontAlgn="base">
                <a:spcBef>
                  <a:spcPct val="0"/>
                </a:spcBef>
                <a:spcAft>
                  <a:spcPct val="0"/>
                </a:spcAft>
                <a:defRPr>
                  <a:solidFill>
                    <a:schemeClr val="tx1"/>
                  </a:solidFill>
                  <a:latin typeface="Arial" pitchFamily="34" charset="0"/>
                  <a:ea typeface="宋体" pitchFamily="2" charset="-122"/>
                </a:defRPr>
              </a:lvl6pPr>
              <a:lvl7pPr marL="3200400" fontAlgn="base">
                <a:spcBef>
                  <a:spcPct val="0"/>
                </a:spcBef>
                <a:spcAft>
                  <a:spcPct val="0"/>
                </a:spcAft>
                <a:defRPr>
                  <a:solidFill>
                    <a:schemeClr val="tx1"/>
                  </a:solidFill>
                  <a:latin typeface="Arial" pitchFamily="34" charset="0"/>
                  <a:ea typeface="宋体" pitchFamily="2" charset="-122"/>
                </a:defRPr>
              </a:lvl7pPr>
              <a:lvl8pPr marL="3657600" fontAlgn="base">
                <a:spcBef>
                  <a:spcPct val="0"/>
                </a:spcBef>
                <a:spcAft>
                  <a:spcPct val="0"/>
                </a:spcAft>
                <a:defRPr>
                  <a:solidFill>
                    <a:schemeClr val="tx1"/>
                  </a:solidFill>
                  <a:latin typeface="Arial" pitchFamily="34" charset="0"/>
                  <a:ea typeface="宋体" pitchFamily="2" charset="-122"/>
                </a:defRPr>
              </a:lvl8pPr>
              <a:lvl9pPr marL="4114800" fontAlgn="base">
                <a:spcBef>
                  <a:spcPct val="0"/>
                </a:spcBef>
                <a:spcAft>
                  <a:spcPct val="0"/>
                </a:spcAft>
                <a:defRPr>
                  <a:solidFill>
                    <a:schemeClr val="tx1"/>
                  </a:solidFill>
                  <a:latin typeface="Arial" pitchFamily="34" charset="0"/>
                  <a:ea typeface="宋体" pitchFamily="2" charset="-122"/>
                </a:defRPr>
              </a:lvl9pPr>
            </a:lstStyle>
            <a:p>
              <a:pPr>
                <a:lnSpc>
                  <a:spcPct val="150000"/>
                </a:lnSpc>
              </a:pPr>
              <a:r>
                <a:rPr lang="zh-CN" altLang="en-US" sz="1000" b="1" dirty="0">
                  <a:solidFill>
                    <a:srgbClr val="FFFF00"/>
                  </a:solidFill>
                  <a:latin typeface="微软雅黑" pitchFamily="34" charset="-122"/>
                  <a:ea typeface="微软雅黑" pitchFamily="34" charset="-122"/>
                </a:rPr>
                <a:t>软件、平台</a:t>
              </a:r>
              <a:r>
                <a:rPr lang="en-US" altLang="zh-CN" sz="1000" b="1" dirty="0">
                  <a:solidFill>
                    <a:srgbClr val="FFFF00"/>
                  </a:solidFill>
                  <a:latin typeface="微软雅黑" pitchFamily="34" charset="-122"/>
                  <a:ea typeface="微软雅黑" pitchFamily="34" charset="-122"/>
                </a:rPr>
                <a:t>\</a:t>
              </a:r>
              <a:r>
                <a:rPr lang="zh-CN" altLang="en-US" sz="1000" b="1" dirty="0">
                  <a:solidFill>
                    <a:srgbClr val="FFFF00"/>
                  </a:solidFill>
                  <a:latin typeface="微软雅黑" pitchFamily="34" charset="-122"/>
                  <a:ea typeface="微软雅黑" pitchFamily="34" charset="-122"/>
                </a:rPr>
                <a:t>工具、场所、聊天工具</a:t>
              </a:r>
              <a:endParaRPr lang="en-US" altLang="zh-CN" sz="1000" b="1" dirty="0">
                <a:solidFill>
                  <a:srgbClr val="FFFF00"/>
                </a:solidFill>
                <a:latin typeface="微软雅黑" pitchFamily="34" charset="-122"/>
                <a:ea typeface="微软雅黑" pitchFamily="34" charset="-122"/>
              </a:endParaRPr>
            </a:p>
          </p:txBody>
        </p:sp>
        <p:sp>
          <p:nvSpPr>
            <p:cNvPr id="29" name="Text Box 27"/>
            <p:cNvSpPr txBox="1">
              <a:spLocks noChangeArrowheads="1"/>
            </p:cNvSpPr>
            <p:nvPr/>
          </p:nvSpPr>
          <p:spPr bwMode="auto">
            <a:xfrm>
              <a:off x="5680280" y="3552468"/>
              <a:ext cx="4845864" cy="493493"/>
            </a:xfrm>
            <a:prstGeom prst="rect">
              <a:avLst/>
            </a:prstGeom>
            <a:noFill/>
            <a:ln>
              <a:noFill/>
            </a:ln>
            <a:effectLst/>
            <a:extLst>
              <a:ext uri="{909E8E84-426E-40DD-AFC4-6F175D3DCCD1}">
                <a14:hiddenFill xmlns:a14="http://schemas.microsoft.com/office/drawing/2010/main">
                  <a:solidFill>
                    <a:srgbClr val="7067A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tx1"/>
                    </a:outerShdw>
                  </a:effectLst>
                </a14:hiddenEffects>
              </a:ext>
            </a:extLst>
          </p:spPr>
          <p:txBody>
            <a:bodyPr wrap="square">
              <a:spAutoFit/>
            </a:bodyPr>
            <a:lstStyle>
              <a:lvl1pPr>
                <a:defRPr>
                  <a:solidFill>
                    <a:schemeClr val="tx1"/>
                  </a:solidFill>
                  <a:latin typeface="Arial" pitchFamily="34" charset="0"/>
                  <a:ea typeface="宋体" pitchFamily="2" charset="-122"/>
                </a:defRPr>
              </a:lvl1pPr>
              <a:lvl2pPr marL="571500">
                <a:defRPr>
                  <a:solidFill>
                    <a:schemeClr val="tx1"/>
                  </a:solidFill>
                  <a:latin typeface="Arial" pitchFamily="34" charset="0"/>
                  <a:ea typeface="宋体" pitchFamily="2" charset="-122"/>
                </a:defRPr>
              </a:lvl2pPr>
              <a:lvl3pPr marL="1143000">
                <a:defRPr>
                  <a:solidFill>
                    <a:schemeClr val="tx1"/>
                  </a:solidFill>
                  <a:latin typeface="Arial" pitchFamily="34" charset="0"/>
                  <a:ea typeface="宋体" pitchFamily="2" charset="-122"/>
                </a:defRPr>
              </a:lvl3pPr>
              <a:lvl4pPr marL="1714500">
                <a:defRPr>
                  <a:solidFill>
                    <a:schemeClr val="tx1"/>
                  </a:solidFill>
                  <a:latin typeface="Arial" pitchFamily="34" charset="0"/>
                  <a:ea typeface="宋体" pitchFamily="2" charset="-122"/>
                </a:defRPr>
              </a:lvl4pPr>
              <a:lvl5pPr marL="2286000">
                <a:defRPr>
                  <a:solidFill>
                    <a:schemeClr val="tx1"/>
                  </a:solidFill>
                  <a:latin typeface="Arial" pitchFamily="34" charset="0"/>
                  <a:ea typeface="宋体" pitchFamily="2" charset="-122"/>
                </a:defRPr>
              </a:lvl5pPr>
              <a:lvl6pPr marL="2743200" fontAlgn="base">
                <a:spcBef>
                  <a:spcPct val="0"/>
                </a:spcBef>
                <a:spcAft>
                  <a:spcPct val="0"/>
                </a:spcAft>
                <a:defRPr>
                  <a:solidFill>
                    <a:schemeClr val="tx1"/>
                  </a:solidFill>
                  <a:latin typeface="Arial" pitchFamily="34" charset="0"/>
                  <a:ea typeface="宋体" pitchFamily="2" charset="-122"/>
                </a:defRPr>
              </a:lvl6pPr>
              <a:lvl7pPr marL="3200400" fontAlgn="base">
                <a:spcBef>
                  <a:spcPct val="0"/>
                </a:spcBef>
                <a:spcAft>
                  <a:spcPct val="0"/>
                </a:spcAft>
                <a:defRPr>
                  <a:solidFill>
                    <a:schemeClr val="tx1"/>
                  </a:solidFill>
                  <a:latin typeface="Arial" pitchFamily="34" charset="0"/>
                  <a:ea typeface="宋体" pitchFamily="2" charset="-122"/>
                </a:defRPr>
              </a:lvl7pPr>
              <a:lvl8pPr marL="3657600" fontAlgn="base">
                <a:spcBef>
                  <a:spcPct val="0"/>
                </a:spcBef>
                <a:spcAft>
                  <a:spcPct val="0"/>
                </a:spcAft>
                <a:defRPr>
                  <a:solidFill>
                    <a:schemeClr val="tx1"/>
                  </a:solidFill>
                  <a:latin typeface="Arial" pitchFamily="34" charset="0"/>
                  <a:ea typeface="宋体" pitchFamily="2" charset="-122"/>
                </a:defRPr>
              </a:lvl8pPr>
              <a:lvl9pPr marL="4114800" fontAlgn="base">
                <a:spcBef>
                  <a:spcPct val="0"/>
                </a:spcBef>
                <a:spcAft>
                  <a:spcPct val="0"/>
                </a:spcAft>
                <a:defRPr>
                  <a:solidFill>
                    <a:schemeClr val="tx1"/>
                  </a:solidFill>
                  <a:latin typeface="Arial" pitchFamily="34" charset="0"/>
                  <a:ea typeface="宋体" pitchFamily="2" charset="-122"/>
                </a:defRPr>
              </a:lvl9pPr>
            </a:lstStyle>
            <a:p>
              <a:pPr eaLnBrk="0" hangingPunct="0">
                <a:lnSpc>
                  <a:spcPct val="120000"/>
                </a:lnSpc>
                <a:buClr>
                  <a:schemeClr val="tx1"/>
                </a:buClr>
              </a:pPr>
              <a:r>
                <a:rPr lang="zh-CN" altLang="en-US" sz="1000" b="1" dirty="0">
                  <a:solidFill>
                    <a:srgbClr val="FFFF00"/>
                  </a:solidFill>
                  <a:latin typeface="微软雅黑" pitchFamily="34" charset="-122"/>
                  <a:ea typeface="微软雅黑" pitchFamily="34" charset="-122"/>
                </a:rPr>
                <a:t>假冒淘宝、京东、亚马逊代运营诈骗</a:t>
              </a:r>
              <a:endParaRPr lang="ko-KR" altLang="ko-KR" sz="1000" b="1" dirty="0">
                <a:solidFill>
                  <a:srgbClr val="FFFF00"/>
                </a:solidFill>
                <a:latin typeface="微软雅黑" pitchFamily="34" charset="-122"/>
                <a:ea typeface="微软雅黑" pitchFamily="34" charset="-122"/>
              </a:endParaRPr>
            </a:p>
          </p:txBody>
        </p:sp>
        <p:sp>
          <p:nvSpPr>
            <p:cNvPr id="30" name="Line 31"/>
            <p:cNvSpPr>
              <a:spLocks noChangeShapeType="1"/>
            </p:cNvSpPr>
            <p:nvPr/>
          </p:nvSpPr>
          <p:spPr bwMode="auto">
            <a:xfrm flipV="1">
              <a:off x="1677175" y="1596177"/>
              <a:ext cx="2041525" cy="4314825"/>
            </a:xfrm>
            <a:prstGeom prst="line">
              <a:avLst/>
            </a:prstGeom>
            <a:noFill/>
            <a:ln w="9525">
              <a:solidFill>
                <a:srgbClr val="5F5F5F"/>
              </a:solidFill>
              <a:round/>
              <a:tailEnd type="triangle" w="sm"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000">
                <a:latin typeface="微软雅黑" pitchFamily="34" charset="-122"/>
                <a:ea typeface="微软雅黑" pitchFamily="34" charset="-122"/>
              </a:endParaRPr>
            </a:p>
          </p:txBody>
        </p:sp>
        <p:sp>
          <p:nvSpPr>
            <p:cNvPr id="31" name="Text Box 23"/>
            <p:cNvSpPr txBox="1">
              <a:spLocks noChangeArrowheads="1"/>
            </p:cNvSpPr>
            <p:nvPr/>
          </p:nvSpPr>
          <p:spPr bwMode="auto">
            <a:xfrm>
              <a:off x="3362693" y="1996561"/>
              <a:ext cx="1299311" cy="534617"/>
            </a:xfrm>
            <a:prstGeom prst="rect">
              <a:avLst/>
            </a:prstGeom>
            <a:noFill/>
            <a:ln>
              <a:noFill/>
            </a:ln>
            <a:effectLst>
              <a:outerShdw dist="12700" dir="5400000" algn="ctr" rotWithShape="0">
                <a:srgbClr val="003366">
                  <a:alpha val="50000"/>
                </a:srgbClr>
              </a:outerShdw>
            </a:effectLst>
            <a:extLst>
              <a:ext uri="{909E8E84-426E-40DD-AFC4-6F175D3DCCD1}">
                <a14:hiddenFill xmlns:a14="http://schemas.microsoft.com/office/drawing/2010/main">
                  <a:solidFill>
                    <a:srgbClr val="CCEC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latinLnBrk="1">
                <a:lnSpc>
                  <a:spcPct val="50000"/>
                </a:lnSpc>
                <a:spcBef>
                  <a:spcPct val="50000"/>
                </a:spcBef>
              </a:pPr>
              <a:r>
                <a:rPr lang="zh-CN" altLang="en-US" sz="900" b="1" dirty="0">
                  <a:solidFill>
                    <a:srgbClr val="FFFFFF"/>
                  </a:solidFill>
                  <a:latin typeface="微软雅黑" pitchFamily="34" charset="-122"/>
                  <a:ea typeface="微软雅黑" pitchFamily="34" charset="-122"/>
                </a:rPr>
                <a:t>技术灰</a:t>
              </a:r>
              <a:endParaRPr lang="en-US" altLang="zh-CN" sz="900" b="1" dirty="0">
                <a:solidFill>
                  <a:srgbClr val="FFFFFF"/>
                </a:solidFill>
                <a:latin typeface="微软雅黑" pitchFamily="34" charset="-122"/>
                <a:ea typeface="微软雅黑" pitchFamily="34" charset="-122"/>
              </a:endParaRPr>
            </a:p>
            <a:p>
              <a:pPr algn="ctr" latinLnBrk="1">
                <a:lnSpc>
                  <a:spcPct val="50000"/>
                </a:lnSpc>
                <a:spcBef>
                  <a:spcPct val="50000"/>
                </a:spcBef>
              </a:pPr>
              <a:r>
                <a:rPr lang="zh-CN" altLang="en-US" sz="900" b="1" dirty="0">
                  <a:solidFill>
                    <a:srgbClr val="FFFFFF"/>
                  </a:solidFill>
                  <a:latin typeface="微软雅黑" pitchFamily="34" charset="-122"/>
                  <a:ea typeface="微软雅黑" pitchFamily="34" charset="-122"/>
                </a:rPr>
                <a:t>黑产业</a:t>
              </a:r>
              <a:endParaRPr lang="en-US" altLang="ko-KR" sz="900" b="1" dirty="0">
                <a:solidFill>
                  <a:srgbClr val="FFFFFF"/>
                </a:solidFill>
                <a:latin typeface="微软雅黑" pitchFamily="34" charset="-122"/>
                <a:ea typeface="微软雅黑" pitchFamily="34" charset="-122"/>
              </a:endParaRPr>
            </a:p>
          </p:txBody>
        </p:sp>
        <p:sp>
          <p:nvSpPr>
            <p:cNvPr id="32" name="Text Box 21"/>
            <p:cNvSpPr txBox="1">
              <a:spLocks noChangeArrowheads="1"/>
            </p:cNvSpPr>
            <p:nvPr/>
          </p:nvSpPr>
          <p:spPr bwMode="auto">
            <a:xfrm>
              <a:off x="2941313" y="2885652"/>
              <a:ext cx="2146629" cy="493493"/>
            </a:xfrm>
            <a:prstGeom prst="rect">
              <a:avLst/>
            </a:prstGeom>
            <a:noFill/>
            <a:ln>
              <a:noFill/>
            </a:ln>
            <a:effectLst>
              <a:outerShdw dist="17961" dir="2700000" algn="ctr" rotWithShape="0">
                <a:srgbClr val="003366"/>
              </a:outerShdw>
            </a:effectLst>
            <a:extLst>
              <a:ext uri="{909E8E84-426E-40DD-AFC4-6F175D3DCCD1}">
                <a14:hiddenFill xmlns:a14="http://schemas.microsoft.com/office/drawing/2010/main">
                  <a:solidFill>
                    <a:srgbClr val="CCEC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latinLnBrk="1">
                <a:lnSpc>
                  <a:spcPct val="120000"/>
                </a:lnSpc>
              </a:pPr>
              <a:r>
                <a:rPr lang="zh-CN" altLang="en-US" sz="1000" b="1" dirty="0">
                  <a:solidFill>
                    <a:schemeClr val="bg1"/>
                  </a:solidFill>
                  <a:latin typeface="微软雅黑" pitchFamily="34" charset="-122"/>
                  <a:ea typeface="微软雅黑" pitchFamily="34" charset="-122"/>
                </a:rPr>
                <a:t>源头性灰黑产业</a:t>
              </a:r>
              <a:endParaRPr kumimoji="1" lang="en-US" altLang="ko-KR" sz="1000" b="1" dirty="0">
                <a:solidFill>
                  <a:schemeClr val="bg1"/>
                </a:solidFill>
                <a:latin typeface="微软雅黑" pitchFamily="34" charset="-122"/>
                <a:ea typeface="微软雅黑" pitchFamily="34" charset="-122"/>
              </a:endParaRPr>
            </a:p>
          </p:txBody>
        </p:sp>
        <p:sp>
          <p:nvSpPr>
            <p:cNvPr id="33" name="Text Box 27"/>
            <p:cNvSpPr txBox="1">
              <a:spLocks noChangeArrowheads="1"/>
            </p:cNvSpPr>
            <p:nvPr/>
          </p:nvSpPr>
          <p:spPr bwMode="auto">
            <a:xfrm>
              <a:off x="5048212" y="2663380"/>
              <a:ext cx="3787775" cy="493493"/>
            </a:xfrm>
            <a:prstGeom prst="rect">
              <a:avLst/>
            </a:prstGeom>
            <a:noFill/>
            <a:ln>
              <a:noFill/>
            </a:ln>
            <a:effectLst/>
            <a:extLst>
              <a:ext uri="{909E8E84-426E-40DD-AFC4-6F175D3DCCD1}">
                <a14:hiddenFill xmlns:a14="http://schemas.microsoft.com/office/drawing/2010/main">
                  <a:solidFill>
                    <a:srgbClr val="7067A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tx1"/>
                    </a:outerShdw>
                  </a:effectLst>
                </a14:hiddenEffects>
              </a:ext>
            </a:extLst>
          </p:spPr>
          <p:txBody>
            <a:bodyPr>
              <a:spAutoFit/>
            </a:bodyPr>
            <a:lstStyle>
              <a:lvl1pPr>
                <a:defRPr>
                  <a:solidFill>
                    <a:schemeClr val="tx1"/>
                  </a:solidFill>
                  <a:latin typeface="Arial" pitchFamily="34" charset="0"/>
                  <a:ea typeface="宋体" pitchFamily="2" charset="-122"/>
                </a:defRPr>
              </a:lvl1pPr>
              <a:lvl2pPr marL="571500">
                <a:defRPr>
                  <a:solidFill>
                    <a:schemeClr val="tx1"/>
                  </a:solidFill>
                  <a:latin typeface="Arial" pitchFamily="34" charset="0"/>
                  <a:ea typeface="宋体" pitchFamily="2" charset="-122"/>
                </a:defRPr>
              </a:lvl2pPr>
              <a:lvl3pPr marL="1143000">
                <a:defRPr>
                  <a:solidFill>
                    <a:schemeClr val="tx1"/>
                  </a:solidFill>
                  <a:latin typeface="Arial" pitchFamily="34" charset="0"/>
                  <a:ea typeface="宋体" pitchFamily="2" charset="-122"/>
                </a:defRPr>
              </a:lvl3pPr>
              <a:lvl4pPr marL="1714500">
                <a:defRPr>
                  <a:solidFill>
                    <a:schemeClr val="tx1"/>
                  </a:solidFill>
                  <a:latin typeface="Arial" pitchFamily="34" charset="0"/>
                  <a:ea typeface="宋体" pitchFamily="2" charset="-122"/>
                </a:defRPr>
              </a:lvl4pPr>
              <a:lvl5pPr marL="2286000">
                <a:defRPr>
                  <a:solidFill>
                    <a:schemeClr val="tx1"/>
                  </a:solidFill>
                  <a:latin typeface="Arial" pitchFamily="34" charset="0"/>
                  <a:ea typeface="宋体" pitchFamily="2" charset="-122"/>
                </a:defRPr>
              </a:lvl5pPr>
              <a:lvl6pPr marL="2743200" fontAlgn="base">
                <a:spcBef>
                  <a:spcPct val="0"/>
                </a:spcBef>
                <a:spcAft>
                  <a:spcPct val="0"/>
                </a:spcAft>
                <a:defRPr>
                  <a:solidFill>
                    <a:schemeClr val="tx1"/>
                  </a:solidFill>
                  <a:latin typeface="Arial" pitchFamily="34" charset="0"/>
                  <a:ea typeface="宋体" pitchFamily="2" charset="-122"/>
                </a:defRPr>
              </a:lvl6pPr>
              <a:lvl7pPr marL="3200400" fontAlgn="base">
                <a:spcBef>
                  <a:spcPct val="0"/>
                </a:spcBef>
                <a:spcAft>
                  <a:spcPct val="0"/>
                </a:spcAft>
                <a:defRPr>
                  <a:solidFill>
                    <a:schemeClr val="tx1"/>
                  </a:solidFill>
                  <a:latin typeface="Arial" pitchFamily="34" charset="0"/>
                  <a:ea typeface="宋体" pitchFamily="2" charset="-122"/>
                </a:defRPr>
              </a:lvl7pPr>
              <a:lvl8pPr marL="3657600" fontAlgn="base">
                <a:spcBef>
                  <a:spcPct val="0"/>
                </a:spcBef>
                <a:spcAft>
                  <a:spcPct val="0"/>
                </a:spcAft>
                <a:defRPr>
                  <a:solidFill>
                    <a:schemeClr val="tx1"/>
                  </a:solidFill>
                  <a:latin typeface="Arial" pitchFamily="34" charset="0"/>
                  <a:ea typeface="宋体" pitchFamily="2" charset="-122"/>
                </a:defRPr>
              </a:lvl8pPr>
              <a:lvl9pPr marL="4114800" fontAlgn="base">
                <a:spcBef>
                  <a:spcPct val="0"/>
                </a:spcBef>
                <a:spcAft>
                  <a:spcPct val="0"/>
                </a:spcAft>
                <a:defRPr>
                  <a:solidFill>
                    <a:schemeClr val="tx1"/>
                  </a:solidFill>
                  <a:latin typeface="Arial" pitchFamily="34" charset="0"/>
                  <a:ea typeface="宋体" pitchFamily="2" charset="-122"/>
                </a:defRPr>
              </a:lvl9pPr>
            </a:lstStyle>
            <a:p>
              <a:pPr algn="ctr" eaLnBrk="0" hangingPunct="0">
                <a:lnSpc>
                  <a:spcPct val="120000"/>
                </a:lnSpc>
                <a:buClr>
                  <a:schemeClr val="tx1"/>
                </a:buClr>
              </a:pPr>
              <a:r>
                <a:rPr lang="zh-CN" altLang="en-US" sz="1000" b="1" dirty="0">
                  <a:solidFill>
                    <a:srgbClr val="FFFF00"/>
                  </a:solidFill>
                  <a:latin typeface="微软雅黑" pitchFamily="34" charset="-122"/>
                  <a:ea typeface="微软雅黑" pitchFamily="34" charset="-122"/>
                </a:rPr>
                <a:t>恶意注册、虚假认证</a:t>
              </a:r>
              <a:r>
                <a:rPr lang="zh-CN" altLang="zh-CN" sz="1000" b="1" dirty="0">
                  <a:solidFill>
                    <a:srgbClr val="FFFF00"/>
                  </a:solidFill>
                  <a:latin typeface="微软雅黑" pitchFamily="34" charset="-122"/>
                  <a:ea typeface="微软雅黑" pitchFamily="34" charset="-122"/>
                </a:rPr>
                <a:t>、</a:t>
              </a:r>
              <a:r>
                <a:rPr lang="zh-CN" altLang="en-US" sz="1000" b="1" dirty="0">
                  <a:solidFill>
                    <a:srgbClr val="FFFF00"/>
                  </a:solidFill>
                  <a:latin typeface="微软雅黑" pitchFamily="34" charset="-122"/>
                  <a:ea typeface="微软雅黑" pitchFamily="34" charset="-122"/>
                </a:rPr>
                <a:t>虚假交易</a:t>
              </a:r>
              <a:endParaRPr lang="en-US" altLang="zh-CN" sz="1000" b="1" dirty="0">
                <a:solidFill>
                  <a:srgbClr val="FFFF00"/>
                </a:solidFill>
                <a:latin typeface="微软雅黑" pitchFamily="34" charset="-122"/>
                <a:ea typeface="微软雅黑" pitchFamily="34" charset="-122"/>
              </a:endParaRPr>
            </a:p>
          </p:txBody>
        </p:sp>
      </p:grpSp>
      <p:sp>
        <p:nvSpPr>
          <p:cNvPr id="36" name="矩形 35"/>
          <p:cNvSpPr/>
          <p:nvPr/>
        </p:nvSpPr>
        <p:spPr>
          <a:xfrm>
            <a:off x="1207898" y="1108221"/>
            <a:ext cx="1960554" cy="439939"/>
          </a:xfrm>
          <a:prstGeom prst="rect">
            <a:avLst/>
          </a:prstGeom>
        </p:spPr>
        <p:txBody>
          <a:bodyPr wrap="none" lIns="158932" tIns="79466" rIns="158932" bIns="79466">
            <a:spAutoFit/>
          </a:bodyPr>
          <a:lstStyle/>
          <a:p>
            <a:r>
              <a:rPr lang="zh-CN" altLang="en-US" sz="1800" b="1" dirty="0">
                <a:solidFill>
                  <a:schemeClr val="bg1"/>
                </a:solidFill>
                <a:latin typeface="微软雅黑" pitchFamily="34" charset="-122"/>
                <a:ea typeface="微软雅黑" pitchFamily="34" charset="-122"/>
                <a:cs typeface="Helvetica"/>
              </a:rPr>
              <a:t>互联网黑灰产业</a:t>
            </a:r>
          </a:p>
        </p:txBody>
      </p:sp>
      <p:sp>
        <p:nvSpPr>
          <p:cNvPr id="38" name="文本框 37"/>
          <p:cNvSpPr txBox="1"/>
          <p:nvPr/>
        </p:nvSpPr>
        <p:spPr>
          <a:xfrm>
            <a:off x="10331923" y="451826"/>
            <a:ext cx="2529314" cy="453269"/>
          </a:xfrm>
          <a:prstGeom prst="rect">
            <a:avLst/>
          </a:prstGeom>
          <a:noFill/>
        </p:spPr>
        <p:txBody>
          <a:bodyPr wrap="none" lIns="158932" tIns="79466" rIns="158932" bIns="79466" rtlCol="0">
            <a:spAutoFit/>
          </a:bodyPr>
          <a:lstStyle/>
          <a:p>
            <a:pPr algn="ctr"/>
            <a:r>
              <a:rPr kumimoji="1" lang="zh-CN" altLang="en-US" sz="1900" dirty="0">
                <a:solidFill>
                  <a:schemeClr val="bg1"/>
                </a:solidFill>
                <a:latin typeface="微软雅黑"/>
                <a:ea typeface="微软雅黑"/>
                <a:cs typeface="微软雅黑"/>
              </a:rPr>
              <a:t>网络黑灰产无边无界</a:t>
            </a:r>
            <a:endParaRPr kumimoji="1" lang="en-US" altLang="zh-CN" sz="1900" dirty="0">
              <a:solidFill>
                <a:schemeClr val="bg1"/>
              </a:solidFill>
              <a:latin typeface="微软雅黑"/>
              <a:ea typeface="微软雅黑"/>
              <a:cs typeface="微软雅黑"/>
            </a:endParaRPr>
          </a:p>
        </p:txBody>
      </p:sp>
      <p:sp>
        <p:nvSpPr>
          <p:cNvPr id="39" name="上下箭头 38"/>
          <p:cNvSpPr/>
          <p:nvPr/>
        </p:nvSpPr>
        <p:spPr>
          <a:xfrm>
            <a:off x="11333850" y="1075637"/>
            <a:ext cx="500964" cy="745555"/>
          </a:xfrm>
          <a:prstGeom prst="upDownArrow">
            <a:avLst/>
          </a:prstGeom>
          <a:solidFill>
            <a:schemeClr val="accent1">
              <a:lumMod val="60000"/>
              <a:lumOff val="40000"/>
            </a:schemeClr>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lIns="158932" tIns="79466" rIns="158932" bIns="79466" rtlCol="0" anchor="ctr"/>
          <a:lstStyle/>
          <a:p>
            <a:pPr algn="ctr"/>
            <a:endParaRPr kumimoji="1" lang="zh-CN" altLang="en-US" dirty="0">
              <a:latin typeface="Arial Unicode MS" pitchFamily="34" charset="-122"/>
              <a:ea typeface="Arial Unicode MS" pitchFamily="34" charset="-122"/>
              <a:cs typeface="Arial Unicode MS" pitchFamily="34" charset="-122"/>
            </a:endParaRPr>
          </a:p>
        </p:txBody>
      </p:sp>
      <p:sp>
        <p:nvSpPr>
          <p:cNvPr id="40" name="文本框 39"/>
          <p:cNvSpPr txBox="1"/>
          <p:nvPr/>
        </p:nvSpPr>
        <p:spPr>
          <a:xfrm>
            <a:off x="10457164" y="1948972"/>
            <a:ext cx="2283966" cy="453269"/>
          </a:xfrm>
          <a:prstGeom prst="rect">
            <a:avLst/>
          </a:prstGeom>
          <a:noFill/>
        </p:spPr>
        <p:txBody>
          <a:bodyPr wrap="none" lIns="158932" tIns="79466" rIns="158932" bIns="79466" rtlCol="0">
            <a:spAutoFit/>
          </a:bodyPr>
          <a:lstStyle/>
          <a:p>
            <a:pPr algn="ctr"/>
            <a:r>
              <a:rPr kumimoji="1" lang="zh-CN" altLang="en-US" sz="1900" dirty="0">
                <a:solidFill>
                  <a:schemeClr val="bg1"/>
                </a:solidFill>
                <a:latin typeface="微软雅黑"/>
                <a:ea typeface="微软雅黑"/>
                <a:cs typeface="微软雅黑"/>
              </a:rPr>
              <a:t>司法管辖条条块块</a:t>
            </a:r>
            <a:endParaRPr kumimoji="1" lang="en-US" altLang="zh-CN" sz="1900" dirty="0">
              <a:solidFill>
                <a:schemeClr val="bg1"/>
              </a:solidFill>
              <a:latin typeface="微软雅黑"/>
              <a:ea typeface="微软雅黑"/>
              <a:cs typeface="微软雅黑"/>
            </a:endParaRPr>
          </a:p>
        </p:txBody>
      </p:sp>
    </p:spTree>
    <p:extLst>
      <p:ext uri="{BB962C8B-B14F-4D97-AF65-F5344CB8AC3E}">
        <p14:creationId xmlns:p14="http://schemas.microsoft.com/office/powerpoint/2010/main" val="390568769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899</TotalTime>
  <Words>4149</Words>
  <Application>Microsoft Office PowerPoint</Application>
  <PresentationFormat>自定义</PresentationFormat>
  <Paragraphs>289</Paragraphs>
  <Slides>52</Slides>
  <Notes>1</Notes>
  <HiddenSlides>0</HiddenSlides>
  <MMClips>0</MMClips>
  <ScaleCrop>false</ScaleCrop>
  <HeadingPairs>
    <vt:vector size="4" baseType="variant">
      <vt:variant>
        <vt:lpstr>主题</vt:lpstr>
      </vt:variant>
      <vt:variant>
        <vt:i4>1</vt:i4>
      </vt:variant>
      <vt:variant>
        <vt:lpstr>幻灯片标题</vt:lpstr>
      </vt:variant>
      <vt:variant>
        <vt:i4>52</vt:i4>
      </vt:variant>
    </vt:vector>
  </HeadingPairs>
  <TitlesOfParts>
    <vt:vector size="53" baseType="lpstr">
      <vt:lpstr>Office 主题​​</vt:lpstr>
      <vt:lpstr>新安全：责任成就未来</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HRH</dc:creator>
  <cp:lastModifiedBy>Administrator</cp:lastModifiedBy>
  <cp:revision>54</cp:revision>
  <dcterms:created xsi:type="dcterms:W3CDTF">2017-06-09T09:37:55Z</dcterms:created>
  <dcterms:modified xsi:type="dcterms:W3CDTF">2017-07-25T12:11:12Z</dcterms:modified>
</cp:coreProperties>
</file>

<file path=docProps/thumbnail.jpeg>
</file>